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63"/>
  </p:notesMasterIdLst>
  <p:sldIdLst>
    <p:sldId id="256" r:id="rId2"/>
    <p:sldId id="257" r:id="rId3"/>
    <p:sldId id="258" r:id="rId4"/>
    <p:sldId id="260" r:id="rId5"/>
    <p:sldId id="339" r:id="rId6"/>
    <p:sldId id="259" r:id="rId7"/>
    <p:sldId id="333" r:id="rId8"/>
    <p:sldId id="337" r:id="rId9"/>
    <p:sldId id="261" r:id="rId10"/>
    <p:sldId id="338" r:id="rId11"/>
    <p:sldId id="262" r:id="rId12"/>
    <p:sldId id="265" r:id="rId13"/>
    <p:sldId id="266" r:id="rId14"/>
    <p:sldId id="269" r:id="rId15"/>
    <p:sldId id="270" r:id="rId16"/>
    <p:sldId id="271" r:id="rId17"/>
    <p:sldId id="287" r:id="rId18"/>
    <p:sldId id="288" r:id="rId19"/>
    <p:sldId id="289" r:id="rId20"/>
    <p:sldId id="290" r:id="rId21"/>
    <p:sldId id="291" r:id="rId22"/>
    <p:sldId id="292" r:id="rId23"/>
    <p:sldId id="293" r:id="rId24"/>
    <p:sldId id="295" r:id="rId25"/>
    <p:sldId id="294" r:id="rId26"/>
    <p:sldId id="296" r:id="rId27"/>
    <p:sldId id="336" r:id="rId28"/>
    <p:sldId id="297" r:id="rId29"/>
    <p:sldId id="299" r:id="rId30"/>
    <p:sldId id="300" r:id="rId31"/>
    <p:sldId id="301" r:id="rId32"/>
    <p:sldId id="302" r:id="rId33"/>
    <p:sldId id="303" r:id="rId34"/>
    <p:sldId id="304" r:id="rId35"/>
    <p:sldId id="298"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31" r:id="rId61"/>
    <p:sldId id="33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1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34" autoAdjust="0"/>
    <p:restoredTop sz="85596" autoAdjust="0"/>
  </p:normalViewPr>
  <p:slideViewPr>
    <p:cSldViewPr>
      <p:cViewPr varScale="1">
        <p:scale>
          <a:sx n="122" d="100"/>
          <a:sy n="122" d="100"/>
        </p:scale>
        <p:origin x="-13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94" y="-114"/>
      </p:cViewPr>
      <p:guideLst>
        <p:guide orient="horz" pos="2880"/>
        <p:guide pos="2160"/>
      </p:guideLst>
    </p:cSldViewPr>
  </p:notesViewPr>
  <p:gridSpacing cx="78028800" cy="78028800"/>
</p:viewP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4B23D-B026-4666-A647-102CC61DD789}" type="datetimeFigureOut">
              <a:rPr lang="en-US" smtClean="0"/>
              <a:pPr/>
              <a:t>11/10/2010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8C69A-FCD1-4961-8B29-A600D5D9240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19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08842-1E59-4452-B8E4-F9766ECEE968}" type="slidenum">
              <a:rPr lang="en-US" smtClean="0">
                <a:latin typeface="Times New Roman" pitchFamily="18" charset="0"/>
              </a:rPr>
              <a:pPr/>
              <a:t>24</a:t>
            </a:fld>
            <a:endParaRPr lang="en-US" dirty="0" smtClean="0">
              <a:latin typeface="Times New Roman" pitchFamily="18" charset="0"/>
            </a:endParaRPr>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29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39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49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52</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53</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54</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59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6</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60</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61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7</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8</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58C69A-FCD1-4961-8B29-A600D5D9240F}" type="slidenum">
              <a:rPr lang="en-US" smtClean="0"/>
              <a:pPr/>
              <a:t>9</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37159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1752600"/>
            <a:ext cx="7772400" cy="1219200"/>
          </a:xfrm>
        </p:spPr>
        <p:txBody>
          <a:bodyPr/>
          <a:lstStyle>
            <a:lvl1pPr marL="0" indent="0" algn="ctr">
              <a:buNone/>
              <a:defRPr>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0"/>
          </p:nvPr>
        </p:nvSpPr>
        <p:spPr>
          <a:xfrm>
            <a:off x="1047750" y="1981200"/>
            <a:ext cx="7048500" cy="4648200"/>
          </a:xfrm>
        </p:spPr>
        <p:txBody>
          <a:bodyPr/>
          <a:lstStyle/>
          <a:p>
            <a:r>
              <a:rPr lang="en-US" dirty="0" smtClean="0"/>
              <a:t>Click icon to add picture</a:t>
            </a:r>
            <a:endParaRPr lang="en-US" dirty="0"/>
          </a:p>
        </p:txBody>
      </p:sp>
      <p:sp>
        <p:nvSpPr>
          <p:cNvPr id="9"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2" name="Footer Placeholder 4"/>
          <p:cNvSpPr>
            <a:spLocks noGrp="1"/>
          </p:cNvSpPr>
          <p:nvPr>
            <p:ph type="ftr" sz="quarter" idx="11"/>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7"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8"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pa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lang="en-US" sz="3200" b="1" kern="1200" dirty="0" smtClean="0">
                <a:solidFill>
                  <a:schemeClr val="bg2"/>
                </a:solidFill>
                <a:latin typeface="+mn-lt"/>
                <a:ea typeface="+mn-ea"/>
                <a:cs typeface="+mn-cs"/>
              </a:defRPr>
            </a:lvl1pPr>
          </a:lstStyle>
          <a:p>
            <a:pPr lvl="0"/>
            <a:r>
              <a:rPr lang="en-US" dirty="0"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a w single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609600"/>
          </a:xfrm>
        </p:spPr>
        <p:txBody>
          <a:bodyPr>
            <a:normAutofit/>
          </a:bodyPr>
          <a:lstStyle>
            <a:lvl1pPr algn="ctr">
              <a:buFontTx/>
              <a:buNone/>
              <a:defRPr sz="2800"/>
            </a:lvl1pPr>
          </a:lstStyle>
          <a:p>
            <a:pPr lvl="0"/>
            <a:r>
              <a:rPr lang="en-US" smtClean="0"/>
              <a:t>Click to edit Master text styles</a:t>
            </a:r>
          </a:p>
        </p:txBody>
      </p:sp>
      <p:sp>
        <p:nvSpPr>
          <p:cNvPr id="9" name="Picture Placeholder 8"/>
          <p:cNvSpPr>
            <a:spLocks noGrp="1"/>
          </p:cNvSpPr>
          <p:nvPr>
            <p:ph type="pic" sz="quarter" idx="10"/>
          </p:nvPr>
        </p:nvSpPr>
        <p:spPr>
          <a:xfrm>
            <a:off x="1581150" y="2209800"/>
            <a:ext cx="5981700" cy="3276600"/>
          </a:xfrm>
        </p:spPr>
        <p:txBody>
          <a:bodyPr/>
          <a:lstStyle/>
          <a:p>
            <a:r>
              <a:rPr lang="en-US" dirty="0" smtClean="0"/>
              <a:t>Click icon to add picture</a:t>
            </a:r>
            <a:endParaRPr lang="en-US" dirty="0"/>
          </a:p>
        </p:txBody>
      </p:sp>
      <p:sp>
        <p:nvSpPr>
          <p:cNvPr id="10" name="Content Placeholder 2"/>
          <p:cNvSpPr>
            <a:spLocks noGrp="1"/>
          </p:cNvSpPr>
          <p:nvPr>
            <p:ph idx="11"/>
          </p:nvPr>
        </p:nvSpPr>
        <p:spPr>
          <a:xfrm>
            <a:off x="457200" y="5562600"/>
            <a:ext cx="8229600" cy="1219200"/>
          </a:xfrm>
        </p:spPr>
        <p:txBody>
          <a:bodyPr>
            <a:normAutofit/>
          </a:bodyPr>
          <a:lstStyle>
            <a:lvl1pPr algn="ctr">
              <a:buFontTx/>
              <a:buNone/>
              <a:defRPr sz="2800"/>
            </a:lvl1pPr>
          </a:lstStyle>
          <a:p>
            <a:pPr lvl="0"/>
            <a:r>
              <a:rPr lang="en-US" dirty="0" smtClean="0"/>
              <a:t>Click to edit Master text styles</a:t>
            </a:r>
          </a:p>
        </p:txBody>
      </p:sp>
      <p:sp>
        <p:nvSpPr>
          <p:cNvPr id="11"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2"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Picture Placeholder 8"/>
          <p:cNvSpPr>
            <a:spLocks noGrp="1"/>
          </p:cNvSpPr>
          <p:nvPr>
            <p:ph type="pic" sz="quarter" idx="10"/>
          </p:nvPr>
        </p:nvSpPr>
        <p:spPr>
          <a:xfrm>
            <a:off x="895350" y="1752600"/>
            <a:ext cx="7353300" cy="4114800"/>
          </a:xfrm>
        </p:spPr>
        <p:txBody>
          <a:bodyPr/>
          <a:lstStyle/>
          <a:p>
            <a:r>
              <a:rPr lang="en-US" dirty="0" smtClean="0"/>
              <a:t>Click icon to add picture</a:t>
            </a:r>
            <a:endParaRPr lang="en-US" dirty="0"/>
          </a:p>
        </p:txBody>
      </p:sp>
      <p:sp>
        <p:nvSpPr>
          <p:cNvPr id="10" name="Content Placeholder 2"/>
          <p:cNvSpPr>
            <a:spLocks noGrp="1"/>
          </p:cNvSpPr>
          <p:nvPr>
            <p:ph idx="11"/>
          </p:nvPr>
        </p:nvSpPr>
        <p:spPr>
          <a:xfrm>
            <a:off x="457200" y="6019800"/>
            <a:ext cx="8229600" cy="762000"/>
          </a:xfrm>
        </p:spPr>
        <p:txBody>
          <a:bodyPr>
            <a:normAutofit/>
          </a:bodyPr>
          <a:lstStyle>
            <a:lvl1pPr algn="ctr">
              <a:buFontTx/>
              <a:buNone/>
              <a:defRPr sz="2800"/>
            </a:lvl1pPr>
          </a:lstStyle>
          <a:p>
            <a:pPr lvl="0"/>
            <a:r>
              <a:rPr lang="en-US" dirty="0" smtClean="0"/>
              <a:t>Click to edit Master text styles</a:t>
            </a:r>
          </a:p>
        </p:txBody>
      </p:sp>
      <p:sp>
        <p:nvSpPr>
          <p:cNvPr id="11"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2"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w/ single p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715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0"/>
          </p:nvPr>
        </p:nvSpPr>
        <p:spPr>
          <a:xfrm>
            <a:off x="6248400" y="1676400"/>
            <a:ext cx="2590800" cy="4800600"/>
          </a:xfrm>
        </p:spPr>
        <p:txBody>
          <a:bodyPr/>
          <a:lstStyle/>
          <a:p>
            <a:r>
              <a:rPr lang="en-US" dirty="0" smtClean="0"/>
              <a:t>Click icon to add picture</a:t>
            </a:r>
            <a:endParaRPr lang="en-US" dirty="0"/>
          </a:p>
        </p:txBody>
      </p:sp>
      <p:sp>
        <p:nvSpPr>
          <p:cNvPr id="10"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1"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5029200"/>
          </a:xfrm>
        </p:spPr>
        <p:txBody>
          <a:bodyPr numCol="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9"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10"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34200" y="6629400"/>
            <a:ext cx="2209800" cy="228600"/>
          </a:xfrm>
          <a:prstGeom prst="rect">
            <a:avLst/>
          </a:prstGeom>
        </p:spPr>
        <p:txBody>
          <a:bodyPr vert="horz" lIns="91440" tIns="45720" rIns="91440" bIns="45720" rtlCol="0" anchor="ctr"/>
          <a:lstStyle>
            <a:lvl1pPr algn="r">
              <a:defRPr sz="1000" b="0">
                <a:solidFill>
                  <a:schemeClr val="bg1">
                    <a:lumMod val="75000"/>
                  </a:schemeClr>
                </a:solidFill>
              </a:defRPr>
            </a:lvl1pPr>
          </a:lstStyle>
          <a:p>
            <a:r>
              <a:rPr lang="en-US" dirty="0" smtClean="0"/>
              <a:t>Slide 3-</a:t>
            </a:r>
            <a:fld id="{9B0275EC-D83B-41CF-A730-6EE890332126}" type="slidenum">
              <a:rPr lang="en-US" smtClean="0"/>
              <a:pPr/>
              <a:t>‹#›</a:t>
            </a:fld>
            <a:endParaRPr lang="en-US" dirty="0"/>
          </a:p>
        </p:txBody>
      </p:sp>
      <p:sp>
        <p:nvSpPr>
          <p:cNvPr id="7" name="Footer Placeholder 4"/>
          <p:cNvSpPr>
            <a:spLocks noGrp="1"/>
          </p:cNvSpPr>
          <p:nvPr>
            <p:ph type="ftr" sz="quarter" idx="3"/>
          </p:nvPr>
        </p:nvSpPr>
        <p:spPr>
          <a:xfrm>
            <a:off x="0" y="6629400"/>
            <a:ext cx="2895600" cy="2286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r>
              <a:rPr lang="en-US" dirty="0" smtClean="0"/>
              <a:t>Unit 3       ICS Concepts and Principles</a:t>
            </a:r>
            <a:endParaRPr lang="en-US" dirty="0"/>
          </a:p>
        </p:txBody>
      </p:sp>
      <p:sp>
        <p:nvSpPr>
          <p:cNvPr id="8" name="Footer Placeholder 4"/>
          <p:cNvSpPr txBox="1">
            <a:spLocks/>
          </p:cNvSpPr>
          <p:nvPr/>
        </p:nvSpPr>
        <p:spPr>
          <a:xfrm>
            <a:off x="152400" y="76200"/>
            <a:ext cx="2895600" cy="304800"/>
          </a:xfrm>
          <a:prstGeom prst="rect">
            <a:avLst/>
          </a:prstGeom>
        </p:spPr>
        <p:txBody>
          <a:bodyPr/>
          <a:lstStyle>
            <a:lvl1pPr>
              <a:defRPr lang="en-US" sz="1000" b="0" kern="1200" dirty="0" smtClean="0">
                <a:solidFill>
                  <a:schemeClr val="bg1">
                    <a:lumMod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lumMod val="75000"/>
                  </a:schemeClr>
                </a:solidFill>
                <a:effectLst/>
                <a:uLnTx/>
                <a:uFillTx/>
                <a:latin typeface="+mn-lt"/>
                <a:ea typeface="+mn-ea"/>
                <a:cs typeface="+mn-cs"/>
              </a:rPr>
              <a:t>S-271    Helicopter Crewmember</a:t>
            </a:r>
            <a:endParaRPr kumimoji="0" lang="en-US" sz="1200" b="1"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9"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hdr="0" dt="0"/>
  <p:txStyles>
    <p:titleStyle>
      <a:lvl1pPr algn="ctr" defTabSz="914400" rtl="0" eaLnBrk="1" latinLnBrk="0" hangingPunct="1">
        <a:spcBef>
          <a:spcPct val="0"/>
        </a:spcBef>
        <a:buNone/>
        <a:defRPr sz="4400" b="1" kern="1200" cap="none" spc="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217 Rewrite\1 Makes &amp; Models\Type 1\BV107.jpg"/>
          <p:cNvPicPr>
            <a:picLocks noChangeAspect="1" noChangeArrowheads="1"/>
          </p:cNvPicPr>
          <p:nvPr/>
        </p:nvPicPr>
        <p:blipFill>
          <a:blip r:embed="rId3" cstate="print"/>
          <a:srcRect t="17647" b="31373"/>
          <a:stretch>
            <a:fillRect/>
          </a:stretch>
        </p:blipFill>
        <p:spPr bwMode="auto">
          <a:xfrm>
            <a:off x="1981200" y="1600200"/>
            <a:ext cx="5181600" cy="1981200"/>
          </a:xfrm>
          <a:prstGeom prst="rect">
            <a:avLst/>
          </a:prstGeom>
          <a:noFill/>
          <a:ln>
            <a:solidFill>
              <a:schemeClr val="bg1"/>
            </a:solidFill>
          </a:ln>
        </p:spPr>
      </p:pic>
      <p:sp>
        <p:nvSpPr>
          <p:cNvPr id="7" name="TextBox 6"/>
          <p:cNvSpPr txBox="1"/>
          <p:nvPr/>
        </p:nvSpPr>
        <p:spPr>
          <a:xfrm>
            <a:off x="3581953" y="3581400"/>
            <a:ext cx="1980094"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Type 1 Helicopter</a:t>
            </a:r>
            <a:endParaRPr lang="en-US" dirty="0">
              <a:solidFill>
                <a:schemeClr val="bg1"/>
              </a:solidFill>
              <a:latin typeface="Arial" pitchFamily="34" charset="0"/>
              <a:cs typeface="Arial" pitchFamily="34" charset="0"/>
            </a:endParaRPr>
          </a:p>
        </p:txBody>
      </p:sp>
      <p:sp>
        <p:nvSpPr>
          <p:cNvPr id="8" name="TextBox 7"/>
          <p:cNvSpPr txBox="1"/>
          <p:nvPr/>
        </p:nvSpPr>
        <p:spPr>
          <a:xfrm>
            <a:off x="1372153" y="6248400"/>
            <a:ext cx="1980094"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Type 2 Helicopter</a:t>
            </a:r>
            <a:endParaRPr lang="en-US" dirty="0">
              <a:solidFill>
                <a:schemeClr val="bg1"/>
              </a:solidFill>
              <a:latin typeface="Arial" pitchFamily="34" charset="0"/>
              <a:cs typeface="Arial" pitchFamily="34" charset="0"/>
            </a:endParaRPr>
          </a:p>
        </p:txBody>
      </p:sp>
      <p:sp>
        <p:nvSpPr>
          <p:cNvPr id="9" name="TextBox 8"/>
          <p:cNvSpPr txBox="1"/>
          <p:nvPr/>
        </p:nvSpPr>
        <p:spPr>
          <a:xfrm>
            <a:off x="5791753" y="6248400"/>
            <a:ext cx="1980094"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Type 3 Helicopter</a:t>
            </a:r>
            <a:endParaRPr lang="en-US" dirty="0">
              <a:solidFill>
                <a:schemeClr val="bg1"/>
              </a:solidFill>
              <a:latin typeface="Arial" pitchFamily="34" charset="0"/>
              <a:cs typeface="Arial" pitchFamily="34" charset="0"/>
            </a:endParaRPr>
          </a:p>
        </p:txBody>
      </p:sp>
      <p:sp>
        <p:nvSpPr>
          <p:cNvPr id="25" name="Title 5"/>
          <p:cNvSpPr>
            <a:spLocks noGrp="1"/>
          </p:cNvSpPr>
          <p:nvPr>
            <p:ph type="ctrTitle"/>
          </p:nvPr>
        </p:nvSpPr>
        <p:spPr>
          <a:xfrm>
            <a:off x="685800" y="202962"/>
            <a:ext cx="7772400" cy="1371599"/>
          </a:xfrm>
        </p:spPr>
        <p:txBody>
          <a:bodyPr/>
          <a:lstStyle/>
          <a:p>
            <a:r>
              <a:rPr lang="en-US" dirty="0" smtClean="0"/>
              <a:t>	ICS Concepts and Principles</a:t>
            </a:r>
            <a:endParaRPr lang="en-US" dirty="0"/>
          </a:p>
        </p:txBody>
      </p:sp>
      <p:sp>
        <p:nvSpPr>
          <p:cNvPr id="26" name="Subtitle 6"/>
          <p:cNvSpPr>
            <a:spLocks noGrp="1"/>
          </p:cNvSpPr>
          <p:nvPr>
            <p:ph type="subTitle" idx="1"/>
          </p:nvPr>
        </p:nvSpPr>
        <p:spPr>
          <a:xfrm>
            <a:off x="685800" y="431561"/>
            <a:ext cx="7772400" cy="1219200"/>
          </a:xfrm>
        </p:spPr>
        <p:txBody>
          <a:bodyPr/>
          <a:lstStyle/>
          <a:p>
            <a:r>
              <a:rPr lang="en-US" dirty="0" smtClean="0"/>
              <a:t>UNIT 3</a:t>
            </a:r>
            <a:endParaRPr lang="en-US" dirty="0"/>
          </a:p>
        </p:txBody>
      </p:sp>
      <p:sp>
        <p:nvSpPr>
          <p:cNvPr id="13" name="Slide Number Placeholder 12"/>
          <p:cNvSpPr>
            <a:spLocks noGrp="1"/>
          </p:cNvSpPr>
          <p:nvPr>
            <p:ph type="sldNum" sz="quarter" idx="4"/>
          </p:nvPr>
        </p:nvSpPr>
        <p:spPr/>
        <p:txBody>
          <a:bodyPr/>
          <a:lstStyle/>
          <a:p>
            <a:r>
              <a:rPr lang="en-US" dirty="0" smtClean="0"/>
              <a:t>Slide 3-</a:t>
            </a:r>
            <a:fld id="{9B0275EC-D83B-41CF-A730-6EE890332126}" type="slidenum">
              <a:rPr lang="en-US" smtClean="0"/>
              <a:pPr/>
              <a:t>1</a:t>
            </a:fld>
            <a:endParaRPr lang="en-US" dirty="0"/>
          </a:p>
        </p:txBody>
      </p:sp>
      <p:sp>
        <p:nvSpPr>
          <p:cNvPr id="14" name="Footer Placeholder 13"/>
          <p:cNvSpPr>
            <a:spLocks noGrp="1"/>
          </p:cNvSpPr>
          <p:nvPr>
            <p:ph type="ftr" sz="quarter" idx="3"/>
          </p:nvPr>
        </p:nvSpPr>
        <p:spPr/>
        <p:txBody>
          <a:bodyPr/>
          <a:lstStyle/>
          <a:p>
            <a:r>
              <a:rPr lang="en-US" dirty="0" smtClean="0"/>
              <a:t>Unit 3       ICS Concepts and Principles</a:t>
            </a:r>
            <a:endParaRPr lang="en-US" dirty="0"/>
          </a:p>
        </p:txBody>
      </p:sp>
      <p:pic>
        <p:nvPicPr>
          <p:cNvPr id="2" name="Picture 2" descr="\\ilmcauk3ds1\uk\Users\mknudson\My Documents\LE Info\avaition\Pics\DSC_0049.JPG"/>
          <p:cNvPicPr>
            <a:picLocks noChangeAspect="1" noChangeArrowheads="1"/>
          </p:cNvPicPr>
          <p:nvPr/>
        </p:nvPicPr>
        <p:blipFill>
          <a:blip r:embed="rId4" cstate="print"/>
          <a:srcRect/>
          <a:stretch>
            <a:fillRect/>
          </a:stretch>
        </p:blipFill>
        <p:spPr bwMode="auto">
          <a:xfrm>
            <a:off x="609600" y="3962400"/>
            <a:ext cx="3515718" cy="2337724"/>
          </a:xfrm>
          <a:prstGeom prst="rect">
            <a:avLst/>
          </a:prstGeom>
          <a:noFill/>
        </p:spPr>
      </p:pic>
      <p:pic>
        <p:nvPicPr>
          <p:cNvPr id="1027" name="Picture 3" descr="\\ilmcauk3ds1\uk\Users\mknudson\My Documents\LE Info\avaition\Pics\DSC_0044.JPG"/>
          <p:cNvPicPr>
            <a:picLocks noChangeAspect="1" noChangeArrowheads="1"/>
          </p:cNvPicPr>
          <p:nvPr/>
        </p:nvPicPr>
        <p:blipFill>
          <a:blip r:embed="rId5" cstate="print"/>
          <a:srcRect/>
          <a:stretch>
            <a:fillRect/>
          </a:stretch>
        </p:blipFill>
        <p:spPr bwMode="auto">
          <a:xfrm>
            <a:off x="4953000" y="3962400"/>
            <a:ext cx="3505200" cy="23307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9" name="Picture 35" descr="base org chart"/>
          <p:cNvPicPr>
            <a:picLocks noChangeAspect="1" noChangeArrowheads="1"/>
          </p:cNvPicPr>
          <p:nvPr/>
        </p:nvPicPr>
        <p:blipFill>
          <a:blip r:embed="rId3" cstate="print"/>
          <a:srcRect/>
          <a:stretch>
            <a:fillRect/>
          </a:stretch>
        </p:blipFill>
        <p:spPr bwMode="auto">
          <a:xfrm>
            <a:off x="-23813" y="0"/>
            <a:ext cx="9191626" cy="6858000"/>
          </a:xfrm>
          <a:prstGeom prst="rect">
            <a:avLst/>
          </a:prstGeom>
          <a:noFill/>
        </p:spPr>
      </p:pic>
      <p:sp>
        <p:nvSpPr>
          <p:cNvPr id="6149" name="Text Box 5"/>
          <p:cNvSpPr txBox="1">
            <a:spLocks noChangeArrowheads="1"/>
          </p:cNvSpPr>
          <p:nvPr/>
        </p:nvSpPr>
        <p:spPr bwMode="auto">
          <a:xfrm>
            <a:off x="1110047" y="205396"/>
            <a:ext cx="6908045"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3600" dirty="0" smtClean="0">
                <a:solidFill>
                  <a:schemeClr val="bg1"/>
                </a:solidFill>
                <a:latin typeface="Arial Black" pitchFamily="34" charset="0"/>
              </a:rPr>
              <a:t>Air Operation </a:t>
            </a:r>
            <a:r>
              <a:rPr lang="en-US" sz="3600" dirty="0">
                <a:solidFill>
                  <a:schemeClr val="bg1"/>
                </a:solidFill>
                <a:latin typeface="Arial Black" pitchFamily="34" charset="0"/>
              </a:rPr>
              <a:t>Organization</a:t>
            </a:r>
          </a:p>
        </p:txBody>
      </p:sp>
      <p:sp>
        <p:nvSpPr>
          <p:cNvPr id="6150" name="Text Box 6"/>
          <p:cNvSpPr txBox="1">
            <a:spLocks noChangeArrowheads="1"/>
          </p:cNvSpPr>
          <p:nvPr/>
        </p:nvSpPr>
        <p:spPr bwMode="auto">
          <a:xfrm>
            <a:off x="785813" y="1103313"/>
            <a:ext cx="2165350" cy="366712"/>
          </a:xfrm>
          <a:prstGeom prst="rect">
            <a:avLst/>
          </a:prstGeom>
          <a:noFill/>
          <a:ln w="9525">
            <a:noFill/>
            <a:miter lim="800000"/>
            <a:headEnd/>
            <a:tailEnd/>
          </a:ln>
          <a:effectLst/>
        </p:spPr>
        <p:txBody>
          <a:bodyPr wrap="none">
            <a:spAutoFit/>
          </a:bodyPr>
          <a:lstStyle/>
          <a:p>
            <a:r>
              <a:rPr lang="en-US" sz="1800" b="1" dirty="0">
                <a:latin typeface="Arial" charset="0"/>
              </a:rPr>
              <a:t>Air Tactical Group</a:t>
            </a:r>
          </a:p>
        </p:txBody>
      </p:sp>
      <p:sp>
        <p:nvSpPr>
          <p:cNvPr id="6151" name="Text Box 7"/>
          <p:cNvSpPr txBox="1">
            <a:spLocks noChangeArrowheads="1"/>
          </p:cNvSpPr>
          <p:nvPr/>
        </p:nvSpPr>
        <p:spPr bwMode="auto">
          <a:xfrm>
            <a:off x="785813" y="1766888"/>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Airtanker</a:t>
            </a:r>
          </a:p>
          <a:p>
            <a:pPr algn="ctr">
              <a:lnSpc>
                <a:spcPct val="80000"/>
              </a:lnSpc>
            </a:pPr>
            <a:r>
              <a:rPr lang="en-US" sz="1800" b="1" dirty="0">
                <a:latin typeface="Arial" charset="0"/>
              </a:rPr>
              <a:t>Coordinator</a:t>
            </a:r>
          </a:p>
        </p:txBody>
      </p:sp>
      <p:sp>
        <p:nvSpPr>
          <p:cNvPr id="6152" name="Text Box 8"/>
          <p:cNvSpPr txBox="1">
            <a:spLocks noChangeArrowheads="1"/>
          </p:cNvSpPr>
          <p:nvPr/>
        </p:nvSpPr>
        <p:spPr bwMode="auto">
          <a:xfrm>
            <a:off x="785813" y="2517775"/>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Helicopter</a:t>
            </a:r>
          </a:p>
          <a:p>
            <a:pPr algn="ctr">
              <a:lnSpc>
                <a:spcPct val="80000"/>
              </a:lnSpc>
            </a:pPr>
            <a:r>
              <a:rPr lang="en-US" sz="1800" b="1" dirty="0">
                <a:latin typeface="Arial" charset="0"/>
              </a:rPr>
              <a:t>Coordinator</a:t>
            </a:r>
          </a:p>
        </p:txBody>
      </p:sp>
      <p:sp>
        <p:nvSpPr>
          <p:cNvPr id="6153" name="Text Box 9"/>
          <p:cNvSpPr txBox="1">
            <a:spLocks noChangeArrowheads="1"/>
          </p:cNvSpPr>
          <p:nvPr/>
        </p:nvSpPr>
        <p:spPr bwMode="auto">
          <a:xfrm>
            <a:off x="785813" y="3346450"/>
            <a:ext cx="2133600" cy="3111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Mixmaster</a:t>
            </a:r>
          </a:p>
        </p:txBody>
      </p:sp>
      <p:sp>
        <p:nvSpPr>
          <p:cNvPr id="6154" name="Text Box 10"/>
          <p:cNvSpPr txBox="1">
            <a:spLocks noChangeArrowheads="1"/>
          </p:cNvSpPr>
          <p:nvPr/>
        </p:nvSpPr>
        <p:spPr bwMode="auto">
          <a:xfrm>
            <a:off x="785813" y="4041775"/>
            <a:ext cx="2133600" cy="20637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Loadmaster </a:t>
            </a:r>
          </a:p>
          <a:p>
            <a:pPr algn="ctr">
              <a:lnSpc>
                <a:spcPct val="80000"/>
              </a:lnSpc>
            </a:pPr>
            <a:r>
              <a:rPr lang="en-US" sz="1800" b="1" dirty="0">
                <a:latin typeface="Arial" charset="0"/>
              </a:rPr>
              <a:t>Personnel</a:t>
            </a:r>
          </a:p>
          <a:p>
            <a:pPr algn="ctr">
              <a:lnSpc>
                <a:spcPct val="80000"/>
              </a:lnSpc>
            </a:pPr>
            <a:endParaRPr lang="en-US" sz="1800" b="1" dirty="0">
              <a:latin typeface="Arial" charset="0"/>
            </a:endParaRPr>
          </a:p>
          <a:p>
            <a:pPr>
              <a:lnSpc>
                <a:spcPct val="80000"/>
              </a:lnSpc>
            </a:pPr>
            <a:r>
              <a:rPr lang="en-US" sz="1800" b="1" dirty="0">
                <a:latin typeface="Arial" charset="0"/>
              </a:rPr>
              <a:t>Loaders:</a:t>
            </a:r>
          </a:p>
          <a:p>
            <a:pPr algn="ctr">
              <a:lnSpc>
                <a:spcPct val="80000"/>
              </a:lnSpc>
            </a:pPr>
            <a:endParaRPr lang="en-US" sz="1800" b="1" dirty="0">
              <a:latin typeface="Arial" charset="0"/>
            </a:endParaRPr>
          </a:p>
          <a:p>
            <a:pPr algn="ctr">
              <a:lnSpc>
                <a:spcPct val="80000"/>
              </a:lnSpc>
            </a:pPr>
            <a:r>
              <a:rPr lang="en-US" sz="1800" b="1" dirty="0">
                <a:latin typeface="Arial" charset="0"/>
              </a:rPr>
              <a:t>Loadmaster</a:t>
            </a:r>
          </a:p>
          <a:p>
            <a:pPr algn="ctr">
              <a:lnSpc>
                <a:spcPct val="80000"/>
              </a:lnSpc>
            </a:pPr>
            <a:r>
              <a:rPr lang="en-US" sz="1800" b="1" dirty="0">
                <a:latin typeface="Arial" charset="0"/>
              </a:rPr>
              <a:t>Cargo</a:t>
            </a:r>
          </a:p>
          <a:p>
            <a:pPr algn="ctr">
              <a:lnSpc>
                <a:spcPct val="80000"/>
              </a:lnSpc>
            </a:pPr>
            <a:endParaRPr lang="en-US" sz="1800" b="1" dirty="0">
              <a:latin typeface="Arial" charset="0"/>
            </a:endParaRPr>
          </a:p>
          <a:p>
            <a:pPr>
              <a:lnSpc>
                <a:spcPct val="80000"/>
              </a:lnSpc>
            </a:pPr>
            <a:r>
              <a:rPr lang="en-US" sz="1800" b="1" dirty="0">
                <a:latin typeface="Arial" charset="0"/>
              </a:rPr>
              <a:t>Loaders:</a:t>
            </a:r>
          </a:p>
        </p:txBody>
      </p:sp>
      <p:sp>
        <p:nvSpPr>
          <p:cNvPr id="6155" name="Line 11"/>
          <p:cNvSpPr>
            <a:spLocks noChangeShapeType="1"/>
          </p:cNvSpPr>
          <p:nvPr/>
        </p:nvSpPr>
        <p:spPr bwMode="auto">
          <a:xfrm>
            <a:off x="1928813" y="4953000"/>
            <a:ext cx="914400" cy="0"/>
          </a:xfrm>
          <a:prstGeom prst="line">
            <a:avLst/>
          </a:prstGeom>
          <a:noFill/>
          <a:ln w="9525">
            <a:solidFill>
              <a:schemeClr val="tx1"/>
            </a:solidFill>
            <a:round/>
            <a:headEnd/>
            <a:tailEnd/>
          </a:ln>
          <a:effectLst/>
        </p:spPr>
        <p:txBody>
          <a:bodyPr/>
          <a:lstStyle/>
          <a:p>
            <a:endParaRPr lang="en-US" dirty="0"/>
          </a:p>
        </p:txBody>
      </p:sp>
      <p:sp>
        <p:nvSpPr>
          <p:cNvPr id="6156" name="Line 12"/>
          <p:cNvSpPr>
            <a:spLocks noChangeShapeType="1"/>
          </p:cNvSpPr>
          <p:nvPr/>
        </p:nvSpPr>
        <p:spPr bwMode="auto">
          <a:xfrm>
            <a:off x="1852613" y="6019800"/>
            <a:ext cx="990600" cy="0"/>
          </a:xfrm>
          <a:prstGeom prst="line">
            <a:avLst/>
          </a:prstGeom>
          <a:noFill/>
          <a:ln w="9525">
            <a:solidFill>
              <a:schemeClr val="tx1"/>
            </a:solidFill>
            <a:round/>
            <a:headEnd/>
            <a:tailEnd/>
          </a:ln>
          <a:effectLst/>
        </p:spPr>
        <p:txBody>
          <a:bodyPr/>
          <a:lstStyle/>
          <a:p>
            <a:endParaRPr lang="en-US" dirty="0"/>
          </a:p>
        </p:txBody>
      </p:sp>
      <p:sp>
        <p:nvSpPr>
          <p:cNvPr id="6157" name="Text Box 13"/>
          <p:cNvSpPr txBox="1">
            <a:spLocks noChangeArrowheads="1"/>
          </p:cNvSpPr>
          <p:nvPr/>
        </p:nvSpPr>
        <p:spPr bwMode="auto">
          <a:xfrm>
            <a:off x="3452813" y="1069975"/>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 Ops</a:t>
            </a:r>
          </a:p>
          <a:p>
            <a:pPr algn="ctr">
              <a:lnSpc>
                <a:spcPct val="80000"/>
              </a:lnSpc>
            </a:pPr>
            <a:r>
              <a:rPr lang="en-US" sz="1800" b="1" dirty="0">
                <a:latin typeface="Arial" charset="0"/>
              </a:rPr>
              <a:t>Branch</a:t>
            </a:r>
          </a:p>
        </p:txBody>
      </p:sp>
      <p:sp>
        <p:nvSpPr>
          <p:cNvPr id="6158" name="Text Box 14"/>
          <p:cNvSpPr txBox="1">
            <a:spLocks noChangeArrowheads="1"/>
          </p:cNvSpPr>
          <p:nvPr/>
        </p:nvSpPr>
        <p:spPr bwMode="auto">
          <a:xfrm>
            <a:off x="3452813" y="1755775"/>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 Support</a:t>
            </a:r>
          </a:p>
          <a:p>
            <a:pPr algn="ctr">
              <a:lnSpc>
                <a:spcPct val="80000"/>
              </a:lnSpc>
            </a:pPr>
            <a:r>
              <a:rPr lang="en-US" sz="1800" b="1" dirty="0">
                <a:latin typeface="Arial" charset="0"/>
              </a:rPr>
              <a:t>Group</a:t>
            </a:r>
          </a:p>
        </p:txBody>
      </p:sp>
      <p:sp>
        <p:nvSpPr>
          <p:cNvPr id="6159" name="Text Box 15"/>
          <p:cNvSpPr txBox="1">
            <a:spLocks noChangeArrowheads="1"/>
          </p:cNvSpPr>
          <p:nvPr/>
        </p:nvSpPr>
        <p:spPr bwMode="auto">
          <a:xfrm>
            <a:off x="3452813" y="3355975"/>
            <a:ext cx="9144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Deck</a:t>
            </a:r>
          </a:p>
          <a:p>
            <a:pPr algn="ctr">
              <a:lnSpc>
                <a:spcPct val="80000"/>
              </a:lnSpc>
            </a:pPr>
            <a:r>
              <a:rPr lang="en-US" sz="1800" b="1" dirty="0">
                <a:latin typeface="Arial" charset="0"/>
              </a:rPr>
              <a:t>Coord</a:t>
            </a:r>
          </a:p>
        </p:txBody>
      </p:sp>
      <p:sp>
        <p:nvSpPr>
          <p:cNvPr id="6160" name="Text Box 16"/>
          <p:cNvSpPr txBox="1">
            <a:spLocks noChangeArrowheads="1"/>
          </p:cNvSpPr>
          <p:nvPr/>
        </p:nvSpPr>
        <p:spPr bwMode="auto">
          <a:xfrm>
            <a:off x="4672013" y="3429000"/>
            <a:ext cx="838200" cy="3111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TOLC</a:t>
            </a:r>
          </a:p>
        </p:txBody>
      </p:sp>
      <p:sp>
        <p:nvSpPr>
          <p:cNvPr id="6161" name="Rectangle 17"/>
          <p:cNvSpPr>
            <a:spLocks noChangeArrowheads="1"/>
          </p:cNvSpPr>
          <p:nvPr/>
        </p:nvSpPr>
        <p:spPr bwMode="auto">
          <a:xfrm>
            <a:off x="3376613" y="2438400"/>
            <a:ext cx="2209800" cy="609600"/>
          </a:xfrm>
          <a:prstGeom prst="rect">
            <a:avLst/>
          </a:prstGeom>
          <a:noFill/>
          <a:ln w="38100">
            <a:solidFill>
              <a:schemeClr val="tx1"/>
            </a:solidFill>
            <a:miter lim="800000"/>
            <a:headEnd/>
            <a:tailEnd/>
          </a:ln>
          <a:effectLst/>
        </p:spPr>
        <p:txBody>
          <a:bodyPr wrap="none" anchor="ctr"/>
          <a:lstStyle/>
          <a:p>
            <a:pPr algn="ctr">
              <a:lnSpc>
                <a:spcPct val="90000"/>
              </a:lnSpc>
            </a:pPr>
            <a:r>
              <a:rPr lang="en-US" sz="1800" b="1" dirty="0">
                <a:latin typeface="Arial" charset="0"/>
              </a:rPr>
              <a:t>Helibase</a:t>
            </a:r>
          </a:p>
          <a:p>
            <a:pPr algn="ctr">
              <a:lnSpc>
                <a:spcPct val="90000"/>
              </a:lnSpc>
            </a:pPr>
            <a:r>
              <a:rPr lang="en-US" sz="1800" b="1" dirty="0">
                <a:latin typeface="Arial" charset="0"/>
              </a:rPr>
              <a:t>Manager</a:t>
            </a:r>
          </a:p>
        </p:txBody>
      </p:sp>
      <p:sp>
        <p:nvSpPr>
          <p:cNvPr id="6162" name="Text Box 18"/>
          <p:cNvSpPr txBox="1">
            <a:spLocks noChangeArrowheads="1"/>
          </p:cNvSpPr>
          <p:nvPr/>
        </p:nvSpPr>
        <p:spPr bwMode="auto">
          <a:xfrm>
            <a:off x="3452813" y="4343400"/>
            <a:ext cx="2133600" cy="725488"/>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Parking Tenders</a:t>
            </a:r>
          </a:p>
          <a:p>
            <a:pPr algn="ctr">
              <a:lnSpc>
                <a:spcPct val="80000"/>
              </a:lnSpc>
            </a:pPr>
            <a:endParaRPr lang="en-US" sz="1800" b="1" dirty="0">
              <a:latin typeface="Arial" charset="0"/>
            </a:endParaRPr>
          </a:p>
          <a:p>
            <a:pPr>
              <a:lnSpc>
                <a:spcPct val="80000"/>
              </a:lnSpc>
            </a:pPr>
            <a:r>
              <a:rPr lang="en-US" sz="1600" b="1" dirty="0">
                <a:latin typeface="Arial" charset="0"/>
              </a:rPr>
              <a:t>Pad #       Name</a:t>
            </a:r>
          </a:p>
        </p:txBody>
      </p:sp>
      <p:sp>
        <p:nvSpPr>
          <p:cNvPr id="6163" name="Line 19"/>
          <p:cNvSpPr>
            <a:spLocks noChangeShapeType="1"/>
          </p:cNvSpPr>
          <p:nvPr/>
        </p:nvSpPr>
        <p:spPr bwMode="auto">
          <a:xfrm>
            <a:off x="3529013" y="5257800"/>
            <a:ext cx="1905000" cy="0"/>
          </a:xfrm>
          <a:prstGeom prst="line">
            <a:avLst/>
          </a:prstGeom>
          <a:noFill/>
          <a:ln w="9525">
            <a:solidFill>
              <a:schemeClr val="tx1"/>
            </a:solidFill>
            <a:round/>
            <a:headEnd/>
            <a:tailEnd/>
          </a:ln>
          <a:effectLst/>
        </p:spPr>
        <p:txBody>
          <a:bodyPr/>
          <a:lstStyle/>
          <a:p>
            <a:endParaRPr lang="en-US" dirty="0"/>
          </a:p>
        </p:txBody>
      </p:sp>
      <p:sp>
        <p:nvSpPr>
          <p:cNvPr id="6164" name="Line 20"/>
          <p:cNvSpPr>
            <a:spLocks noChangeShapeType="1"/>
          </p:cNvSpPr>
          <p:nvPr/>
        </p:nvSpPr>
        <p:spPr bwMode="auto">
          <a:xfrm>
            <a:off x="3529013" y="5486400"/>
            <a:ext cx="1905000" cy="0"/>
          </a:xfrm>
          <a:prstGeom prst="line">
            <a:avLst/>
          </a:prstGeom>
          <a:noFill/>
          <a:ln w="9525">
            <a:solidFill>
              <a:schemeClr val="tx1"/>
            </a:solidFill>
            <a:round/>
            <a:headEnd/>
            <a:tailEnd/>
          </a:ln>
          <a:effectLst/>
        </p:spPr>
        <p:txBody>
          <a:bodyPr/>
          <a:lstStyle/>
          <a:p>
            <a:endParaRPr lang="en-US" dirty="0"/>
          </a:p>
        </p:txBody>
      </p:sp>
      <p:sp>
        <p:nvSpPr>
          <p:cNvPr id="6165" name="Line 21"/>
          <p:cNvSpPr>
            <a:spLocks noChangeShapeType="1"/>
          </p:cNvSpPr>
          <p:nvPr/>
        </p:nvSpPr>
        <p:spPr bwMode="auto">
          <a:xfrm>
            <a:off x="3529013" y="5715000"/>
            <a:ext cx="1905000" cy="0"/>
          </a:xfrm>
          <a:prstGeom prst="line">
            <a:avLst/>
          </a:prstGeom>
          <a:noFill/>
          <a:ln w="9525">
            <a:solidFill>
              <a:schemeClr val="tx1"/>
            </a:solidFill>
            <a:round/>
            <a:headEnd/>
            <a:tailEnd/>
          </a:ln>
          <a:effectLst/>
        </p:spPr>
        <p:txBody>
          <a:bodyPr/>
          <a:lstStyle/>
          <a:p>
            <a:endParaRPr lang="en-US" dirty="0"/>
          </a:p>
        </p:txBody>
      </p:sp>
      <p:sp>
        <p:nvSpPr>
          <p:cNvPr id="6166" name="Line 22"/>
          <p:cNvSpPr>
            <a:spLocks noChangeShapeType="1"/>
          </p:cNvSpPr>
          <p:nvPr/>
        </p:nvSpPr>
        <p:spPr bwMode="auto">
          <a:xfrm>
            <a:off x="3529013" y="5943600"/>
            <a:ext cx="1905000" cy="0"/>
          </a:xfrm>
          <a:prstGeom prst="line">
            <a:avLst/>
          </a:prstGeom>
          <a:noFill/>
          <a:ln w="9525">
            <a:solidFill>
              <a:schemeClr val="tx1"/>
            </a:solidFill>
            <a:round/>
            <a:headEnd/>
            <a:tailEnd/>
          </a:ln>
          <a:effectLst/>
        </p:spPr>
        <p:txBody>
          <a:bodyPr/>
          <a:lstStyle/>
          <a:p>
            <a:endParaRPr lang="en-US" dirty="0"/>
          </a:p>
        </p:txBody>
      </p:sp>
      <p:sp>
        <p:nvSpPr>
          <p:cNvPr id="6167" name="Line 23"/>
          <p:cNvSpPr>
            <a:spLocks noChangeShapeType="1"/>
          </p:cNvSpPr>
          <p:nvPr/>
        </p:nvSpPr>
        <p:spPr bwMode="auto">
          <a:xfrm>
            <a:off x="3529013" y="6172200"/>
            <a:ext cx="1905000" cy="0"/>
          </a:xfrm>
          <a:prstGeom prst="line">
            <a:avLst/>
          </a:prstGeom>
          <a:noFill/>
          <a:ln w="9525">
            <a:solidFill>
              <a:schemeClr val="tx1"/>
            </a:solidFill>
            <a:round/>
            <a:headEnd/>
            <a:tailEnd/>
          </a:ln>
          <a:effectLst/>
        </p:spPr>
        <p:txBody>
          <a:bodyPr/>
          <a:lstStyle/>
          <a:p>
            <a:endParaRPr lang="en-US" dirty="0"/>
          </a:p>
        </p:txBody>
      </p:sp>
      <p:sp>
        <p:nvSpPr>
          <p:cNvPr id="6168" name="Text Box 24"/>
          <p:cNvSpPr txBox="1">
            <a:spLocks noChangeArrowheads="1"/>
          </p:cNvSpPr>
          <p:nvPr/>
        </p:nvSpPr>
        <p:spPr bwMode="auto">
          <a:xfrm>
            <a:off x="6103938" y="990600"/>
            <a:ext cx="2000250" cy="641350"/>
          </a:xfrm>
          <a:prstGeom prst="rect">
            <a:avLst/>
          </a:prstGeom>
          <a:noFill/>
          <a:ln w="9525">
            <a:noFill/>
            <a:miter lim="800000"/>
            <a:headEnd/>
            <a:tailEnd/>
          </a:ln>
          <a:effectLst/>
        </p:spPr>
        <p:txBody>
          <a:bodyPr>
            <a:spAutoFit/>
          </a:bodyPr>
          <a:lstStyle/>
          <a:p>
            <a:r>
              <a:rPr lang="en-US" sz="1800" b="1" dirty="0">
                <a:latin typeface="Arial" charset="0"/>
              </a:rPr>
              <a:t>Initial Attack A/C</a:t>
            </a:r>
          </a:p>
          <a:p>
            <a:r>
              <a:rPr lang="en-US" sz="1800" b="1" dirty="0">
                <a:latin typeface="Arial" charset="0"/>
              </a:rPr>
              <a:t>N#:       Crew:</a:t>
            </a:r>
          </a:p>
        </p:txBody>
      </p:sp>
      <p:sp>
        <p:nvSpPr>
          <p:cNvPr id="6169" name="Text Box 25"/>
          <p:cNvSpPr txBox="1">
            <a:spLocks noChangeArrowheads="1"/>
          </p:cNvSpPr>
          <p:nvPr/>
        </p:nvSpPr>
        <p:spPr bwMode="auto">
          <a:xfrm>
            <a:off x="6119813" y="1720850"/>
            <a:ext cx="2000250" cy="641350"/>
          </a:xfrm>
          <a:prstGeom prst="rect">
            <a:avLst/>
          </a:prstGeom>
          <a:noFill/>
          <a:ln w="9525">
            <a:noFill/>
            <a:miter lim="800000"/>
            <a:headEnd/>
            <a:tailEnd/>
          </a:ln>
          <a:effectLst/>
        </p:spPr>
        <p:txBody>
          <a:bodyPr>
            <a:spAutoFit/>
          </a:bodyPr>
          <a:lstStyle/>
          <a:p>
            <a:r>
              <a:rPr lang="en-US" sz="1800" b="1" dirty="0">
                <a:latin typeface="Arial" charset="0"/>
              </a:rPr>
              <a:t>Medevac A/C</a:t>
            </a:r>
          </a:p>
          <a:p>
            <a:r>
              <a:rPr lang="en-US" sz="1800" b="1" dirty="0">
                <a:latin typeface="Arial" charset="0"/>
              </a:rPr>
              <a:t>N#:       Crew:</a:t>
            </a:r>
          </a:p>
        </p:txBody>
      </p:sp>
      <p:sp>
        <p:nvSpPr>
          <p:cNvPr id="6170" name="Text Box 26"/>
          <p:cNvSpPr txBox="1">
            <a:spLocks noChangeArrowheads="1"/>
          </p:cNvSpPr>
          <p:nvPr/>
        </p:nvSpPr>
        <p:spPr bwMode="auto">
          <a:xfrm>
            <a:off x="6119813" y="2514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Aircraft</a:t>
            </a:r>
          </a:p>
          <a:p>
            <a:pPr algn="ctr">
              <a:lnSpc>
                <a:spcPct val="80000"/>
              </a:lnSpc>
            </a:pPr>
            <a:r>
              <a:rPr lang="en-US" sz="1800" b="1" dirty="0">
                <a:latin typeface="Arial" charset="0"/>
              </a:rPr>
              <a:t>Timekeeper</a:t>
            </a:r>
          </a:p>
        </p:txBody>
      </p:sp>
      <p:sp>
        <p:nvSpPr>
          <p:cNvPr id="6171" name="Text Box 27"/>
          <p:cNvSpPr txBox="1">
            <a:spLocks noChangeArrowheads="1"/>
          </p:cNvSpPr>
          <p:nvPr/>
        </p:nvSpPr>
        <p:spPr bwMode="auto">
          <a:xfrm>
            <a:off x="6119813" y="3276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Aircraft Base</a:t>
            </a:r>
          </a:p>
          <a:p>
            <a:pPr algn="ctr">
              <a:lnSpc>
                <a:spcPct val="80000"/>
              </a:lnSpc>
            </a:pPr>
            <a:r>
              <a:rPr lang="en-US" sz="1800" b="1" dirty="0">
                <a:latin typeface="Arial" charset="0"/>
              </a:rPr>
              <a:t>Radio Operator</a:t>
            </a:r>
          </a:p>
        </p:txBody>
      </p:sp>
      <p:sp>
        <p:nvSpPr>
          <p:cNvPr id="6172" name="Text Box 28"/>
          <p:cNvSpPr txBox="1">
            <a:spLocks noChangeArrowheads="1"/>
          </p:cNvSpPr>
          <p:nvPr/>
        </p:nvSpPr>
        <p:spPr bwMode="auto">
          <a:xfrm>
            <a:off x="6119813" y="4038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Supply</a:t>
            </a:r>
          </a:p>
          <a:p>
            <a:pPr algn="ctr">
              <a:lnSpc>
                <a:spcPct val="80000"/>
              </a:lnSpc>
            </a:pPr>
            <a:r>
              <a:rPr lang="en-US" sz="1800" b="1" dirty="0">
                <a:latin typeface="Arial" charset="0"/>
              </a:rPr>
              <a:t>Liaison</a:t>
            </a:r>
          </a:p>
        </p:txBody>
      </p:sp>
      <p:sp>
        <p:nvSpPr>
          <p:cNvPr id="6173" name="Text Box 29"/>
          <p:cNvSpPr txBox="1">
            <a:spLocks noChangeArrowheads="1"/>
          </p:cNvSpPr>
          <p:nvPr/>
        </p:nvSpPr>
        <p:spPr bwMode="auto">
          <a:xfrm>
            <a:off x="6196013" y="4803775"/>
            <a:ext cx="2133600" cy="506413"/>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Helispot Mgrs.</a:t>
            </a:r>
          </a:p>
          <a:p>
            <a:pPr>
              <a:lnSpc>
                <a:spcPct val="80000"/>
              </a:lnSpc>
            </a:pPr>
            <a:r>
              <a:rPr lang="en-US" sz="1600" b="1" dirty="0">
                <a:latin typeface="Arial" charset="0"/>
              </a:rPr>
              <a:t>Spot #       Name</a:t>
            </a:r>
          </a:p>
        </p:txBody>
      </p:sp>
      <p:sp>
        <p:nvSpPr>
          <p:cNvPr id="6174" name="Line 30"/>
          <p:cNvSpPr>
            <a:spLocks noChangeShapeType="1"/>
          </p:cNvSpPr>
          <p:nvPr/>
        </p:nvSpPr>
        <p:spPr bwMode="auto">
          <a:xfrm>
            <a:off x="6272213" y="5486400"/>
            <a:ext cx="1905000" cy="0"/>
          </a:xfrm>
          <a:prstGeom prst="line">
            <a:avLst/>
          </a:prstGeom>
          <a:noFill/>
          <a:ln w="9525">
            <a:solidFill>
              <a:schemeClr val="tx1"/>
            </a:solidFill>
            <a:round/>
            <a:headEnd/>
            <a:tailEnd/>
          </a:ln>
          <a:effectLst/>
        </p:spPr>
        <p:txBody>
          <a:bodyPr/>
          <a:lstStyle/>
          <a:p>
            <a:endParaRPr lang="en-US" dirty="0"/>
          </a:p>
        </p:txBody>
      </p:sp>
      <p:sp>
        <p:nvSpPr>
          <p:cNvPr id="6175" name="Line 31"/>
          <p:cNvSpPr>
            <a:spLocks noChangeShapeType="1"/>
          </p:cNvSpPr>
          <p:nvPr/>
        </p:nvSpPr>
        <p:spPr bwMode="auto">
          <a:xfrm>
            <a:off x="6272213" y="5715000"/>
            <a:ext cx="1905000" cy="0"/>
          </a:xfrm>
          <a:prstGeom prst="line">
            <a:avLst/>
          </a:prstGeom>
          <a:noFill/>
          <a:ln w="9525">
            <a:solidFill>
              <a:schemeClr val="tx1"/>
            </a:solidFill>
            <a:round/>
            <a:headEnd/>
            <a:tailEnd/>
          </a:ln>
          <a:effectLst/>
        </p:spPr>
        <p:txBody>
          <a:bodyPr/>
          <a:lstStyle/>
          <a:p>
            <a:endParaRPr lang="en-US" dirty="0"/>
          </a:p>
        </p:txBody>
      </p:sp>
      <p:sp>
        <p:nvSpPr>
          <p:cNvPr id="6176" name="Line 32"/>
          <p:cNvSpPr>
            <a:spLocks noChangeShapeType="1"/>
          </p:cNvSpPr>
          <p:nvPr/>
        </p:nvSpPr>
        <p:spPr bwMode="auto">
          <a:xfrm>
            <a:off x="6272213" y="5943600"/>
            <a:ext cx="1905000" cy="0"/>
          </a:xfrm>
          <a:prstGeom prst="line">
            <a:avLst/>
          </a:prstGeom>
          <a:noFill/>
          <a:ln w="9525">
            <a:solidFill>
              <a:schemeClr val="tx1"/>
            </a:solidFill>
            <a:round/>
            <a:headEnd/>
            <a:tailEnd/>
          </a:ln>
          <a:effectLst/>
        </p:spPr>
        <p:txBody>
          <a:bodyPr/>
          <a:lstStyle/>
          <a:p>
            <a:endParaRPr lang="en-US" dirty="0"/>
          </a:p>
        </p:txBody>
      </p:sp>
      <p:sp>
        <p:nvSpPr>
          <p:cNvPr id="6177" name="Line 33"/>
          <p:cNvSpPr>
            <a:spLocks noChangeShapeType="1"/>
          </p:cNvSpPr>
          <p:nvPr/>
        </p:nvSpPr>
        <p:spPr bwMode="auto">
          <a:xfrm>
            <a:off x="6272213" y="6172200"/>
            <a:ext cx="1905000" cy="0"/>
          </a:xfrm>
          <a:prstGeom prst="line">
            <a:avLst/>
          </a:prstGeom>
          <a:noFill/>
          <a:ln w="9525">
            <a:solidFill>
              <a:schemeClr val="tx1"/>
            </a:solidFill>
            <a:round/>
            <a:headEnd/>
            <a:tailEnd/>
          </a:ln>
          <a:effectLst/>
        </p:spPr>
        <p:txBody>
          <a:bodyPr/>
          <a:lstStyle/>
          <a:p>
            <a:endParaRPr lang="en-US" dirty="0"/>
          </a:p>
        </p:txBody>
      </p:sp>
      <p:sp>
        <p:nvSpPr>
          <p:cNvPr id="35" name="Slide Number Placeholder 34"/>
          <p:cNvSpPr>
            <a:spLocks noGrp="1"/>
          </p:cNvSpPr>
          <p:nvPr>
            <p:ph type="sldNum" sz="quarter" idx="4"/>
          </p:nvPr>
        </p:nvSpPr>
        <p:spPr/>
        <p:txBody>
          <a:bodyPr/>
          <a:lstStyle/>
          <a:p>
            <a:r>
              <a:rPr lang="en-US" dirty="0" smtClean="0"/>
              <a:t>Slide 3-</a:t>
            </a:r>
            <a:fld id="{9B0275EC-D83B-41CF-A730-6EE890332126}" type="slidenum">
              <a:rPr lang="en-US" smtClean="0"/>
              <a:pPr/>
              <a:t>10</a:t>
            </a:fld>
            <a:endParaRPr lang="en-US" dirty="0"/>
          </a:p>
        </p:txBody>
      </p:sp>
      <p:sp>
        <p:nvSpPr>
          <p:cNvPr id="36" name="Footer Placeholder 35"/>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r>
              <a:rPr lang="en-US" dirty="0" smtClean="0"/>
              <a:t>ICS Concepts and Principles</a:t>
            </a:r>
            <a:endParaRPr lang="en-US" dirty="0"/>
          </a:p>
        </p:txBody>
      </p:sp>
      <p:sp>
        <p:nvSpPr>
          <p:cNvPr id="3" name="Content Placeholder 2"/>
          <p:cNvSpPr>
            <a:spLocks noGrp="1"/>
          </p:cNvSpPr>
          <p:nvPr>
            <p:ph idx="1"/>
          </p:nvPr>
        </p:nvSpPr>
        <p:spPr>
          <a:xfrm>
            <a:off x="457200" y="2971800"/>
            <a:ext cx="8229600" cy="3657600"/>
          </a:xfrm>
        </p:spPr>
        <p:txBody>
          <a:bodyPr/>
          <a:lstStyle/>
          <a:p>
            <a:r>
              <a:rPr lang="en-US" dirty="0" smtClean="0"/>
              <a:t>The helibase or helispot manager may directly or indirectly supervise the helicopter crewmember.</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11</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lstStyle/>
          <a:p>
            <a:r>
              <a:rPr lang="en-US" dirty="0" smtClean="0">
                <a:solidFill>
                  <a:srgbClr val="FFC000"/>
                </a:solidFill>
              </a:rPr>
              <a:t>Follow the Chain of Command</a:t>
            </a:r>
          </a:p>
          <a:p>
            <a:r>
              <a:rPr lang="en-US" dirty="0"/>
              <a:t>The ICS is a series of management positions in order of authority. Following the chain of command is simplified.  </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12</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r>
              <a:rPr lang="en-US" dirty="0" smtClean="0">
                <a:solidFill>
                  <a:srgbClr val="FFC000"/>
                </a:solidFill>
              </a:rPr>
              <a:t>Follow the Chain of Command</a:t>
            </a:r>
          </a:p>
          <a:p>
            <a:r>
              <a:rPr lang="en-US" dirty="0" smtClean="0"/>
              <a:t>The chain of command refers to the</a:t>
            </a:r>
          </a:p>
          <a:p>
            <a:r>
              <a:rPr lang="en-US" dirty="0" smtClean="0"/>
              <a:t>orderly line of authority within the ranks</a:t>
            </a:r>
          </a:p>
          <a:p>
            <a:r>
              <a:rPr lang="en-US" dirty="0" smtClean="0"/>
              <a:t>of the incident management organization.</a:t>
            </a:r>
          </a:p>
          <a:p>
            <a:endParaRPr lang="en-US" dirty="0" smtClean="0"/>
          </a:p>
          <a:p>
            <a:r>
              <a:rPr lang="en-US" dirty="0" smtClean="0"/>
              <a:t>Assignments and resource request occur only with the person directly above or below them in the organization.</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13</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lstStyle/>
          <a:p>
            <a:r>
              <a:rPr lang="en-US" dirty="0" smtClean="0">
                <a:solidFill>
                  <a:srgbClr val="FFC000"/>
                </a:solidFill>
              </a:rPr>
              <a:t>Follow the Chain of Command</a:t>
            </a:r>
          </a:p>
          <a:p>
            <a:r>
              <a:rPr lang="en-US" dirty="0" smtClean="0"/>
              <a:t>It is very important to follow the</a:t>
            </a:r>
          </a:p>
          <a:p>
            <a:r>
              <a:rPr lang="en-US" dirty="0" smtClean="0"/>
              <a:t>established chain of command anytime</a:t>
            </a:r>
          </a:p>
          <a:p>
            <a:r>
              <a:rPr lang="en-US" dirty="0" smtClean="0"/>
              <a:t>you have a question or concern to get it</a:t>
            </a:r>
          </a:p>
          <a:p>
            <a:r>
              <a:rPr lang="en-US" dirty="0" smtClean="0"/>
              <a:t>resolved.</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14</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lstStyle/>
          <a:p>
            <a:r>
              <a:rPr lang="en-US" dirty="0" smtClean="0">
                <a:solidFill>
                  <a:srgbClr val="FFC000"/>
                </a:solidFill>
              </a:rPr>
              <a:t>Span of Control – Key Points</a:t>
            </a:r>
          </a:p>
          <a:p>
            <a:r>
              <a:rPr lang="en-US" dirty="0" smtClean="0"/>
              <a:t>Span of control is key to effective and</a:t>
            </a:r>
          </a:p>
          <a:p>
            <a:r>
              <a:rPr lang="en-US" dirty="0" smtClean="0"/>
              <a:t>efficient incident management.</a:t>
            </a:r>
          </a:p>
          <a:p>
            <a:r>
              <a:rPr lang="en-US" dirty="0" smtClean="0"/>
              <a:t>Maintaining an effective span of control</a:t>
            </a:r>
          </a:p>
          <a:p>
            <a:r>
              <a:rPr lang="en-US" dirty="0" smtClean="0"/>
              <a:t>is important because safety and</a:t>
            </a:r>
          </a:p>
          <a:p>
            <a:r>
              <a:rPr lang="en-US" dirty="0" smtClean="0"/>
              <a:t>accountability are a priority.</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15</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lstStyle/>
          <a:p>
            <a:r>
              <a:rPr lang="en-US" dirty="0" smtClean="0">
                <a:solidFill>
                  <a:srgbClr val="FFC000"/>
                </a:solidFill>
              </a:rPr>
              <a:t>Span of Control – Key Points</a:t>
            </a:r>
          </a:p>
          <a:p>
            <a:r>
              <a:rPr lang="en-US" dirty="0" smtClean="0"/>
              <a:t>Within ICS, the span of control for any</a:t>
            </a:r>
          </a:p>
          <a:p>
            <a:r>
              <a:rPr lang="en-US" dirty="0" smtClean="0"/>
              <a:t>incident management supervisor should range from three to seven subordinates with five being the optimum.</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16</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Terminology</a:t>
            </a:r>
            <a:endParaRPr lang="en-US" dirty="0"/>
          </a:p>
        </p:txBody>
      </p:sp>
      <p:sp>
        <p:nvSpPr>
          <p:cNvPr id="3" name="Content Placeholder 2"/>
          <p:cNvSpPr>
            <a:spLocks noGrp="1"/>
          </p:cNvSpPr>
          <p:nvPr>
            <p:ph idx="1"/>
          </p:nvPr>
        </p:nvSpPr>
        <p:spPr>
          <a:xfrm>
            <a:off x="457200" y="2209800"/>
            <a:ext cx="8229600" cy="4419600"/>
          </a:xfrm>
        </p:spPr>
        <p:txBody>
          <a:bodyPr/>
          <a:lstStyle/>
          <a:p>
            <a:r>
              <a:rPr lang="en-US" dirty="0" smtClean="0"/>
              <a:t>ICS establishes common terminology</a:t>
            </a:r>
          </a:p>
          <a:p>
            <a:r>
              <a:rPr lang="en-US" dirty="0" smtClean="0"/>
              <a:t>that allows diverse incident management</a:t>
            </a:r>
          </a:p>
          <a:p>
            <a:r>
              <a:rPr lang="en-US" dirty="0" smtClean="0"/>
              <a:t>and support entities to work together</a:t>
            </a:r>
          </a:p>
          <a:p>
            <a:r>
              <a:rPr lang="en-US" dirty="0" smtClean="0"/>
              <a:t>across a wide variety of incident management functions and hazard scenarios.</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17</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Terminology</a:t>
            </a:r>
            <a:endParaRPr lang="en-US" dirty="0"/>
          </a:p>
        </p:txBody>
      </p:sp>
      <p:sp>
        <p:nvSpPr>
          <p:cNvPr id="3" name="Content Placeholder 2"/>
          <p:cNvSpPr>
            <a:spLocks noGrp="1"/>
          </p:cNvSpPr>
          <p:nvPr>
            <p:ph idx="1"/>
          </p:nvPr>
        </p:nvSpPr>
        <p:spPr>
          <a:xfrm>
            <a:off x="457200" y="1905000"/>
            <a:ext cx="8229600" cy="4724400"/>
          </a:xfrm>
        </p:spPr>
        <p:txBody>
          <a:bodyPr/>
          <a:lstStyle/>
          <a:p>
            <a:r>
              <a:rPr lang="en-US" dirty="0" smtClean="0">
                <a:solidFill>
                  <a:srgbClr val="FFC000"/>
                </a:solidFill>
              </a:rPr>
              <a:t>Organizational Functions </a:t>
            </a:r>
            <a:r>
              <a:rPr lang="en-US" dirty="0" smtClean="0"/>
              <a:t>– Major functions and functional units with domestic incident management responsibilities are named </a:t>
            </a:r>
            <a:br>
              <a:rPr lang="en-US" dirty="0" smtClean="0"/>
            </a:br>
            <a:r>
              <a:rPr lang="en-US" dirty="0" smtClean="0"/>
              <a:t>and defined.</a:t>
            </a:r>
          </a:p>
          <a:p>
            <a:endParaRPr lang="en-US" dirty="0" smtClean="0"/>
          </a:p>
          <a:p>
            <a:r>
              <a:rPr lang="en-US" dirty="0" smtClean="0"/>
              <a:t>Terminology for the organizational elements involved is standard and consistent.</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18</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Terminology</a:t>
            </a:r>
            <a:endParaRPr lang="en-US" dirty="0"/>
          </a:p>
        </p:txBody>
      </p:sp>
      <p:sp>
        <p:nvSpPr>
          <p:cNvPr id="3" name="Content Placeholder 2"/>
          <p:cNvSpPr>
            <a:spLocks noGrp="1"/>
          </p:cNvSpPr>
          <p:nvPr>
            <p:ph idx="1"/>
          </p:nvPr>
        </p:nvSpPr>
        <p:spPr>
          <a:xfrm>
            <a:off x="457200" y="2209800"/>
            <a:ext cx="8229600" cy="4419600"/>
          </a:xfrm>
        </p:spPr>
        <p:txBody>
          <a:bodyPr/>
          <a:lstStyle/>
          <a:p>
            <a:r>
              <a:rPr lang="en-US" dirty="0" smtClean="0">
                <a:solidFill>
                  <a:srgbClr val="FFC000"/>
                </a:solidFill>
              </a:rPr>
              <a:t>Incident Facilities </a:t>
            </a:r>
            <a:r>
              <a:rPr lang="en-US" dirty="0" smtClean="0"/>
              <a:t>– Common terminology is</a:t>
            </a:r>
          </a:p>
          <a:p>
            <a:r>
              <a:rPr lang="en-US" dirty="0" smtClean="0"/>
              <a:t>used to designate the facilities in the vicinity</a:t>
            </a:r>
          </a:p>
          <a:p>
            <a:r>
              <a:rPr lang="en-US" dirty="0" smtClean="0"/>
              <a:t>of the incident area that will be used in the</a:t>
            </a:r>
          </a:p>
          <a:p>
            <a:r>
              <a:rPr lang="en-US" dirty="0" smtClean="0"/>
              <a:t>course of incident management activities.</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19</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 Objectives</a:t>
            </a:r>
            <a:endParaRPr lang="en-US" dirty="0"/>
          </a:p>
        </p:txBody>
      </p:sp>
      <p:sp>
        <p:nvSpPr>
          <p:cNvPr id="3" name="Content Placeholder 2"/>
          <p:cNvSpPr>
            <a:spLocks noGrp="1"/>
          </p:cNvSpPr>
          <p:nvPr>
            <p:ph idx="1"/>
          </p:nvPr>
        </p:nvSpPr>
        <p:spPr>
          <a:xfrm>
            <a:off x="457200" y="2133600"/>
            <a:ext cx="8229600" cy="4495800"/>
          </a:xfrm>
        </p:spPr>
        <p:txBody>
          <a:bodyPr/>
          <a:lstStyle/>
          <a:p>
            <a:pPr marL="514350" indent="-514350">
              <a:buFont typeface="+mj-lt"/>
              <a:buAutoNum type="arabicPeriod"/>
            </a:pPr>
            <a:r>
              <a:rPr lang="en-US" dirty="0" smtClean="0"/>
              <a:t>Describe the application of the Incident Command System (ICS) as it pertains to the Law Enforcement helicopter crewmember.</a:t>
            </a:r>
            <a:br>
              <a:rPr lang="en-US" dirty="0" smtClean="0"/>
            </a:br>
            <a:endParaRPr lang="en-US" dirty="0" smtClean="0"/>
          </a:p>
          <a:p>
            <a:pPr marL="514350" indent="-514350">
              <a:buFont typeface="+mj-lt"/>
              <a:buAutoNum type="arabicPeriod"/>
            </a:pPr>
            <a:r>
              <a:rPr lang="en-US" dirty="0" smtClean="0"/>
              <a:t>Describe the ICS types of helicopters and the minimum National Standards for each type.</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Terminology</a:t>
            </a:r>
            <a:endParaRPr lang="en-US" dirty="0"/>
          </a:p>
        </p:txBody>
      </p:sp>
      <p:sp>
        <p:nvSpPr>
          <p:cNvPr id="3" name="Content Placeholder 2"/>
          <p:cNvSpPr>
            <a:spLocks noGrp="1"/>
          </p:cNvSpPr>
          <p:nvPr>
            <p:ph idx="1"/>
          </p:nvPr>
        </p:nvSpPr>
        <p:spPr>
          <a:xfrm>
            <a:off x="457200" y="1828800"/>
            <a:ext cx="8229600" cy="4800600"/>
          </a:xfrm>
        </p:spPr>
        <p:txBody>
          <a:bodyPr/>
          <a:lstStyle/>
          <a:p>
            <a:r>
              <a:rPr lang="en-US" dirty="0" smtClean="0">
                <a:solidFill>
                  <a:srgbClr val="FFC000"/>
                </a:solidFill>
              </a:rPr>
              <a:t>Resource Descriptions </a:t>
            </a:r>
            <a:r>
              <a:rPr lang="en-US" dirty="0" smtClean="0"/>
              <a:t>– </a:t>
            </a:r>
            <a:r>
              <a:rPr lang="en-US" dirty="0"/>
              <a:t>Major resources—including personnel, facilities, and major equipment and supply items—used to support incident management activities are given common names and are "typed" with respect to their capabilities, to help avoid confusion and to enhance interoperability.</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20</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Terminology</a:t>
            </a:r>
            <a:endParaRPr lang="en-US" dirty="0"/>
          </a:p>
        </p:txBody>
      </p:sp>
      <p:sp>
        <p:nvSpPr>
          <p:cNvPr id="3" name="Content Placeholder 2"/>
          <p:cNvSpPr>
            <a:spLocks noGrp="1"/>
          </p:cNvSpPr>
          <p:nvPr>
            <p:ph idx="1"/>
          </p:nvPr>
        </p:nvSpPr>
        <p:spPr>
          <a:xfrm>
            <a:off x="457200" y="1905000"/>
            <a:ext cx="8229600" cy="4724400"/>
          </a:xfrm>
        </p:spPr>
        <p:txBody>
          <a:bodyPr/>
          <a:lstStyle/>
          <a:p>
            <a:r>
              <a:rPr lang="en-US" dirty="0" smtClean="0">
                <a:solidFill>
                  <a:srgbClr val="FFC000"/>
                </a:solidFill>
              </a:rPr>
              <a:t>Position Titles </a:t>
            </a:r>
            <a:r>
              <a:rPr lang="en-US" dirty="0" smtClean="0"/>
              <a:t>– At each level within the ICS organization, individuals with primary responsibility have distinct titles. Titles provide a common standard for all users, and also make it easier to fill ICS positions with qualified personnel.</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21</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p:txBody>
          <a:bodyPr/>
          <a:lstStyle/>
          <a:p>
            <a:r>
              <a:rPr lang="en-US" dirty="0" smtClean="0"/>
              <a:t>ICS developed a classification to</a:t>
            </a:r>
          </a:p>
          <a:p>
            <a:r>
              <a:rPr lang="en-US" dirty="0" smtClean="0"/>
              <a:t>distinguish the different types, sizes, and</a:t>
            </a:r>
          </a:p>
          <a:p>
            <a:r>
              <a:rPr lang="en-US" dirty="0" smtClean="0"/>
              <a:t>capabilities of helicopters.</a:t>
            </a:r>
          </a:p>
          <a:p>
            <a:r>
              <a:rPr lang="en-US" dirty="0" smtClean="0"/>
              <a:t>Helicopters were classified as “Type” along</a:t>
            </a:r>
          </a:p>
          <a:p>
            <a:r>
              <a:rPr lang="en-US" dirty="0" smtClean="0"/>
              <a:t>with a number to distinguish what category</a:t>
            </a:r>
          </a:p>
          <a:p>
            <a:r>
              <a:rPr lang="en-US" dirty="0" smtClean="0"/>
              <a:t>an aircraft fits in based on capabilities.</a:t>
            </a:r>
          </a:p>
          <a:p>
            <a:r>
              <a:rPr lang="en-US" dirty="0" smtClean="0"/>
              <a:t>Typically, a Type 1 is the largest category.</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22</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p:txBody>
          <a:bodyPr/>
          <a:lstStyle/>
          <a:p>
            <a:r>
              <a:rPr lang="en-US" dirty="0" smtClean="0"/>
              <a:t>Typing of helicopters took the guess work out of what kind of helicopter to order or what type to expect.</a:t>
            </a:r>
          </a:p>
          <a:p>
            <a:endParaRPr lang="en-US" dirty="0" smtClean="0"/>
          </a:p>
          <a:p>
            <a:r>
              <a:rPr lang="en-US" dirty="0" smtClean="0"/>
              <a:t>This simplified the entire air operation organization.</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23</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dirty="0" smtClean="0"/>
              <a:t>ICS Helicopter Typing</a:t>
            </a:r>
          </a:p>
        </p:txBody>
      </p:sp>
      <p:graphicFrame>
        <p:nvGraphicFramePr>
          <p:cNvPr id="15" name="Table 14"/>
          <p:cNvGraphicFramePr>
            <a:graphicFrameLocks noGrp="1"/>
          </p:cNvGraphicFramePr>
          <p:nvPr/>
        </p:nvGraphicFramePr>
        <p:xfrm>
          <a:off x="1181100" y="2209801"/>
          <a:ext cx="6781800" cy="3924630"/>
        </p:xfrm>
        <a:graphic>
          <a:graphicData uri="http://schemas.openxmlformats.org/drawingml/2006/table">
            <a:tbl>
              <a:tblPr firstRow="1" bandRow="1">
                <a:tableStyleId>{5C22544A-7EE6-4342-B048-85BDC9FD1C3A}</a:tableStyleId>
              </a:tblPr>
              <a:tblGrid>
                <a:gridCol w="990600"/>
                <a:gridCol w="1981200"/>
                <a:gridCol w="1905000"/>
                <a:gridCol w="1905000"/>
              </a:tblGrid>
              <a:tr h="1363649">
                <a:tc>
                  <a:txBody>
                    <a:bodyPr/>
                    <a:lstStyle/>
                    <a:p>
                      <a:pPr algn="ctr"/>
                      <a:r>
                        <a:rPr lang="en-US" sz="3200" b="1" dirty="0" smtClean="0"/>
                        <a:t>Type</a:t>
                      </a:r>
                      <a:endParaRPr lang="en-US" sz="3200" b="1" dirty="0"/>
                    </a:p>
                  </a:txBody>
                  <a:tcPr/>
                </a:tc>
                <a:tc>
                  <a:txBody>
                    <a:bodyPr/>
                    <a:lstStyle/>
                    <a:p>
                      <a:pPr algn="ctr"/>
                      <a:r>
                        <a:rPr lang="en-US" sz="3200" b="1" dirty="0" smtClean="0"/>
                        <a:t>Passenger</a:t>
                      </a:r>
                      <a:r>
                        <a:rPr lang="en-US" sz="3200" b="1" baseline="0" dirty="0" smtClean="0"/>
                        <a:t> Seats</a:t>
                      </a:r>
                      <a:endParaRPr lang="en-US" sz="3200" b="1" dirty="0"/>
                    </a:p>
                  </a:txBody>
                  <a:tcPr/>
                </a:tc>
                <a:tc>
                  <a:txBody>
                    <a:bodyPr/>
                    <a:lstStyle/>
                    <a:p>
                      <a:pPr algn="ctr"/>
                      <a:r>
                        <a:rPr lang="en-US" sz="3200" b="1" dirty="0" smtClean="0"/>
                        <a:t>Minimum Payload</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Minimum</a:t>
                      </a:r>
                      <a:r>
                        <a:rPr lang="en-US" sz="3200" b="1" baseline="0" dirty="0" smtClean="0"/>
                        <a:t> Gallons</a:t>
                      </a:r>
                      <a:endParaRPr lang="en-US" sz="3200" b="1" dirty="0" smtClean="0"/>
                    </a:p>
                    <a:p>
                      <a:pPr algn="ctr"/>
                      <a:endParaRPr lang="en-US" sz="3200" b="1" dirty="0"/>
                    </a:p>
                  </a:txBody>
                  <a:tcPr/>
                </a:tc>
              </a:tr>
              <a:tr h="790050">
                <a:tc>
                  <a:txBody>
                    <a:bodyPr/>
                    <a:lstStyle/>
                    <a:p>
                      <a:pPr algn="ctr"/>
                      <a:r>
                        <a:rPr lang="en-US" sz="3200" b="1" dirty="0" smtClean="0"/>
                        <a:t>1</a:t>
                      </a:r>
                      <a:endParaRPr lang="en-US" sz="3200" b="1" dirty="0"/>
                    </a:p>
                  </a:txBody>
                  <a:tcPr/>
                </a:tc>
                <a:tc>
                  <a:txBody>
                    <a:bodyPr/>
                    <a:lstStyle/>
                    <a:p>
                      <a:pPr marL="548640" algn="l"/>
                      <a:r>
                        <a:rPr lang="en-US" sz="3200" b="1" dirty="0" smtClean="0"/>
                        <a:t>15+</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5,000</a:t>
                      </a:r>
                      <a:r>
                        <a:rPr lang="en-US" sz="3200" b="1" baseline="0" dirty="0" smtClean="0"/>
                        <a:t> lbs</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700</a:t>
                      </a:r>
                    </a:p>
                  </a:txBody>
                  <a:tcPr/>
                </a:tc>
              </a:tr>
              <a:tr h="790050">
                <a:tc>
                  <a:txBody>
                    <a:bodyPr/>
                    <a:lstStyle/>
                    <a:p>
                      <a:pPr algn="ctr"/>
                      <a:r>
                        <a:rPr lang="en-US" sz="3200" b="1" dirty="0" smtClean="0"/>
                        <a:t>2</a:t>
                      </a:r>
                      <a:endParaRPr lang="en-US" sz="3200" b="1" dirty="0"/>
                    </a:p>
                  </a:txBody>
                  <a:tcPr/>
                </a:tc>
                <a:tc>
                  <a:txBody>
                    <a:bodyPr/>
                    <a:lstStyle/>
                    <a:p>
                      <a:pPr marL="548640" algn="l"/>
                      <a:r>
                        <a:rPr lang="en-US" sz="3200" b="1" dirty="0" smtClean="0"/>
                        <a:t>9-14</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2,500</a:t>
                      </a:r>
                      <a:r>
                        <a:rPr lang="en-US" sz="3200" b="1" baseline="0" dirty="0" smtClean="0"/>
                        <a:t> lbs</a:t>
                      </a:r>
                      <a:endParaRPr lang="en-US" sz="3200" b="1" dirty="0"/>
                    </a:p>
                  </a:txBody>
                  <a:tcPr/>
                </a:tc>
                <a:tc>
                  <a:txBody>
                    <a:bodyPr/>
                    <a:lstStyle/>
                    <a:p>
                      <a:pPr algn="ctr"/>
                      <a:r>
                        <a:rPr lang="en-US" sz="3200" b="1" dirty="0" smtClean="0"/>
                        <a:t>300</a:t>
                      </a:r>
                      <a:endParaRPr lang="en-US" sz="3200" b="1" dirty="0"/>
                    </a:p>
                  </a:txBody>
                  <a:tcPr/>
                </a:tc>
              </a:tr>
              <a:tr h="790050">
                <a:tc>
                  <a:txBody>
                    <a:bodyPr/>
                    <a:lstStyle/>
                    <a:p>
                      <a:pPr algn="ctr"/>
                      <a:r>
                        <a:rPr lang="en-US" sz="3200" b="1" dirty="0" smtClean="0"/>
                        <a:t>3</a:t>
                      </a:r>
                      <a:endParaRPr lang="en-US" sz="3200" b="1" dirty="0"/>
                    </a:p>
                  </a:txBody>
                  <a:tcPr/>
                </a:tc>
                <a:tc>
                  <a:txBody>
                    <a:bodyPr/>
                    <a:lstStyle/>
                    <a:p>
                      <a:pPr marL="548640" algn="l"/>
                      <a:r>
                        <a:rPr lang="en-US" sz="3200" b="1" dirty="0" smtClean="0"/>
                        <a:t>4-8</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1,200 lbs</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100</a:t>
                      </a:r>
                    </a:p>
                  </a:txBody>
                  <a:tcPr/>
                </a:tc>
              </a:tr>
            </a:tbl>
          </a:graphicData>
        </a:graphic>
      </p:graphicFrame>
      <p:sp>
        <p:nvSpPr>
          <p:cNvPr id="6" name="Slide Number Placeholder 5"/>
          <p:cNvSpPr>
            <a:spLocks noGrp="1"/>
          </p:cNvSpPr>
          <p:nvPr>
            <p:ph type="sldNum" sz="quarter" idx="4"/>
          </p:nvPr>
        </p:nvSpPr>
        <p:spPr/>
        <p:txBody>
          <a:bodyPr/>
          <a:lstStyle/>
          <a:p>
            <a:r>
              <a:rPr lang="en-US" dirty="0" smtClean="0"/>
              <a:t>Slide 3-</a:t>
            </a:r>
            <a:fld id="{9B0275EC-D83B-41CF-A730-6EE890332126}" type="slidenum">
              <a:rPr lang="en-US" smtClean="0"/>
              <a:pPr/>
              <a:t>24</a:t>
            </a:fld>
            <a:endParaRPr lang="en-US" dirty="0"/>
          </a:p>
        </p:txBody>
      </p:sp>
      <p:sp>
        <p:nvSpPr>
          <p:cNvPr id="7" name="Footer Placeholder 6"/>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p:txBody>
          <a:bodyPr/>
          <a:lstStyle/>
          <a:p>
            <a:r>
              <a:rPr lang="en-US" dirty="0" smtClean="0"/>
              <a:t>A helicopter may have twelve passenger seats, but that does not mean it can lift that much weight.</a:t>
            </a:r>
          </a:p>
          <a:p>
            <a:endParaRPr lang="en-US" dirty="0" smtClean="0"/>
          </a:p>
          <a:p>
            <a:r>
              <a:rPr lang="en-US" dirty="0" smtClean="0"/>
              <a:t>Density altitude and other environmental factors can affect payload.</a:t>
            </a:r>
          </a:p>
          <a:p>
            <a:endParaRPr lang="en-US" dirty="0" smtClean="0"/>
          </a:p>
          <a:p>
            <a:r>
              <a:rPr lang="en-US" dirty="0" smtClean="0"/>
              <a:t>Density altitude will be covered in unit 5.</a:t>
            </a:r>
            <a:endParaRPr lang="en-US" dirty="0"/>
          </a:p>
        </p:txBody>
      </p:sp>
      <p:sp>
        <p:nvSpPr>
          <p:cNvPr id="6" name="Slide Number Placeholder 5"/>
          <p:cNvSpPr>
            <a:spLocks noGrp="1"/>
          </p:cNvSpPr>
          <p:nvPr>
            <p:ph type="sldNum" sz="quarter" idx="4"/>
          </p:nvPr>
        </p:nvSpPr>
        <p:spPr/>
        <p:txBody>
          <a:bodyPr/>
          <a:lstStyle/>
          <a:p>
            <a:r>
              <a:rPr lang="en-US" dirty="0" smtClean="0"/>
              <a:t>Slide 3-</a:t>
            </a:r>
            <a:fld id="{9B0275EC-D83B-41CF-A730-6EE890332126}" type="slidenum">
              <a:rPr lang="en-US" smtClean="0"/>
              <a:pPr/>
              <a:t>25</a:t>
            </a:fld>
            <a:endParaRPr lang="en-US" dirty="0"/>
          </a:p>
        </p:txBody>
      </p:sp>
      <p:sp>
        <p:nvSpPr>
          <p:cNvPr id="7" name="Footer Placeholder 6"/>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p:txBody>
          <a:bodyPr>
            <a:normAutofit/>
          </a:bodyPr>
          <a:lstStyle/>
          <a:p>
            <a:r>
              <a:rPr lang="en-US" dirty="0" smtClean="0"/>
              <a:t>Different models within the same series of helicopter may look the same, but newer models generally have increased performance.</a:t>
            </a:r>
          </a:p>
          <a:p>
            <a:endParaRPr lang="en-US" dirty="0" smtClean="0"/>
          </a:p>
          <a:p>
            <a:r>
              <a:rPr lang="en-US" dirty="0" smtClean="0"/>
              <a:t>Example: Bell 206 “Long Ranger” series</a:t>
            </a:r>
          </a:p>
          <a:p>
            <a:r>
              <a:rPr lang="en-US" dirty="0" smtClean="0"/>
              <a:t>(L-1, L-3, L-4). The L-1, L-3 and L-4 look the same but the L-4 has a bigger engine and better performance.</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26</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S217 Rewrite\1 Makes &amp; Models\Type 3\206L3.jpg"/>
          <p:cNvPicPr>
            <a:picLocks noChangeAspect="1" noChangeArrowheads="1"/>
          </p:cNvPicPr>
          <p:nvPr/>
        </p:nvPicPr>
        <p:blipFill>
          <a:blip r:embed="rId3" cstate="print">
            <a:lum bright="10000" contrast="20000"/>
          </a:blip>
          <a:srcRect t="2877" b="5059"/>
          <a:stretch>
            <a:fillRect/>
          </a:stretch>
        </p:blipFill>
        <p:spPr bwMode="auto">
          <a:xfrm>
            <a:off x="533400" y="3886200"/>
            <a:ext cx="3607308" cy="2404872"/>
          </a:xfrm>
          <a:prstGeom prst="rect">
            <a:avLst/>
          </a:prstGeom>
          <a:noFill/>
          <a:ln>
            <a:solidFill>
              <a:schemeClr val="bg1"/>
            </a:solidFill>
          </a:ln>
        </p:spPr>
      </p:pic>
      <p:pic>
        <p:nvPicPr>
          <p:cNvPr id="2052" name="Picture 4" descr="D:\S217 Rewrite\1 Makes &amp; Models\Type 3\206L4.jpg"/>
          <p:cNvPicPr>
            <a:picLocks noChangeAspect="1" noChangeArrowheads="1"/>
          </p:cNvPicPr>
          <p:nvPr/>
        </p:nvPicPr>
        <p:blipFill>
          <a:blip r:embed="rId4" cstate="print">
            <a:lum bright="10000" contrast="20000"/>
          </a:blip>
          <a:srcRect/>
          <a:stretch>
            <a:fillRect/>
          </a:stretch>
        </p:blipFill>
        <p:spPr bwMode="auto">
          <a:xfrm>
            <a:off x="4495800" y="3886200"/>
            <a:ext cx="4069722" cy="2407919"/>
          </a:xfrm>
          <a:prstGeom prst="rect">
            <a:avLst/>
          </a:prstGeom>
          <a:noFill/>
          <a:ln>
            <a:solidFill>
              <a:schemeClr val="bg1"/>
            </a:solidFill>
          </a:ln>
        </p:spPr>
      </p:pic>
      <p:sp>
        <p:nvSpPr>
          <p:cNvPr id="6" name="TextBox 5"/>
          <p:cNvSpPr txBox="1"/>
          <p:nvPr/>
        </p:nvSpPr>
        <p:spPr>
          <a:xfrm>
            <a:off x="6174313" y="3257490"/>
            <a:ext cx="569387"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L-1</a:t>
            </a:r>
            <a:endParaRPr lang="en-US" sz="2000" b="1" dirty="0">
              <a:solidFill>
                <a:schemeClr val="bg1"/>
              </a:solidFill>
              <a:latin typeface="Arial" pitchFamily="34" charset="0"/>
              <a:cs typeface="Arial" pitchFamily="34" charset="0"/>
            </a:endParaRPr>
          </a:p>
        </p:txBody>
      </p:sp>
      <p:sp>
        <p:nvSpPr>
          <p:cNvPr id="7" name="TextBox 6"/>
          <p:cNvSpPr txBox="1"/>
          <p:nvPr/>
        </p:nvSpPr>
        <p:spPr>
          <a:xfrm>
            <a:off x="3571321" y="5890962"/>
            <a:ext cx="569387"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L-3</a:t>
            </a:r>
            <a:endParaRPr lang="en-US" sz="2000" b="1" dirty="0">
              <a:solidFill>
                <a:schemeClr val="bg1"/>
              </a:solidFill>
              <a:latin typeface="Arial" pitchFamily="34" charset="0"/>
              <a:cs typeface="Arial" pitchFamily="34" charset="0"/>
            </a:endParaRPr>
          </a:p>
        </p:txBody>
      </p:sp>
      <p:sp>
        <p:nvSpPr>
          <p:cNvPr id="8" name="TextBox 7"/>
          <p:cNvSpPr txBox="1"/>
          <p:nvPr/>
        </p:nvSpPr>
        <p:spPr>
          <a:xfrm>
            <a:off x="7925603" y="5894009"/>
            <a:ext cx="639919" cy="400110"/>
          </a:xfrm>
          <a:prstGeom prst="rect">
            <a:avLst/>
          </a:prstGeom>
          <a:solidFill>
            <a:schemeClr val="tx1"/>
          </a:solidFill>
        </p:spPr>
        <p:txBody>
          <a:bodyPr wrap="none" rtlCol="0">
            <a:spAutoFit/>
          </a:bodyPr>
          <a:lstStyle/>
          <a:p>
            <a:r>
              <a:rPr lang="en-US" sz="2000" b="1" dirty="0" smtClean="0">
                <a:solidFill>
                  <a:schemeClr val="bg1"/>
                </a:solidFill>
                <a:latin typeface="Arial" pitchFamily="34" charset="0"/>
                <a:cs typeface="Arial" pitchFamily="34" charset="0"/>
              </a:rPr>
              <a:t>L- 4</a:t>
            </a:r>
            <a:endParaRPr lang="en-US" sz="2000" b="1" dirty="0">
              <a:solidFill>
                <a:schemeClr val="bg1"/>
              </a:solidFill>
              <a:latin typeface="Arial" pitchFamily="34" charset="0"/>
              <a:cs typeface="Arial" pitchFamily="34" charset="0"/>
            </a:endParaRPr>
          </a:p>
        </p:txBody>
      </p:sp>
      <p:sp>
        <p:nvSpPr>
          <p:cNvPr id="17" name="Title 16"/>
          <p:cNvSpPr>
            <a:spLocks noGrp="1"/>
          </p:cNvSpPr>
          <p:nvPr>
            <p:ph type="title"/>
          </p:nvPr>
        </p:nvSpPr>
        <p:spPr>
          <a:xfrm>
            <a:off x="457200" y="274638"/>
            <a:ext cx="8229600" cy="1020762"/>
          </a:xfrm>
        </p:spPr>
        <p:txBody>
          <a:bodyPr>
            <a:normAutofit fontScale="90000"/>
          </a:bodyPr>
          <a:lstStyle/>
          <a:p>
            <a:r>
              <a:rPr lang="en-US" dirty="0" smtClean="0">
                <a:latin typeface="Arial" pitchFamily="34" charset="0"/>
                <a:cs typeface="Arial" pitchFamily="34" charset="0"/>
              </a:rPr>
              <a:t>Bell 206 “Long Ranger” Series</a:t>
            </a:r>
            <a:endParaRPr lang="en-US" dirty="0"/>
          </a:p>
        </p:txBody>
      </p:sp>
      <p:sp>
        <p:nvSpPr>
          <p:cNvPr id="11" name="Slide Number Placeholder 10"/>
          <p:cNvSpPr>
            <a:spLocks noGrp="1"/>
          </p:cNvSpPr>
          <p:nvPr>
            <p:ph type="sldNum" sz="quarter" idx="4"/>
          </p:nvPr>
        </p:nvSpPr>
        <p:spPr/>
        <p:txBody>
          <a:bodyPr/>
          <a:lstStyle/>
          <a:p>
            <a:r>
              <a:rPr lang="en-US" dirty="0" smtClean="0"/>
              <a:t>Slide 3-</a:t>
            </a:r>
            <a:fld id="{9B0275EC-D83B-41CF-A730-6EE890332126}" type="slidenum">
              <a:rPr lang="en-US" smtClean="0"/>
              <a:pPr/>
              <a:t>27</a:t>
            </a:fld>
            <a:endParaRPr lang="en-US" dirty="0"/>
          </a:p>
        </p:txBody>
      </p:sp>
      <p:sp>
        <p:nvSpPr>
          <p:cNvPr id="12" name="Footer Placeholder 11"/>
          <p:cNvSpPr>
            <a:spLocks noGrp="1"/>
          </p:cNvSpPr>
          <p:nvPr>
            <p:ph type="ftr" sz="quarter" idx="3"/>
          </p:nvPr>
        </p:nvSpPr>
        <p:spPr/>
        <p:txBody>
          <a:bodyPr/>
          <a:lstStyle/>
          <a:p>
            <a:r>
              <a:rPr lang="en-US" dirty="0" smtClean="0"/>
              <a:t>Unit 3       ICS Concepts and Principles</a:t>
            </a:r>
            <a:endParaRPr lang="en-US" dirty="0"/>
          </a:p>
        </p:txBody>
      </p:sp>
      <p:pic>
        <p:nvPicPr>
          <p:cNvPr id="2" name="Picture 2" descr="\\ilmcauk3ds1\uk\Users\mknudson\My Documents\LE Info\avaition\Pics\DSC_0042.JPG"/>
          <p:cNvPicPr>
            <a:picLocks noChangeAspect="1" noChangeArrowheads="1"/>
          </p:cNvPicPr>
          <p:nvPr/>
        </p:nvPicPr>
        <p:blipFill>
          <a:blip r:embed="rId5" cstate="print"/>
          <a:srcRect/>
          <a:stretch>
            <a:fillRect/>
          </a:stretch>
        </p:blipFill>
        <p:spPr bwMode="auto">
          <a:xfrm>
            <a:off x="3048000" y="1219200"/>
            <a:ext cx="3896321" cy="2590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p:txBody>
          <a:bodyPr/>
          <a:lstStyle/>
          <a:p>
            <a:pPr>
              <a:buNone/>
            </a:pPr>
            <a:r>
              <a:rPr lang="en-US" dirty="0" smtClean="0"/>
              <a:t>Type 1 – Minimum of:</a:t>
            </a:r>
          </a:p>
          <a:p>
            <a:r>
              <a:rPr lang="en-US" dirty="0" smtClean="0"/>
              <a:t>15 passenger seats</a:t>
            </a:r>
          </a:p>
          <a:p>
            <a:r>
              <a:rPr lang="en-US" dirty="0" smtClean="0"/>
              <a:t>700 gallon retardant or water</a:t>
            </a:r>
          </a:p>
          <a:p>
            <a:r>
              <a:rPr lang="en-US" dirty="0" smtClean="0"/>
              <a:t>5,000 lbs. allowable payload at 59 degrees Fahrenheit at sea level</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28</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slide28.jpg"/>
          <p:cNvPicPr>
            <a:picLocks noGrp="1" noChangeAspect="1"/>
          </p:cNvPicPr>
          <p:nvPr>
            <p:ph type="pic" sz="quarter" idx="10"/>
          </p:nvPr>
        </p:nvPicPr>
        <p:blipFill>
          <a:blip r:embed="rId3" cstate="print"/>
          <a:srcRect t="12707" b="12707"/>
          <a:stretch>
            <a:fillRect/>
          </a:stretch>
        </p:blipFill>
        <p:spPr>
          <a:noFill/>
          <a:ln>
            <a:solidFill>
              <a:schemeClr val="bg1"/>
            </a:solidFill>
          </a:ln>
        </p:spPr>
      </p:pic>
      <p:sp>
        <p:nvSpPr>
          <p:cNvPr id="14" name="Content Placeholder 13"/>
          <p:cNvSpPr>
            <a:spLocks noGrp="1"/>
          </p:cNvSpPr>
          <p:nvPr>
            <p:ph idx="11"/>
          </p:nvPr>
        </p:nvSpPr>
        <p:spPr/>
        <p:txBody>
          <a:bodyPr/>
          <a:lstStyle/>
          <a:p>
            <a:r>
              <a:rPr lang="en-US" dirty="0" smtClean="0"/>
              <a:t>Kaman K1200 “K-MAX”</a:t>
            </a:r>
          </a:p>
          <a:p>
            <a:endParaRPr lang="en-US" dirty="0"/>
          </a:p>
        </p:txBody>
      </p:sp>
      <p:sp>
        <p:nvSpPr>
          <p:cNvPr id="8" name="Slide Number Placeholder 7"/>
          <p:cNvSpPr>
            <a:spLocks noGrp="1"/>
          </p:cNvSpPr>
          <p:nvPr>
            <p:ph type="sldNum" sz="quarter" idx="4"/>
          </p:nvPr>
        </p:nvSpPr>
        <p:spPr/>
        <p:txBody>
          <a:bodyPr/>
          <a:lstStyle/>
          <a:p>
            <a:r>
              <a:rPr lang="en-US" dirty="0" smtClean="0"/>
              <a:t>Slide 3-</a:t>
            </a:r>
            <a:fld id="{9B0275EC-D83B-41CF-A730-6EE890332126}" type="slidenum">
              <a:rPr lang="en-US" smtClean="0"/>
              <a:pPr/>
              <a:t>29</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a:xfrm>
            <a:off x="457200" y="2057400"/>
            <a:ext cx="8229600" cy="4572000"/>
          </a:xfrm>
        </p:spPr>
        <p:txBody>
          <a:bodyPr/>
          <a:lstStyle/>
          <a:p>
            <a:r>
              <a:rPr lang="en-US" dirty="0" smtClean="0"/>
              <a:t>ICS was developed to manage incidents and the resources used on the incident. Incident resources are part of one of the four management sections; Planning, Operations, Logistics, and Finance/Administration.  </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slide 29.jpg"/>
          <p:cNvPicPr>
            <a:picLocks noGrp="1" noChangeAspect="1"/>
          </p:cNvPicPr>
          <p:nvPr>
            <p:ph type="pic" sz="quarter" idx="10"/>
          </p:nvPr>
        </p:nvPicPr>
        <p:blipFill>
          <a:blip r:embed="rId3" cstate="print"/>
          <a:srcRect t="12255" b="12255"/>
          <a:stretch>
            <a:fillRect/>
          </a:stretch>
        </p:blipFill>
        <p:spPr>
          <a:noFill/>
          <a:ln>
            <a:solidFill>
              <a:schemeClr val="bg1"/>
            </a:solidFill>
          </a:ln>
        </p:spPr>
      </p:pic>
      <p:sp>
        <p:nvSpPr>
          <p:cNvPr id="14" name="Content Placeholder 13"/>
          <p:cNvSpPr>
            <a:spLocks noGrp="1"/>
          </p:cNvSpPr>
          <p:nvPr>
            <p:ph idx="11"/>
          </p:nvPr>
        </p:nvSpPr>
        <p:spPr/>
        <p:txBody>
          <a:bodyPr/>
          <a:lstStyle/>
          <a:p>
            <a:r>
              <a:rPr lang="en-US" dirty="0" smtClean="0"/>
              <a:t>Kaman H-43 “Husky”</a:t>
            </a:r>
          </a:p>
        </p:txBody>
      </p:sp>
      <p:sp>
        <p:nvSpPr>
          <p:cNvPr id="9" name="Slide Number Placeholder 8"/>
          <p:cNvSpPr>
            <a:spLocks noGrp="1"/>
          </p:cNvSpPr>
          <p:nvPr>
            <p:ph type="sldNum" sz="quarter" idx="4"/>
          </p:nvPr>
        </p:nvSpPr>
        <p:spPr/>
        <p:txBody>
          <a:bodyPr/>
          <a:lstStyle/>
          <a:p>
            <a:r>
              <a:rPr lang="en-US" dirty="0" smtClean="0"/>
              <a:t>Slide 3-</a:t>
            </a:r>
            <a:fld id="{9B0275EC-D83B-41CF-A730-6EE890332126}" type="slidenum">
              <a:rPr lang="en-US" smtClean="0"/>
              <a:pPr/>
              <a:t>30</a:t>
            </a:fld>
            <a:endParaRPr lang="en-US" dirty="0"/>
          </a:p>
        </p:txBody>
      </p:sp>
      <p:sp>
        <p:nvSpPr>
          <p:cNvPr id="10" name="Footer Placeholder 9"/>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1" name="Picture Placeholder 20" descr="slide 30.jpg"/>
          <p:cNvPicPr>
            <a:picLocks noGrp="1" noChangeAspect="1"/>
          </p:cNvPicPr>
          <p:nvPr>
            <p:ph type="pic" sz="quarter" idx="10"/>
          </p:nvPr>
        </p:nvPicPr>
        <p:blipFill>
          <a:blip r:embed="rId3" cstate="print"/>
          <a:srcRect t="12255" b="12255"/>
          <a:stretch>
            <a:fillRect/>
          </a:stretch>
        </p:blipFill>
        <p:spPr>
          <a:ln>
            <a:solidFill>
              <a:schemeClr val="bg1"/>
            </a:solidFill>
          </a:ln>
        </p:spPr>
      </p:pic>
      <p:sp>
        <p:nvSpPr>
          <p:cNvPr id="15" name="Content Placeholder 14"/>
          <p:cNvSpPr>
            <a:spLocks noGrp="1"/>
          </p:cNvSpPr>
          <p:nvPr>
            <p:ph idx="11"/>
          </p:nvPr>
        </p:nvSpPr>
        <p:spPr/>
        <p:txBody>
          <a:bodyPr/>
          <a:lstStyle/>
          <a:p>
            <a:r>
              <a:rPr lang="en-US" dirty="0" smtClean="0"/>
              <a:t>Bell 214 B-1</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31</a:t>
            </a:fld>
            <a:endParaRPr lang="en-US" dirty="0"/>
          </a:p>
        </p:txBody>
      </p:sp>
      <p:sp>
        <p:nvSpPr>
          <p:cNvPr id="10" name="Footer Placeholder 9"/>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15" name="Content Placeholder 14"/>
          <p:cNvSpPr>
            <a:spLocks noGrp="1"/>
          </p:cNvSpPr>
          <p:nvPr>
            <p:ph idx="11"/>
          </p:nvPr>
        </p:nvSpPr>
        <p:spPr/>
        <p:txBody>
          <a:bodyPr/>
          <a:lstStyle/>
          <a:p>
            <a:r>
              <a:rPr lang="en-US" dirty="0" smtClean="0"/>
              <a:t>Sikorsky S-70</a:t>
            </a:r>
          </a:p>
        </p:txBody>
      </p:sp>
      <p:pic>
        <p:nvPicPr>
          <p:cNvPr id="23" name="Picture Placeholder 22" descr="slide 31.jpg"/>
          <p:cNvPicPr>
            <a:picLocks noGrp="1" noChangeAspect="1"/>
          </p:cNvPicPr>
          <p:nvPr>
            <p:ph type="pic" sz="quarter" idx="10"/>
          </p:nvPr>
        </p:nvPicPr>
        <p:blipFill>
          <a:blip r:embed="rId3" cstate="print"/>
          <a:srcRect t="12255" b="12255"/>
          <a:stretch>
            <a:fillRect/>
          </a:stretch>
        </p:blipFill>
        <p:spPr>
          <a:ln>
            <a:solidFill>
              <a:schemeClr val="bg1"/>
            </a:solidFill>
          </a:ln>
        </p:spPr>
      </p:pic>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32</a:t>
            </a:fld>
            <a:endParaRPr lang="en-US" dirty="0"/>
          </a:p>
        </p:txBody>
      </p:sp>
      <p:sp>
        <p:nvSpPr>
          <p:cNvPr id="10" name="Footer Placeholder 9"/>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slide 32.jpg"/>
          <p:cNvPicPr>
            <a:picLocks noGrp="1" noChangeAspect="1"/>
          </p:cNvPicPr>
          <p:nvPr>
            <p:ph type="pic" sz="quarter" idx="10"/>
          </p:nvPr>
        </p:nvPicPr>
        <p:blipFill>
          <a:blip r:embed="rId3" cstate="print"/>
          <a:srcRect t="12719" b="12719"/>
          <a:stretch>
            <a:fillRect/>
          </a:stretch>
        </p:blipFill>
        <p:spPr>
          <a:ln>
            <a:solidFill>
              <a:schemeClr val="bg1"/>
            </a:solidFill>
          </a:ln>
        </p:spPr>
      </p:pic>
      <p:sp>
        <p:nvSpPr>
          <p:cNvPr id="14" name="Content Placeholder 13"/>
          <p:cNvSpPr>
            <a:spLocks noGrp="1"/>
          </p:cNvSpPr>
          <p:nvPr>
            <p:ph idx="11"/>
          </p:nvPr>
        </p:nvSpPr>
        <p:spPr/>
        <p:txBody>
          <a:bodyPr/>
          <a:lstStyle/>
          <a:p>
            <a:r>
              <a:rPr lang="en-US" dirty="0" smtClean="0"/>
              <a:t>UH-60 “Blackhawk” Military</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33</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slide 33.jpg"/>
          <p:cNvPicPr>
            <a:picLocks noGrp="1" noChangeAspect="1"/>
          </p:cNvPicPr>
          <p:nvPr>
            <p:ph type="pic" sz="quarter" idx="10"/>
          </p:nvPr>
        </p:nvPicPr>
        <p:blipFill>
          <a:blip r:embed="rId3" cstate="print"/>
          <a:srcRect t="15053" b="15053"/>
          <a:stretch>
            <a:fillRect/>
          </a:stretch>
        </p:blipFill>
        <p:spPr>
          <a:ln>
            <a:solidFill>
              <a:schemeClr val="bg1"/>
            </a:solidFill>
          </a:ln>
        </p:spPr>
      </p:pic>
      <p:sp>
        <p:nvSpPr>
          <p:cNvPr id="14" name="Content Placeholder 13"/>
          <p:cNvSpPr>
            <a:spLocks noGrp="1"/>
          </p:cNvSpPr>
          <p:nvPr>
            <p:ph idx="11"/>
          </p:nvPr>
        </p:nvSpPr>
        <p:spPr/>
        <p:txBody>
          <a:bodyPr/>
          <a:lstStyle/>
          <a:p>
            <a:r>
              <a:rPr lang="en-US" dirty="0" smtClean="0"/>
              <a:t>Aerospatiale AS-332L “Super Puma”</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34</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001T1.jpg"/>
          <p:cNvPicPr>
            <a:picLocks noGrp="1" noChangeAspect="1"/>
          </p:cNvPicPr>
          <p:nvPr>
            <p:ph type="pic" sz="quarter" idx="10"/>
          </p:nvPr>
        </p:nvPicPr>
        <p:blipFill>
          <a:blip r:embed="rId3" cstate="print">
            <a:lum bright="10000"/>
          </a:blip>
          <a:srcRect t="12694" b="12694"/>
          <a:stretch>
            <a:fillRect/>
          </a:stretch>
        </p:blipFill>
        <p:spPr>
          <a:ln>
            <a:solidFill>
              <a:schemeClr val="bg1"/>
            </a:solidFill>
          </a:ln>
        </p:spPr>
      </p:pic>
      <p:sp>
        <p:nvSpPr>
          <p:cNvPr id="14" name="Content Placeholder 13"/>
          <p:cNvSpPr>
            <a:spLocks noGrp="1"/>
          </p:cNvSpPr>
          <p:nvPr>
            <p:ph idx="11"/>
          </p:nvPr>
        </p:nvSpPr>
        <p:spPr/>
        <p:txBody>
          <a:bodyPr/>
          <a:lstStyle/>
          <a:p>
            <a:r>
              <a:rPr lang="en-US" dirty="0" smtClean="0"/>
              <a:t>Boeing Vertol 107-II</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35</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E:\S-270 Basic Air Ops 08\Images\PPT JPGs\Dozer spot.jpg"/>
          <p:cNvPicPr>
            <a:picLocks noChangeAspect="1" noChangeArrowheads="1"/>
          </p:cNvPicPr>
          <p:nvPr/>
        </p:nvPicPr>
        <p:blipFill>
          <a:blip r:embed="rId3" cstate="print"/>
          <a:srcRect t="25019"/>
          <a:stretch>
            <a:fillRect/>
          </a:stretch>
        </p:blipFill>
        <p:spPr bwMode="auto">
          <a:xfrm>
            <a:off x="304800" y="1676400"/>
            <a:ext cx="4933950" cy="2740378"/>
          </a:xfrm>
          <a:prstGeom prst="rect">
            <a:avLst/>
          </a:prstGeom>
          <a:noFill/>
          <a:ln>
            <a:solidFill>
              <a:schemeClr val="bg1"/>
            </a:solidFill>
          </a:ln>
        </p:spPr>
      </p:pic>
      <p:pic>
        <p:nvPicPr>
          <p:cNvPr id="5122" name="Picture 2" descr="D:\S217 Rewrite\1 Makes &amp; Models\Military Helicopters\CH47D.jpg"/>
          <p:cNvPicPr>
            <a:picLocks noChangeAspect="1" noChangeArrowheads="1"/>
          </p:cNvPicPr>
          <p:nvPr/>
        </p:nvPicPr>
        <p:blipFill>
          <a:blip r:embed="rId4" cstate="print"/>
          <a:srcRect/>
          <a:stretch>
            <a:fillRect/>
          </a:stretch>
        </p:blipFill>
        <p:spPr bwMode="auto">
          <a:xfrm>
            <a:off x="4419600" y="3623666"/>
            <a:ext cx="4402111" cy="2864307"/>
          </a:xfrm>
          <a:prstGeom prst="rect">
            <a:avLst/>
          </a:prstGeom>
          <a:noFill/>
          <a:ln>
            <a:solidFill>
              <a:schemeClr val="bg1"/>
            </a:solidFill>
          </a:ln>
        </p:spPr>
      </p:pic>
      <p:sp>
        <p:nvSpPr>
          <p:cNvPr id="9" name="Title 1"/>
          <p:cNvSpPr>
            <a:spLocks noGrp="1"/>
          </p:cNvSpPr>
          <p:nvPr>
            <p:ph type="title"/>
          </p:nvPr>
        </p:nvSpPr>
        <p:spPr/>
        <p:txBody>
          <a:bodyPr/>
          <a:lstStyle/>
          <a:p>
            <a:r>
              <a:rPr lang="en-US" dirty="0" smtClean="0"/>
              <a:t>ICS Helicopter Typing</a:t>
            </a:r>
            <a:endParaRPr lang="en-US" dirty="0"/>
          </a:p>
        </p:txBody>
      </p:sp>
      <p:sp>
        <p:nvSpPr>
          <p:cNvPr id="18" name="Content Placeholder 17"/>
          <p:cNvSpPr>
            <a:spLocks noGrp="1"/>
          </p:cNvSpPr>
          <p:nvPr>
            <p:ph idx="11"/>
          </p:nvPr>
        </p:nvSpPr>
        <p:spPr>
          <a:xfrm>
            <a:off x="195130" y="4419600"/>
            <a:ext cx="3352800" cy="609600"/>
          </a:xfrm>
        </p:spPr>
        <p:txBody>
          <a:bodyPr/>
          <a:lstStyle/>
          <a:p>
            <a:pPr algn="l"/>
            <a:r>
              <a:rPr lang="en-US" dirty="0" smtClean="0"/>
              <a:t>Boeing Vertol 234 </a:t>
            </a:r>
          </a:p>
        </p:txBody>
      </p:sp>
      <p:sp>
        <p:nvSpPr>
          <p:cNvPr id="35" name="Content Placeholder 13"/>
          <p:cNvSpPr txBox="1">
            <a:spLocks/>
          </p:cNvSpPr>
          <p:nvPr/>
        </p:nvSpPr>
        <p:spPr>
          <a:xfrm>
            <a:off x="5943600" y="3048000"/>
            <a:ext cx="2971800" cy="609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bg2"/>
                </a:solidFill>
                <a:effectLst/>
                <a:uLnTx/>
                <a:uFillTx/>
                <a:latin typeface="+mn-lt"/>
                <a:ea typeface="+mn-ea"/>
                <a:cs typeface="+mn-cs"/>
              </a:rPr>
              <a:t>(CH-47 Military)</a:t>
            </a:r>
          </a:p>
        </p:txBody>
      </p:sp>
      <p:sp>
        <p:nvSpPr>
          <p:cNvPr id="10" name="Slide Number Placeholder 9"/>
          <p:cNvSpPr>
            <a:spLocks noGrp="1"/>
          </p:cNvSpPr>
          <p:nvPr>
            <p:ph type="sldNum" sz="quarter" idx="4"/>
          </p:nvPr>
        </p:nvSpPr>
        <p:spPr/>
        <p:txBody>
          <a:bodyPr/>
          <a:lstStyle/>
          <a:p>
            <a:r>
              <a:rPr lang="en-US" dirty="0" smtClean="0"/>
              <a:t>Slide 3-</a:t>
            </a:r>
            <a:fld id="{9B0275EC-D83B-41CF-A730-6EE890332126}" type="slidenum">
              <a:rPr lang="en-US" smtClean="0"/>
              <a:pPr/>
              <a:t>36</a:t>
            </a:fld>
            <a:endParaRPr lang="en-US" dirty="0"/>
          </a:p>
        </p:txBody>
      </p:sp>
      <p:sp>
        <p:nvSpPr>
          <p:cNvPr id="11" name="Footer Placeholder 10"/>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012SC.jpg"/>
          <p:cNvPicPr>
            <a:picLocks noGrp="1" noChangeAspect="1"/>
          </p:cNvPicPr>
          <p:nvPr>
            <p:ph type="pic" sz="quarter" idx="10"/>
          </p:nvPr>
        </p:nvPicPr>
        <p:blipFill>
          <a:blip r:embed="rId3" cstate="print"/>
          <a:srcRect t="12228" b="12228"/>
          <a:stretch>
            <a:fillRect/>
          </a:stretch>
        </p:blipFill>
        <p:spPr>
          <a:xfrm>
            <a:off x="895350" y="1752600"/>
            <a:ext cx="7353300" cy="4114800"/>
          </a:xfrm>
          <a:ln>
            <a:solidFill>
              <a:schemeClr val="bg1"/>
            </a:solidFill>
          </a:ln>
        </p:spPr>
      </p:pic>
      <p:sp>
        <p:nvSpPr>
          <p:cNvPr id="14" name="Content Placeholder 13"/>
          <p:cNvSpPr>
            <a:spLocks noGrp="1"/>
          </p:cNvSpPr>
          <p:nvPr>
            <p:ph idx="11"/>
          </p:nvPr>
        </p:nvSpPr>
        <p:spPr/>
        <p:txBody>
          <a:bodyPr/>
          <a:lstStyle/>
          <a:p>
            <a:r>
              <a:rPr lang="en-US" dirty="0" smtClean="0"/>
              <a:t>Sikorsky S-64 “Sky Crane”</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37</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013S61.jpg"/>
          <p:cNvPicPr>
            <a:picLocks noGrp="1" noChangeAspect="1"/>
          </p:cNvPicPr>
          <p:nvPr>
            <p:ph type="pic" sz="quarter" idx="10"/>
          </p:nvPr>
        </p:nvPicPr>
        <p:blipFill>
          <a:blip r:embed="rId3" cstate="print"/>
          <a:srcRect t="12228" b="12228"/>
          <a:stretch>
            <a:fillRect/>
          </a:stretch>
        </p:blipFill>
        <p:spPr>
          <a:ln>
            <a:solidFill>
              <a:schemeClr val="bg1"/>
            </a:solidFill>
          </a:ln>
        </p:spPr>
      </p:pic>
      <p:sp>
        <p:nvSpPr>
          <p:cNvPr id="14" name="Content Placeholder 13"/>
          <p:cNvSpPr>
            <a:spLocks noGrp="1"/>
          </p:cNvSpPr>
          <p:nvPr>
            <p:ph idx="11"/>
          </p:nvPr>
        </p:nvSpPr>
        <p:spPr/>
        <p:txBody>
          <a:bodyPr/>
          <a:lstStyle/>
          <a:p>
            <a:r>
              <a:rPr lang="en-US" dirty="0" smtClean="0"/>
              <a:t>Sikorsky S-61</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38</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a:xfrm>
            <a:off x="457200" y="1981200"/>
            <a:ext cx="8229600" cy="4648200"/>
          </a:xfrm>
        </p:spPr>
        <p:txBody>
          <a:bodyPr/>
          <a:lstStyle/>
          <a:p>
            <a:pPr>
              <a:buNone/>
            </a:pPr>
            <a:r>
              <a:rPr lang="en-US" dirty="0" smtClean="0"/>
              <a:t>Type 2 – Minimum of:</a:t>
            </a:r>
          </a:p>
          <a:p>
            <a:r>
              <a:rPr lang="en-US" dirty="0" smtClean="0"/>
              <a:t>9-14 passenger seats</a:t>
            </a:r>
          </a:p>
          <a:p>
            <a:r>
              <a:rPr lang="en-US" dirty="0" smtClean="0"/>
              <a:t>300 gallon retardant or water</a:t>
            </a:r>
          </a:p>
          <a:p>
            <a:r>
              <a:rPr lang="en-US" dirty="0" smtClean="0"/>
              <a:t>2,500 lbs. allowable payload at 59 degrees Fahrenheit at sea level</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39</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a:xfrm>
            <a:off x="762000" y="2209800"/>
            <a:ext cx="7924800" cy="4419600"/>
          </a:xfrm>
        </p:spPr>
        <p:txBody>
          <a:bodyPr/>
          <a:lstStyle/>
          <a:p>
            <a:r>
              <a:rPr lang="en-US" dirty="0"/>
              <a:t>As </a:t>
            </a:r>
            <a:r>
              <a:rPr lang="en-US" dirty="0" smtClean="0"/>
              <a:t>Law Enforcement </a:t>
            </a:r>
            <a:r>
              <a:rPr lang="en-US" dirty="0"/>
              <a:t>helicopter crewmember you will be part of the Air Operations Branch a branch of the Operations Section within the ICS organization.</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14" name="Content Placeholder 13"/>
          <p:cNvSpPr>
            <a:spLocks noGrp="1"/>
          </p:cNvSpPr>
          <p:nvPr>
            <p:ph idx="11"/>
          </p:nvPr>
        </p:nvSpPr>
        <p:spPr/>
        <p:txBody>
          <a:bodyPr/>
          <a:lstStyle/>
          <a:p>
            <a:r>
              <a:rPr lang="en-US" dirty="0" smtClean="0"/>
              <a:t>Bell 204B</a:t>
            </a:r>
          </a:p>
        </p:txBody>
      </p:sp>
      <p:pic>
        <p:nvPicPr>
          <p:cNvPr id="24" name="Picture Placeholder 23" descr="slide 39.jpg"/>
          <p:cNvPicPr>
            <a:picLocks noGrp="1" noChangeAspect="1"/>
          </p:cNvPicPr>
          <p:nvPr>
            <p:ph type="pic" sz="quarter" idx="10"/>
          </p:nvPr>
        </p:nvPicPr>
        <p:blipFill>
          <a:blip r:embed="rId3" cstate="print"/>
          <a:srcRect l="4879" r="4879"/>
          <a:stretch>
            <a:fillRect/>
          </a:stretch>
        </p:blipFill>
        <p:spPr>
          <a:ln>
            <a:solidFill>
              <a:schemeClr val="bg1"/>
            </a:solidFill>
          </a:ln>
        </p:spPr>
      </p:pic>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40</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slide 40.jpg"/>
          <p:cNvPicPr>
            <a:picLocks noGrp="1" noChangeAspect="1"/>
          </p:cNvPicPr>
          <p:nvPr>
            <p:ph type="pic" sz="quarter" idx="10"/>
          </p:nvPr>
        </p:nvPicPr>
        <p:blipFill>
          <a:blip r:embed="rId3" cstate="print">
            <a:lum bright="10000" contrast="30000"/>
          </a:blip>
          <a:srcRect t="12255" b="12255"/>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Bell 205 A-1</a:t>
            </a:r>
          </a:p>
        </p:txBody>
      </p:sp>
      <p:sp>
        <p:nvSpPr>
          <p:cNvPr id="8" name="Slide Number Placeholder 7"/>
          <p:cNvSpPr>
            <a:spLocks noGrp="1"/>
          </p:cNvSpPr>
          <p:nvPr>
            <p:ph type="sldNum" sz="quarter" idx="4"/>
          </p:nvPr>
        </p:nvSpPr>
        <p:spPr/>
        <p:txBody>
          <a:bodyPr/>
          <a:lstStyle/>
          <a:p>
            <a:r>
              <a:rPr lang="en-US" dirty="0" smtClean="0"/>
              <a:t>Slide 3-</a:t>
            </a:r>
            <a:fld id="{9B0275EC-D83B-41CF-A730-6EE890332126}" type="slidenum">
              <a:rPr lang="en-US" smtClean="0"/>
              <a:pPr/>
              <a:t>41</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20" name="Picture Placeholder 19" descr="016205S.jpg"/>
          <p:cNvPicPr>
            <a:picLocks noGrp="1" noChangeAspect="1"/>
          </p:cNvPicPr>
          <p:nvPr>
            <p:ph type="pic" sz="quarter" idx="10"/>
          </p:nvPr>
        </p:nvPicPr>
        <p:blipFill>
          <a:blip r:embed="rId3" cstate="print"/>
          <a:srcRect t="12694" b="12694"/>
          <a:stretch>
            <a:fillRect/>
          </a:stretch>
        </p:blipFill>
        <p:spPr>
          <a:ln>
            <a:solidFill>
              <a:schemeClr val="bg1"/>
            </a:solidFill>
          </a:ln>
        </p:spPr>
      </p:pic>
      <p:sp>
        <p:nvSpPr>
          <p:cNvPr id="14" name="Content Placeholder 13"/>
          <p:cNvSpPr>
            <a:spLocks noGrp="1"/>
          </p:cNvSpPr>
          <p:nvPr>
            <p:ph idx="11"/>
          </p:nvPr>
        </p:nvSpPr>
        <p:spPr/>
        <p:txBody>
          <a:bodyPr/>
          <a:lstStyle/>
          <a:p>
            <a:r>
              <a:rPr lang="en-US" dirty="0" smtClean="0"/>
              <a:t>Bell Super 205</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42</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02T2.jpg"/>
          <p:cNvPicPr>
            <a:picLocks noGrp="1" noChangeAspect="1"/>
          </p:cNvPicPr>
          <p:nvPr>
            <p:ph type="pic" sz="quarter" idx="10"/>
          </p:nvPr>
        </p:nvPicPr>
        <p:blipFill>
          <a:blip r:embed="rId3" cstate="print">
            <a:lum bright="10000" contrast="20000"/>
          </a:blip>
          <a:srcRect t="12694" b="12694"/>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Bell 212</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43</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18412.jpg"/>
          <p:cNvPicPr>
            <a:picLocks noGrp="1" noChangeAspect="1"/>
          </p:cNvPicPr>
          <p:nvPr>
            <p:ph type="pic" sz="quarter" idx="10"/>
          </p:nvPr>
        </p:nvPicPr>
        <p:blipFill>
          <a:blip r:embed="rId3" cstate="print">
            <a:lum contrast="20000"/>
          </a:blip>
          <a:srcRect t="12228" b="12228"/>
          <a:stretch>
            <a:fillRect/>
          </a:stretch>
        </p:blipFill>
        <p:spPr>
          <a:xfrm>
            <a:off x="838200" y="1676400"/>
            <a:ext cx="7353300" cy="4114800"/>
          </a:xfrm>
          <a:ln>
            <a:solidFill>
              <a:schemeClr val="bg1"/>
            </a:solidFill>
          </a:ln>
        </p:spPr>
      </p:pic>
      <p:sp>
        <p:nvSpPr>
          <p:cNvPr id="10" name="Content Placeholder 9"/>
          <p:cNvSpPr>
            <a:spLocks noGrp="1"/>
          </p:cNvSpPr>
          <p:nvPr>
            <p:ph idx="11"/>
          </p:nvPr>
        </p:nvSpPr>
        <p:spPr/>
        <p:txBody>
          <a:bodyPr/>
          <a:lstStyle/>
          <a:p>
            <a:r>
              <a:rPr lang="en-US" dirty="0" smtClean="0"/>
              <a:t>Bell 412</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44</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19S-58T.jpg"/>
          <p:cNvPicPr>
            <a:picLocks noGrp="1" noChangeAspect="1"/>
          </p:cNvPicPr>
          <p:nvPr>
            <p:ph type="pic" sz="quarter" idx="10"/>
          </p:nvPr>
        </p:nvPicPr>
        <p:blipFill>
          <a:blip r:embed="rId3" cstate="print"/>
          <a:srcRect t="12228" b="12228"/>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Sikorsky S-58T</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45</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slide 45.jpg"/>
          <p:cNvPicPr>
            <a:picLocks noGrp="1" noChangeAspect="1"/>
          </p:cNvPicPr>
          <p:nvPr>
            <p:ph type="pic" sz="quarter" idx="10"/>
          </p:nvPr>
        </p:nvPicPr>
        <p:blipFill>
          <a:blip r:embed="rId3" cstate="print">
            <a:lum contrast="10000"/>
          </a:blip>
          <a:srcRect t="3229" b="3229"/>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Eurocopter BK-117 A-4</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46</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3" name="Content Placeholder 2"/>
          <p:cNvSpPr>
            <a:spLocks noGrp="1"/>
          </p:cNvSpPr>
          <p:nvPr>
            <p:ph idx="1"/>
          </p:nvPr>
        </p:nvSpPr>
        <p:spPr>
          <a:xfrm>
            <a:off x="457200" y="1981200"/>
            <a:ext cx="8229600" cy="4648200"/>
          </a:xfrm>
        </p:spPr>
        <p:txBody>
          <a:bodyPr/>
          <a:lstStyle/>
          <a:p>
            <a:pPr>
              <a:buNone/>
            </a:pPr>
            <a:r>
              <a:rPr lang="en-US" dirty="0" smtClean="0"/>
              <a:t>Type 3 – Minimum of:</a:t>
            </a:r>
          </a:p>
          <a:p>
            <a:r>
              <a:rPr lang="en-US" dirty="0" smtClean="0"/>
              <a:t>4-8 passenger seats</a:t>
            </a:r>
          </a:p>
          <a:p>
            <a:r>
              <a:rPr lang="en-US" dirty="0" smtClean="0"/>
              <a:t>100 gallon retardant or water</a:t>
            </a:r>
          </a:p>
          <a:p>
            <a:r>
              <a:rPr lang="en-US" dirty="0" smtClean="0"/>
              <a:t>1,200 lbs. allowable payload at 59 degrees Fahrenheit at sea level</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47</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20" name="Content Placeholder 19"/>
          <p:cNvSpPr>
            <a:spLocks noGrp="1"/>
          </p:cNvSpPr>
          <p:nvPr>
            <p:ph idx="11"/>
          </p:nvPr>
        </p:nvSpPr>
        <p:spPr>
          <a:xfrm>
            <a:off x="5824670" y="2895600"/>
            <a:ext cx="3048000" cy="685800"/>
          </a:xfrm>
        </p:spPr>
        <p:txBody>
          <a:bodyPr/>
          <a:lstStyle/>
          <a:p>
            <a:pPr algn="r"/>
            <a:r>
              <a:rPr lang="en-US" dirty="0" smtClean="0"/>
              <a:t>Hughes 500D</a:t>
            </a:r>
          </a:p>
        </p:txBody>
      </p:sp>
      <p:pic>
        <p:nvPicPr>
          <p:cNvPr id="11" name="Picture 3" descr="D:\Photos.10.3.08\Helicopters\Hughes.jpg"/>
          <p:cNvPicPr>
            <a:picLocks noChangeAspect="1" noChangeArrowheads="1"/>
          </p:cNvPicPr>
          <p:nvPr/>
        </p:nvPicPr>
        <p:blipFill>
          <a:blip r:embed="rId3" cstate="print"/>
          <a:srcRect/>
          <a:stretch>
            <a:fillRect/>
          </a:stretch>
        </p:blipFill>
        <p:spPr bwMode="auto">
          <a:xfrm>
            <a:off x="228600" y="1600200"/>
            <a:ext cx="4572000" cy="3386667"/>
          </a:xfrm>
          <a:prstGeom prst="rect">
            <a:avLst/>
          </a:prstGeom>
          <a:noFill/>
          <a:ln>
            <a:solidFill>
              <a:schemeClr val="bg1"/>
            </a:solidFill>
          </a:ln>
        </p:spPr>
      </p:pic>
      <p:pic>
        <p:nvPicPr>
          <p:cNvPr id="14" name="Picture 4" descr="D:\Photos.10.3.08\Helicopters\Hughes 500D.jpg"/>
          <p:cNvPicPr>
            <a:picLocks noChangeAspect="1" noChangeArrowheads="1"/>
          </p:cNvPicPr>
          <p:nvPr/>
        </p:nvPicPr>
        <p:blipFill>
          <a:blip r:embed="rId4" cstate="print">
            <a:lum bright="10000" contrast="-10000"/>
          </a:blip>
          <a:srcRect/>
          <a:stretch>
            <a:fillRect/>
          </a:stretch>
        </p:blipFill>
        <p:spPr bwMode="auto">
          <a:xfrm>
            <a:off x="4191000" y="3429000"/>
            <a:ext cx="4614731" cy="3048001"/>
          </a:xfrm>
          <a:prstGeom prst="rect">
            <a:avLst/>
          </a:prstGeom>
          <a:noFill/>
          <a:ln>
            <a:solidFill>
              <a:schemeClr val="bg1"/>
            </a:solidFill>
          </a:ln>
        </p:spPr>
      </p:pic>
      <p:sp>
        <p:nvSpPr>
          <p:cNvPr id="26" name="Content Placeholder 7"/>
          <p:cNvSpPr txBox="1">
            <a:spLocks/>
          </p:cNvSpPr>
          <p:nvPr/>
        </p:nvSpPr>
        <p:spPr>
          <a:xfrm>
            <a:off x="126048" y="4953000"/>
            <a:ext cx="3352800" cy="6096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bg2"/>
                </a:solidFill>
                <a:effectLst/>
                <a:uLnTx/>
                <a:uFillTx/>
                <a:latin typeface="+mn-lt"/>
                <a:ea typeface="+mn-ea"/>
                <a:cs typeface="+mn-cs"/>
              </a:rPr>
              <a:t>MD 500D</a:t>
            </a:r>
          </a:p>
        </p:txBody>
      </p:sp>
      <p:sp>
        <p:nvSpPr>
          <p:cNvPr id="10" name="Slide Number Placeholder 9"/>
          <p:cNvSpPr>
            <a:spLocks noGrp="1"/>
          </p:cNvSpPr>
          <p:nvPr>
            <p:ph type="sldNum" sz="quarter" idx="4"/>
          </p:nvPr>
        </p:nvSpPr>
        <p:spPr/>
        <p:txBody>
          <a:bodyPr/>
          <a:lstStyle/>
          <a:p>
            <a:r>
              <a:rPr lang="en-US" dirty="0" smtClean="0"/>
              <a:t>Slide 3-</a:t>
            </a:r>
            <a:fld id="{9B0275EC-D83B-41CF-A730-6EE890332126}" type="slidenum">
              <a:rPr lang="en-US" smtClean="0"/>
              <a:pPr/>
              <a:t>48</a:t>
            </a:fld>
            <a:endParaRPr lang="en-US" dirty="0"/>
          </a:p>
        </p:txBody>
      </p:sp>
      <p:sp>
        <p:nvSpPr>
          <p:cNvPr id="12" name="Footer Placeholder 11"/>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10" name="Content Placeholder 9"/>
          <p:cNvSpPr>
            <a:spLocks noGrp="1"/>
          </p:cNvSpPr>
          <p:nvPr>
            <p:ph idx="11"/>
          </p:nvPr>
        </p:nvSpPr>
        <p:spPr/>
        <p:txBody>
          <a:bodyPr>
            <a:normAutofit/>
          </a:bodyPr>
          <a:lstStyle/>
          <a:p>
            <a:r>
              <a:rPr lang="en-US" dirty="0" smtClean="0"/>
              <a:t>McDonnell Douglas MD500E </a:t>
            </a:r>
          </a:p>
        </p:txBody>
      </p:sp>
      <p:pic>
        <p:nvPicPr>
          <p:cNvPr id="18" name="Picture Placeholder 17" descr="023MD500E.jpg"/>
          <p:cNvPicPr>
            <a:picLocks noGrp="1" noChangeAspect="1"/>
          </p:cNvPicPr>
          <p:nvPr>
            <p:ph type="pic" sz="quarter" idx="10"/>
          </p:nvPr>
        </p:nvPicPr>
        <p:blipFill>
          <a:blip r:embed="rId3" cstate="print"/>
          <a:srcRect t="12228" b="12228"/>
          <a:stretch>
            <a:fillRect/>
          </a:stretch>
        </p:blipFill>
        <p:spPr>
          <a:ln>
            <a:solidFill>
              <a:schemeClr val="bg1"/>
            </a:solidFill>
          </a:ln>
        </p:spPr>
      </p:pic>
      <p:sp>
        <p:nvSpPr>
          <p:cNvPr id="8" name="Slide Number Placeholder 7"/>
          <p:cNvSpPr>
            <a:spLocks noGrp="1"/>
          </p:cNvSpPr>
          <p:nvPr>
            <p:ph type="sldNum" sz="quarter" idx="4"/>
          </p:nvPr>
        </p:nvSpPr>
        <p:spPr/>
        <p:txBody>
          <a:bodyPr/>
          <a:lstStyle/>
          <a:p>
            <a:r>
              <a:rPr lang="en-US" dirty="0" smtClean="0"/>
              <a:t>Slide 3-</a:t>
            </a:r>
            <a:fld id="{9B0275EC-D83B-41CF-A730-6EE890332126}" type="slidenum">
              <a:rPr lang="en-US" smtClean="0"/>
              <a:pPr/>
              <a:t>49</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325562"/>
          </a:xfrm>
        </p:spPr>
        <p:txBody>
          <a:bodyPr/>
          <a:lstStyle/>
          <a:p>
            <a:r>
              <a:rPr lang="en-US" dirty="0" smtClean="0"/>
              <a:t>ICS Concepts and Principles</a:t>
            </a:r>
            <a:endParaRPr lang="en-US" dirty="0"/>
          </a:p>
        </p:txBody>
      </p:sp>
      <p:pic>
        <p:nvPicPr>
          <p:cNvPr id="8" name="Picture 2"/>
          <p:cNvPicPr>
            <a:picLocks noChangeAspect="1" noChangeArrowheads="1"/>
          </p:cNvPicPr>
          <p:nvPr/>
        </p:nvPicPr>
        <p:blipFill>
          <a:blip r:embed="rId3" cstate="print"/>
          <a:srcRect l="9065" t="14000" r="9167" b="12667"/>
          <a:stretch>
            <a:fillRect/>
          </a:stretch>
        </p:blipFill>
        <p:spPr bwMode="auto">
          <a:xfrm>
            <a:off x="381000" y="1759792"/>
            <a:ext cx="8368772" cy="4648200"/>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r>
              <a:rPr lang="en-US" dirty="0" smtClean="0"/>
              <a:t>Slide 3-</a:t>
            </a:r>
            <a:fld id="{9B0275EC-D83B-41CF-A730-6EE890332126}" type="slidenum">
              <a:rPr lang="en-US" smtClean="0"/>
              <a:pPr/>
              <a:t>5</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10" name="Content Placeholder 9"/>
          <p:cNvSpPr>
            <a:spLocks noGrp="1"/>
          </p:cNvSpPr>
          <p:nvPr>
            <p:ph idx="11"/>
          </p:nvPr>
        </p:nvSpPr>
        <p:spPr/>
        <p:txBody>
          <a:bodyPr/>
          <a:lstStyle/>
          <a:p>
            <a:r>
              <a:rPr lang="en-US" dirty="0" smtClean="0"/>
              <a:t>MD 530F</a:t>
            </a:r>
          </a:p>
        </p:txBody>
      </p:sp>
      <p:pic>
        <p:nvPicPr>
          <p:cNvPr id="18" name="Picture Placeholder 17" descr="024MD530.jpg"/>
          <p:cNvPicPr>
            <a:picLocks noGrp="1" noChangeAspect="1"/>
          </p:cNvPicPr>
          <p:nvPr>
            <p:ph type="pic" sz="quarter" idx="10"/>
          </p:nvPr>
        </p:nvPicPr>
        <p:blipFill>
          <a:blip r:embed="rId3" cstate="print"/>
          <a:srcRect t="12228" b="12228"/>
          <a:stretch>
            <a:fillRect/>
          </a:stretch>
        </p:blipFill>
        <p:spPr>
          <a:ln>
            <a:solidFill>
              <a:schemeClr val="bg1"/>
            </a:solidFill>
          </a:ln>
        </p:spPr>
      </p:pic>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50</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sp>
        <p:nvSpPr>
          <p:cNvPr id="10" name="Content Placeholder 9"/>
          <p:cNvSpPr>
            <a:spLocks noGrp="1"/>
          </p:cNvSpPr>
          <p:nvPr>
            <p:ph idx="11"/>
          </p:nvPr>
        </p:nvSpPr>
        <p:spPr/>
        <p:txBody>
          <a:bodyPr/>
          <a:lstStyle/>
          <a:p>
            <a:r>
              <a:rPr lang="en-US" dirty="0" smtClean="0"/>
              <a:t>MD 900 NOTAR</a:t>
            </a:r>
          </a:p>
        </p:txBody>
      </p:sp>
      <p:pic>
        <p:nvPicPr>
          <p:cNvPr id="18" name="Picture Placeholder 17" descr="025MD900.JPG"/>
          <p:cNvPicPr>
            <a:picLocks noGrp="1" noChangeAspect="1"/>
          </p:cNvPicPr>
          <p:nvPr>
            <p:ph type="pic" sz="quarter" idx="10"/>
          </p:nvPr>
        </p:nvPicPr>
        <p:blipFill>
          <a:blip r:embed="rId3" cstate="print"/>
          <a:srcRect t="7248" b="7248"/>
          <a:stretch>
            <a:fillRect/>
          </a:stretch>
        </p:blipFill>
        <p:spPr>
          <a:ln>
            <a:solidFill>
              <a:schemeClr val="bg1"/>
            </a:solidFill>
          </a:ln>
        </p:spPr>
      </p:pic>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51</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26206III.jpg"/>
          <p:cNvPicPr>
            <a:picLocks noGrp="1" noChangeAspect="1"/>
          </p:cNvPicPr>
          <p:nvPr>
            <p:ph type="pic" sz="quarter" idx="10"/>
          </p:nvPr>
        </p:nvPicPr>
        <p:blipFill>
          <a:blip r:embed="rId3" cstate="print">
            <a:lum bright="10000" contrast="20000"/>
          </a:blip>
          <a:srcRect t="15026" b="15026"/>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Bell 206 B-III “Jet Ranger”</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52</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27206L4.jpg"/>
          <p:cNvPicPr>
            <a:picLocks noGrp="1" noChangeAspect="1"/>
          </p:cNvPicPr>
          <p:nvPr>
            <p:ph type="pic" sz="quarter" idx="10"/>
          </p:nvPr>
        </p:nvPicPr>
        <p:blipFill>
          <a:blip r:embed="rId3" cstate="print">
            <a:lum/>
          </a:blip>
          <a:srcRect t="2711" b="2711"/>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Bell L-4 “Long Ranger”</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53</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28B407.jpg"/>
          <p:cNvPicPr>
            <a:picLocks noGrp="1" noChangeAspect="1"/>
          </p:cNvPicPr>
          <p:nvPr>
            <p:ph type="pic" sz="quarter" idx="10"/>
          </p:nvPr>
        </p:nvPicPr>
        <p:blipFill>
          <a:blip r:embed="rId3" cstate="print">
            <a:lum bright="20000" contrast="40000"/>
          </a:blip>
          <a:srcRect t="12694" b="12694"/>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Bell 407</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54</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29AS350.jpg"/>
          <p:cNvPicPr>
            <a:picLocks noGrp="1" noChangeAspect="1"/>
          </p:cNvPicPr>
          <p:nvPr>
            <p:ph type="pic" sz="quarter" idx="10"/>
          </p:nvPr>
        </p:nvPicPr>
        <p:blipFill>
          <a:blip r:embed="rId3" cstate="print">
            <a:lum bright="10000" contrast="20000"/>
          </a:blip>
          <a:srcRect t="12694" b="12694"/>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Aerospatiale AS-350 “Astar”</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55</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30AS355.jpg"/>
          <p:cNvPicPr>
            <a:picLocks noGrp="1" noChangeAspect="1"/>
          </p:cNvPicPr>
          <p:nvPr>
            <p:ph type="pic" sz="quarter" idx="10"/>
          </p:nvPr>
        </p:nvPicPr>
        <p:blipFill>
          <a:blip r:embed="rId3" cstate="print">
            <a:lum bright="20000" contrast="20000"/>
          </a:blip>
          <a:srcRect t="8289" b="8289"/>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Aerospatiale AS-355 “Twin Star”</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56</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4" name="Picture Placeholder 13" descr="slide 56.jpg"/>
          <p:cNvPicPr>
            <a:picLocks noGrp="1" noChangeAspect="1"/>
          </p:cNvPicPr>
          <p:nvPr>
            <p:ph type="pic" sz="quarter" idx="10"/>
          </p:nvPr>
        </p:nvPicPr>
        <p:blipFill>
          <a:blip r:embed="rId3" cstate="print">
            <a:lum contrast="30000"/>
          </a:blip>
          <a:srcRect t="12255" b="12255"/>
          <a:stretch>
            <a:fillRect/>
          </a:stretch>
        </p:blipFill>
        <p:spPr>
          <a:ln>
            <a:solidFill>
              <a:schemeClr val="bg1"/>
            </a:solidFill>
          </a:ln>
        </p:spPr>
      </p:pic>
      <p:sp>
        <p:nvSpPr>
          <p:cNvPr id="13" name="Content Placeholder 12"/>
          <p:cNvSpPr>
            <a:spLocks noGrp="1"/>
          </p:cNvSpPr>
          <p:nvPr>
            <p:ph idx="11"/>
          </p:nvPr>
        </p:nvSpPr>
        <p:spPr/>
        <p:txBody>
          <a:bodyPr/>
          <a:lstStyle/>
          <a:p>
            <a:r>
              <a:rPr lang="en-US" dirty="0" smtClean="0"/>
              <a:t>Aerospatiale SA-315B “Lama”</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57</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6" name="Picture Placeholder 15" descr="032SA316B.jpg"/>
          <p:cNvPicPr>
            <a:picLocks noGrp="1" noChangeAspect="1"/>
          </p:cNvPicPr>
          <p:nvPr>
            <p:ph type="pic" sz="quarter" idx="10"/>
          </p:nvPr>
        </p:nvPicPr>
        <p:blipFill>
          <a:blip r:embed="rId3" cstate="print">
            <a:lum bright="10000" contrast="-20000"/>
          </a:blip>
          <a:srcRect t="6612" b="6612"/>
          <a:stretch>
            <a:fillRect/>
          </a:stretch>
        </p:blipFill>
        <p:spPr>
          <a:ln>
            <a:solidFill>
              <a:schemeClr val="bg1"/>
            </a:solidFill>
          </a:ln>
        </p:spPr>
      </p:pic>
      <p:sp>
        <p:nvSpPr>
          <p:cNvPr id="10" name="Content Placeholder 9"/>
          <p:cNvSpPr>
            <a:spLocks noGrp="1"/>
          </p:cNvSpPr>
          <p:nvPr>
            <p:ph idx="11"/>
          </p:nvPr>
        </p:nvSpPr>
        <p:spPr/>
        <p:txBody>
          <a:bodyPr/>
          <a:lstStyle/>
          <a:p>
            <a:r>
              <a:rPr lang="en-US" dirty="0" smtClean="0"/>
              <a:t>Aerospatiale SA-316B Alouette III</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58</a:t>
            </a:fld>
            <a:endParaRPr lang="en-US" dirty="0"/>
          </a:p>
        </p:txBody>
      </p:sp>
      <p:sp>
        <p:nvSpPr>
          <p:cNvPr id="9" name="Footer Placeholder 8"/>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Helicopter Typing</a:t>
            </a:r>
            <a:endParaRPr lang="en-US" dirty="0"/>
          </a:p>
        </p:txBody>
      </p:sp>
      <p:pic>
        <p:nvPicPr>
          <p:cNvPr id="17" name="Picture Placeholder 16" descr="slide 58.jpg"/>
          <p:cNvPicPr>
            <a:picLocks noGrp="1" noChangeAspect="1"/>
          </p:cNvPicPr>
          <p:nvPr>
            <p:ph type="pic" sz="quarter" idx="10"/>
          </p:nvPr>
        </p:nvPicPr>
        <p:blipFill>
          <a:blip r:embed="rId3" cstate="print"/>
          <a:srcRect t="12255" b="12255"/>
          <a:stretch>
            <a:fillRect/>
          </a:stretch>
        </p:blipFill>
        <p:spPr>
          <a:ln>
            <a:solidFill>
              <a:schemeClr val="bg1"/>
            </a:solidFill>
          </a:ln>
        </p:spPr>
      </p:pic>
      <p:sp>
        <p:nvSpPr>
          <p:cNvPr id="11" name="Content Placeholder 10"/>
          <p:cNvSpPr>
            <a:spLocks noGrp="1"/>
          </p:cNvSpPr>
          <p:nvPr>
            <p:ph idx="11"/>
          </p:nvPr>
        </p:nvSpPr>
        <p:spPr/>
        <p:txBody>
          <a:bodyPr/>
          <a:lstStyle/>
          <a:p>
            <a:r>
              <a:rPr lang="en-US" dirty="0" smtClean="0"/>
              <a:t>Eurocopter MBB BO-105</a:t>
            </a:r>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59</a:t>
            </a:fld>
            <a:endParaRPr lang="en-US" dirty="0"/>
          </a:p>
        </p:txBody>
      </p:sp>
      <p:sp>
        <p:nvSpPr>
          <p:cNvPr id="10" name="Footer Placeholder 9"/>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a:xfrm>
            <a:off x="457200" y="1828800"/>
            <a:ext cx="8229600" cy="4800600"/>
          </a:xfrm>
        </p:spPr>
        <p:txBody>
          <a:bodyPr/>
          <a:lstStyle/>
          <a:p>
            <a:pPr>
              <a:buNone/>
            </a:pPr>
            <a:r>
              <a:rPr lang="en-US" dirty="0" smtClean="0"/>
              <a:t>ICS positions related to your daily operations:</a:t>
            </a:r>
          </a:p>
          <a:p>
            <a:r>
              <a:rPr lang="en-US" dirty="0" smtClean="0"/>
              <a:t>IC oversees all incident activity.</a:t>
            </a:r>
          </a:p>
          <a:p>
            <a:r>
              <a:rPr lang="en-US" dirty="0" smtClean="0"/>
              <a:t>Air Operations Branch Director (AOBD) oversees all air operations</a:t>
            </a:r>
          </a:p>
          <a:p>
            <a:r>
              <a:rPr lang="en-US" dirty="0" smtClean="0"/>
              <a:t>Air Support Group Supervisor (ASGS) oversees air support personnel and needs</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6</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ICS types of helicopters are intended to</a:t>
            </a:r>
          </a:p>
          <a:p>
            <a:r>
              <a:rPr lang="en-US" dirty="0" smtClean="0"/>
              <a:t>provide a general classification of their</a:t>
            </a:r>
          </a:p>
          <a:p>
            <a:r>
              <a:rPr lang="en-US" dirty="0" smtClean="0"/>
              <a:t>capability.</a:t>
            </a:r>
            <a:r>
              <a:rPr lang="en-US" dirty="0"/>
              <a:t> </a:t>
            </a:r>
            <a:r>
              <a:rPr lang="en-US" dirty="0" smtClean="0"/>
              <a:t>Helicopters dispatched to incidents are generally what are available. However, it</a:t>
            </a:r>
          </a:p>
          <a:p>
            <a:r>
              <a:rPr lang="en-US" dirty="0" smtClean="0"/>
              <a:t>is important to know the general capabilities of the types of helicopters to effectively and efficiently use them when assigned to an incident.</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60</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 Objectives</a:t>
            </a:r>
            <a:endParaRPr lang="en-US" dirty="0"/>
          </a:p>
        </p:txBody>
      </p:sp>
      <p:sp>
        <p:nvSpPr>
          <p:cNvPr id="3" name="Content Placeholder 2"/>
          <p:cNvSpPr>
            <a:spLocks noGrp="1"/>
          </p:cNvSpPr>
          <p:nvPr>
            <p:ph idx="1"/>
          </p:nvPr>
        </p:nvSpPr>
        <p:spPr>
          <a:xfrm>
            <a:off x="457200" y="1981200"/>
            <a:ext cx="8229600" cy="4648200"/>
          </a:xfrm>
        </p:spPr>
        <p:txBody>
          <a:bodyPr/>
          <a:lstStyle/>
          <a:p>
            <a:pPr marL="514350" indent="-514350">
              <a:buFont typeface="+mj-lt"/>
              <a:buAutoNum type="arabicPeriod"/>
            </a:pPr>
            <a:r>
              <a:rPr lang="en-US" dirty="0" smtClean="0"/>
              <a:t>Describe the application of the ICS as it pertains to the Law Enforcement </a:t>
            </a:r>
            <a:r>
              <a:rPr lang="en-US" smtClean="0"/>
              <a:t>helicopter crewmember.</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Describe the ICS types of helicopters and the minimum National Standards for each type.</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61</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normAutofit/>
          </a:bodyPr>
          <a:lstStyle/>
          <a:p>
            <a:pPr>
              <a:buNone/>
            </a:pPr>
            <a:r>
              <a:rPr lang="en-US" dirty="0" smtClean="0"/>
              <a:t>ICS positions related to your daily operations:</a:t>
            </a:r>
          </a:p>
          <a:p>
            <a:r>
              <a:rPr lang="en-US" dirty="0" smtClean="0"/>
              <a:t>Helibase manager</a:t>
            </a:r>
          </a:p>
          <a:p>
            <a:pPr lvl="1"/>
            <a:r>
              <a:rPr lang="en-US" dirty="0" smtClean="0"/>
              <a:t>Helispot manager</a:t>
            </a:r>
          </a:p>
          <a:p>
            <a:pPr lvl="1"/>
            <a:r>
              <a:rPr lang="en-US" dirty="0" smtClean="0"/>
              <a:t>Deck</a:t>
            </a:r>
          </a:p>
          <a:p>
            <a:pPr lvl="1"/>
            <a:r>
              <a:rPr lang="en-US" dirty="0" smtClean="0"/>
              <a:t>Loadmaster – personnel</a:t>
            </a:r>
          </a:p>
          <a:p>
            <a:pPr lvl="1"/>
            <a:r>
              <a:rPr lang="en-US" dirty="0" smtClean="0"/>
              <a:t>Loadmaster – cargo </a:t>
            </a:r>
          </a:p>
          <a:p>
            <a:pPr lvl="1"/>
            <a:r>
              <a:rPr lang="en-US" dirty="0" smtClean="0"/>
              <a:t>Crash rescue supervisor </a:t>
            </a:r>
          </a:p>
          <a:p>
            <a:pPr lvl="1"/>
            <a:r>
              <a:rPr lang="en-US" dirty="0" smtClean="0"/>
              <a:t>Parking tender</a:t>
            </a:r>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7</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9" name="Picture 35" descr="base org chart"/>
          <p:cNvPicPr>
            <a:picLocks noChangeAspect="1" noChangeArrowheads="1"/>
          </p:cNvPicPr>
          <p:nvPr/>
        </p:nvPicPr>
        <p:blipFill>
          <a:blip r:embed="rId3" cstate="print"/>
          <a:srcRect/>
          <a:stretch>
            <a:fillRect/>
          </a:stretch>
        </p:blipFill>
        <p:spPr bwMode="auto">
          <a:xfrm>
            <a:off x="-23813" y="0"/>
            <a:ext cx="9191626" cy="6858000"/>
          </a:xfrm>
          <a:prstGeom prst="rect">
            <a:avLst/>
          </a:prstGeom>
          <a:noFill/>
        </p:spPr>
      </p:pic>
      <p:sp>
        <p:nvSpPr>
          <p:cNvPr id="6149" name="Text Box 5"/>
          <p:cNvSpPr txBox="1">
            <a:spLocks noChangeArrowheads="1"/>
          </p:cNvSpPr>
          <p:nvPr/>
        </p:nvSpPr>
        <p:spPr bwMode="auto">
          <a:xfrm>
            <a:off x="1719263" y="196850"/>
            <a:ext cx="5695950" cy="641350"/>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3600" dirty="0">
                <a:solidFill>
                  <a:schemeClr val="bg1"/>
                </a:solidFill>
                <a:latin typeface="Arial Black" pitchFamily="34" charset="0"/>
              </a:rPr>
              <a:t>Helibase Organization</a:t>
            </a:r>
          </a:p>
        </p:txBody>
      </p:sp>
      <p:sp>
        <p:nvSpPr>
          <p:cNvPr id="6153" name="Text Box 9"/>
          <p:cNvSpPr txBox="1">
            <a:spLocks noChangeArrowheads="1"/>
          </p:cNvSpPr>
          <p:nvPr/>
        </p:nvSpPr>
        <p:spPr bwMode="auto">
          <a:xfrm>
            <a:off x="785813" y="3346450"/>
            <a:ext cx="2133600" cy="3111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Mixmaster</a:t>
            </a:r>
          </a:p>
        </p:txBody>
      </p:sp>
      <p:sp>
        <p:nvSpPr>
          <p:cNvPr id="6154" name="Text Box 10"/>
          <p:cNvSpPr txBox="1">
            <a:spLocks noChangeArrowheads="1"/>
          </p:cNvSpPr>
          <p:nvPr/>
        </p:nvSpPr>
        <p:spPr bwMode="auto">
          <a:xfrm>
            <a:off x="785813" y="4041775"/>
            <a:ext cx="2133600" cy="20637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Loadmaster </a:t>
            </a:r>
          </a:p>
          <a:p>
            <a:pPr algn="ctr">
              <a:lnSpc>
                <a:spcPct val="80000"/>
              </a:lnSpc>
            </a:pPr>
            <a:r>
              <a:rPr lang="en-US" sz="1800" b="1" dirty="0">
                <a:latin typeface="Arial" charset="0"/>
              </a:rPr>
              <a:t>Personnel</a:t>
            </a:r>
          </a:p>
          <a:p>
            <a:pPr algn="ctr">
              <a:lnSpc>
                <a:spcPct val="80000"/>
              </a:lnSpc>
            </a:pPr>
            <a:endParaRPr lang="en-US" sz="1800" b="1" dirty="0">
              <a:latin typeface="Arial" charset="0"/>
            </a:endParaRPr>
          </a:p>
          <a:p>
            <a:pPr>
              <a:lnSpc>
                <a:spcPct val="80000"/>
              </a:lnSpc>
            </a:pPr>
            <a:r>
              <a:rPr lang="en-US" sz="1800" b="1" dirty="0">
                <a:latin typeface="Arial" charset="0"/>
              </a:rPr>
              <a:t>Loaders:</a:t>
            </a:r>
          </a:p>
          <a:p>
            <a:pPr algn="ctr">
              <a:lnSpc>
                <a:spcPct val="80000"/>
              </a:lnSpc>
            </a:pPr>
            <a:endParaRPr lang="en-US" sz="1800" b="1" dirty="0">
              <a:latin typeface="Arial" charset="0"/>
            </a:endParaRPr>
          </a:p>
          <a:p>
            <a:pPr algn="ctr">
              <a:lnSpc>
                <a:spcPct val="80000"/>
              </a:lnSpc>
            </a:pPr>
            <a:r>
              <a:rPr lang="en-US" sz="1800" b="1" dirty="0">
                <a:latin typeface="Arial" charset="0"/>
              </a:rPr>
              <a:t>Loadmaster</a:t>
            </a:r>
          </a:p>
          <a:p>
            <a:pPr algn="ctr">
              <a:lnSpc>
                <a:spcPct val="80000"/>
              </a:lnSpc>
            </a:pPr>
            <a:r>
              <a:rPr lang="en-US" sz="1800" b="1" dirty="0">
                <a:latin typeface="Arial" charset="0"/>
              </a:rPr>
              <a:t>Cargo</a:t>
            </a:r>
          </a:p>
          <a:p>
            <a:pPr algn="ctr">
              <a:lnSpc>
                <a:spcPct val="80000"/>
              </a:lnSpc>
            </a:pPr>
            <a:endParaRPr lang="en-US" sz="1800" b="1" dirty="0">
              <a:latin typeface="Arial" charset="0"/>
            </a:endParaRPr>
          </a:p>
          <a:p>
            <a:pPr>
              <a:lnSpc>
                <a:spcPct val="80000"/>
              </a:lnSpc>
            </a:pPr>
            <a:r>
              <a:rPr lang="en-US" sz="1800" b="1" dirty="0">
                <a:latin typeface="Arial" charset="0"/>
              </a:rPr>
              <a:t>Loaders:</a:t>
            </a:r>
          </a:p>
        </p:txBody>
      </p:sp>
      <p:sp>
        <p:nvSpPr>
          <p:cNvPr id="6155" name="Line 11"/>
          <p:cNvSpPr>
            <a:spLocks noChangeShapeType="1"/>
          </p:cNvSpPr>
          <p:nvPr/>
        </p:nvSpPr>
        <p:spPr bwMode="auto">
          <a:xfrm>
            <a:off x="1928813" y="4953000"/>
            <a:ext cx="914400" cy="0"/>
          </a:xfrm>
          <a:prstGeom prst="line">
            <a:avLst/>
          </a:prstGeom>
          <a:noFill/>
          <a:ln w="9525">
            <a:solidFill>
              <a:schemeClr val="tx1"/>
            </a:solidFill>
            <a:round/>
            <a:headEnd/>
            <a:tailEnd/>
          </a:ln>
          <a:effectLst/>
        </p:spPr>
        <p:txBody>
          <a:bodyPr/>
          <a:lstStyle/>
          <a:p>
            <a:endParaRPr lang="en-US" dirty="0"/>
          </a:p>
        </p:txBody>
      </p:sp>
      <p:sp>
        <p:nvSpPr>
          <p:cNvPr id="6156" name="Line 12"/>
          <p:cNvSpPr>
            <a:spLocks noChangeShapeType="1"/>
          </p:cNvSpPr>
          <p:nvPr/>
        </p:nvSpPr>
        <p:spPr bwMode="auto">
          <a:xfrm>
            <a:off x="1852613" y="6019800"/>
            <a:ext cx="990600" cy="0"/>
          </a:xfrm>
          <a:prstGeom prst="line">
            <a:avLst/>
          </a:prstGeom>
          <a:noFill/>
          <a:ln w="9525">
            <a:solidFill>
              <a:schemeClr val="tx1"/>
            </a:solidFill>
            <a:round/>
            <a:headEnd/>
            <a:tailEnd/>
          </a:ln>
          <a:effectLst/>
        </p:spPr>
        <p:txBody>
          <a:bodyPr/>
          <a:lstStyle/>
          <a:p>
            <a:endParaRPr lang="en-US" dirty="0"/>
          </a:p>
        </p:txBody>
      </p:sp>
      <p:sp>
        <p:nvSpPr>
          <p:cNvPr id="6159" name="Text Box 15"/>
          <p:cNvSpPr txBox="1">
            <a:spLocks noChangeArrowheads="1"/>
          </p:cNvSpPr>
          <p:nvPr/>
        </p:nvSpPr>
        <p:spPr bwMode="auto">
          <a:xfrm>
            <a:off x="3452813" y="3355975"/>
            <a:ext cx="9144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Deck</a:t>
            </a:r>
          </a:p>
          <a:p>
            <a:pPr algn="ctr">
              <a:lnSpc>
                <a:spcPct val="80000"/>
              </a:lnSpc>
            </a:pPr>
            <a:r>
              <a:rPr lang="en-US" sz="1800" b="1" dirty="0">
                <a:latin typeface="Arial" charset="0"/>
              </a:rPr>
              <a:t>Coord</a:t>
            </a:r>
          </a:p>
        </p:txBody>
      </p:sp>
      <p:sp>
        <p:nvSpPr>
          <p:cNvPr id="6160" name="Text Box 16"/>
          <p:cNvSpPr txBox="1">
            <a:spLocks noChangeArrowheads="1"/>
          </p:cNvSpPr>
          <p:nvPr/>
        </p:nvSpPr>
        <p:spPr bwMode="auto">
          <a:xfrm>
            <a:off x="4672013" y="3429000"/>
            <a:ext cx="838200" cy="311150"/>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TOLC</a:t>
            </a:r>
          </a:p>
        </p:txBody>
      </p:sp>
      <p:sp>
        <p:nvSpPr>
          <p:cNvPr id="6161" name="Rectangle 17"/>
          <p:cNvSpPr>
            <a:spLocks noChangeArrowheads="1"/>
          </p:cNvSpPr>
          <p:nvPr/>
        </p:nvSpPr>
        <p:spPr bwMode="auto">
          <a:xfrm>
            <a:off x="3376613" y="2438400"/>
            <a:ext cx="2209800" cy="609600"/>
          </a:xfrm>
          <a:prstGeom prst="rect">
            <a:avLst/>
          </a:prstGeom>
          <a:noFill/>
          <a:ln w="38100">
            <a:solidFill>
              <a:schemeClr val="tx1"/>
            </a:solidFill>
            <a:miter lim="800000"/>
            <a:headEnd/>
            <a:tailEnd/>
          </a:ln>
          <a:effectLst/>
        </p:spPr>
        <p:txBody>
          <a:bodyPr wrap="none" anchor="ctr"/>
          <a:lstStyle/>
          <a:p>
            <a:pPr algn="ctr">
              <a:lnSpc>
                <a:spcPct val="90000"/>
              </a:lnSpc>
            </a:pPr>
            <a:r>
              <a:rPr lang="en-US" sz="1800" b="1" dirty="0">
                <a:latin typeface="Arial" charset="0"/>
              </a:rPr>
              <a:t>Helibase</a:t>
            </a:r>
          </a:p>
          <a:p>
            <a:pPr algn="ctr">
              <a:lnSpc>
                <a:spcPct val="90000"/>
              </a:lnSpc>
            </a:pPr>
            <a:r>
              <a:rPr lang="en-US" sz="1800" b="1" dirty="0">
                <a:latin typeface="Arial" charset="0"/>
              </a:rPr>
              <a:t>Manager</a:t>
            </a:r>
          </a:p>
        </p:txBody>
      </p:sp>
      <p:sp>
        <p:nvSpPr>
          <p:cNvPr id="6162" name="Text Box 18"/>
          <p:cNvSpPr txBox="1">
            <a:spLocks noChangeArrowheads="1"/>
          </p:cNvSpPr>
          <p:nvPr/>
        </p:nvSpPr>
        <p:spPr bwMode="auto">
          <a:xfrm>
            <a:off x="3452813" y="4343400"/>
            <a:ext cx="2133600" cy="725488"/>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Parking Tenders</a:t>
            </a:r>
          </a:p>
          <a:p>
            <a:pPr algn="ctr">
              <a:lnSpc>
                <a:spcPct val="80000"/>
              </a:lnSpc>
            </a:pPr>
            <a:endParaRPr lang="en-US" sz="1800" b="1" dirty="0">
              <a:latin typeface="Arial" charset="0"/>
            </a:endParaRPr>
          </a:p>
          <a:p>
            <a:pPr>
              <a:lnSpc>
                <a:spcPct val="80000"/>
              </a:lnSpc>
            </a:pPr>
            <a:r>
              <a:rPr lang="en-US" sz="1600" b="1" dirty="0">
                <a:latin typeface="Arial" charset="0"/>
              </a:rPr>
              <a:t>Pad #       Name</a:t>
            </a:r>
          </a:p>
        </p:txBody>
      </p:sp>
      <p:sp>
        <p:nvSpPr>
          <p:cNvPr id="6163" name="Line 19"/>
          <p:cNvSpPr>
            <a:spLocks noChangeShapeType="1"/>
          </p:cNvSpPr>
          <p:nvPr/>
        </p:nvSpPr>
        <p:spPr bwMode="auto">
          <a:xfrm>
            <a:off x="3529013" y="5257800"/>
            <a:ext cx="1905000" cy="0"/>
          </a:xfrm>
          <a:prstGeom prst="line">
            <a:avLst/>
          </a:prstGeom>
          <a:noFill/>
          <a:ln w="9525">
            <a:solidFill>
              <a:schemeClr val="tx1"/>
            </a:solidFill>
            <a:round/>
            <a:headEnd/>
            <a:tailEnd/>
          </a:ln>
          <a:effectLst/>
        </p:spPr>
        <p:txBody>
          <a:bodyPr/>
          <a:lstStyle/>
          <a:p>
            <a:endParaRPr lang="en-US" dirty="0"/>
          </a:p>
        </p:txBody>
      </p:sp>
      <p:sp>
        <p:nvSpPr>
          <p:cNvPr id="6164" name="Line 20"/>
          <p:cNvSpPr>
            <a:spLocks noChangeShapeType="1"/>
          </p:cNvSpPr>
          <p:nvPr/>
        </p:nvSpPr>
        <p:spPr bwMode="auto">
          <a:xfrm>
            <a:off x="3529013" y="5486400"/>
            <a:ext cx="1905000" cy="0"/>
          </a:xfrm>
          <a:prstGeom prst="line">
            <a:avLst/>
          </a:prstGeom>
          <a:noFill/>
          <a:ln w="9525">
            <a:solidFill>
              <a:schemeClr val="tx1"/>
            </a:solidFill>
            <a:round/>
            <a:headEnd/>
            <a:tailEnd/>
          </a:ln>
          <a:effectLst/>
        </p:spPr>
        <p:txBody>
          <a:bodyPr/>
          <a:lstStyle/>
          <a:p>
            <a:endParaRPr lang="en-US" dirty="0"/>
          </a:p>
        </p:txBody>
      </p:sp>
      <p:sp>
        <p:nvSpPr>
          <p:cNvPr id="6165" name="Line 21"/>
          <p:cNvSpPr>
            <a:spLocks noChangeShapeType="1"/>
          </p:cNvSpPr>
          <p:nvPr/>
        </p:nvSpPr>
        <p:spPr bwMode="auto">
          <a:xfrm>
            <a:off x="3529013" y="5715000"/>
            <a:ext cx="1905000" cy="0"/>
          </a:xfrm>
          <a:prstGeom prst="line">
            <a:avLst/>
          </a:prstGeom>
          <a:noFill/>
          <a:ln w="9525">
            <a:solidFill>
              <a:schemeClr val="tx1"/>
            </a:solidFill>
            <a:round/>
            <a:headEnd/>
            <a:tailEnd/>
          </a:ln>
          <a:effectLst/>
        </p:spPr>
        <p:txBody>
          <a:bodyPr/>
          <a:lstStyle/>
          <a:p>
            <a:endParaRPr lang="en-US" dirty="0"/>
          </a:p>
        </p:txBody>
      </p:sp>
      <p:sp>
        <p:nvSpPr>
          <p:cNvPr id="6166" name="Line 22"/>
          <p:cNvSpPr>
            <a:spLocks noChangeShapeType="1"/>
          </p:cNvSpPr>
          <p:nvPr/>
        </p:nvSpPr>
        <p:spPr bwMode="auto">
          <a:xfrm>
            <a:off x="3529013" y="5943600"/>
            <a:ext cx="1905000" cy="0"/>
          </a:xfrm>
          <a:prstGeom prst="line">
            <a:avLst/>
          </a:prstGeom>
          <a:noFill/>
          <a:ln w="9525">
            <a:solidFill>
              <a:schemeClr val="tx1"/>
            </a:solidFill>
            <a:round/>
            <a:headEnd/>
            <a:tailEnd/>
          </a:ln>
          <a:effectLst/>
        </p:spPr>
        <p:txBody>
          <a:bodyPr/>
          <a:lstStyle/>
          <a:p>
            <a:endParaRPr lang="en-US" dirty="0"/>
          </a:p>
        </p:txBody>
      </p:sp>
      <p:sp>
        <p:nvSpPr>
          <p:cNvPr id="6167" name="Line 23"/>
          <p:cNvSpPr>
            <a:spLocks noChangeShapeType="1"/>
          </p:cNvSpPr>
          <p:nvPr/>
        </p:nvSpPr>
        <p:spPr bwMode="auto">
          <a:xfrm>
            <a:off x="3529013" y="6172200"/>
            <a:ext cx="1905000" cy="0"/>
          </a:xfrm>
          <a:prstGeom prst="line">
            <a:avLst/>
          </a:prstGeom>
          <a:noFill/>
          <a:ln w="9525">
            <a:solidFill>
              <a:schemeClr val="tx1"/>
            </a:solidFill>
            <a:round/>
            <a:headEnd/>
            <a:tailEnd/>
          </a:ln>
          <a:effectLst/>
        </p:spPr>
        <p:txBody>
          <a:bodyPr/>
          <a:lstStyle/>
          <a:p>
            <a:endParaRPr lang="en-US" dirty="0"/>
          </a:p>
        </p:txBody>
      </p:sp>
      <p:sp>
        <p:nvSpPr>
          <p:cNvPr id="6168" name="Text Box 24"/>
          <p:cNvSpPr txBox="1">
            <a:spLocks noChangeArrowheads="1"/>
          </p:cNvSpPr>
          <p:nvPr/>
        </p:nvSpPr>
        <p:spPr bwMode="auto">
          <a:xfrm>
            <a:off x="6103938" y="990600"/>
            <a:ext cx="2000250" cy="641350"/>
          </a:xfrm>
          <a:prstGeom prst="rect">
            <a:avLst/>
          </a:prstGeom>
          <a:noFill/>
          <a:ln w="9525">
            <a:noFill/>
            <a:miter lim="800000"/>
            <a:headEnd/>
            <a:tailEnd/>
          </a:ln>
          <a:effectLst/>
        </p:spPr>
        <p:txBody>
          <a:bodyPr>
            <a:spAutoFit/>
          </a:bodyPr>
          <a:lstStyle/>
          <a:p>
            <a:r>
              <a:rPr lang="en-US" sz="1800" b="1" dirty="0">
                <a:latin typeface="Arial" charset="0"/>
              </a:rPr>
              <a:t>Initial Attack A/C</a:t>
            </a:r>
          </a:p>
          <a:p>
            <a:r>
              <a:rPr lang="en-US" sz="1800" b="1" dirty="0">
                <a:latin typeface="Arial" charset="0"/>
              </a:rPr>
              <a:t>N#:       Crew:</a:t>
            </a:r>
          </a:p>
        </p:txBody>
      </p:sp>
      <p:sp>
        <p:nvSpPr>
          <p:cNvPr id="6169" name="Text Box 25"/>
          <p:cNvSpPr txBox="1">
            <a:spLocks noChangeArrowheads="1"/>
          </p:cNvSpPr>
          <p:nvPr/>
        </p:nvSpPr>
        <p:spPr bwMode="auto">
          <a:xfrm>
            <a:off x="6119813" y="1720850"/>
            <a:ext cx="2000250" cy="641350"/>
          </a:xfrm>
          <a:prstGeom prst="rect">
            <a:avLst/>
          </a:prstGeom>
          <a:noFill/>
          <a:ln w="9525">
            <a:noFill/>
            <a:miter lim="800000"/>
            <a:headEnd/>
            <a:tailEnd/>
          </a:ln>
          <a:effectLst/>
        </p:spPr>
        <p:txBody>
          <a:bodyPr>
            <a:spAutoFit/>
          </a:bodyPr>
          <a:lstStyle/>
          <a:p>
            <a:r>
              <a:rPr lang="en-US" sz="1800" b="1" dirty="0">
                <a:latin typeface="Arial" charset="0"/>
              </a:rPr>
              <a:t>Medevac A/C</a:t>
            </a:r>
          </a:p>
          <a:p>
            <a:r>
              <a:rPr lang="en-US" sz="1800" b="1" dirty="0">
                <a:latin typeface="Arial" charset="0"/>
              </a:rPr>
              <a:t>N#:       Crew:</a:t>
            </a:r>
          </a:p>
        </p:txBody>
      </p:sp>
      <p:sp>
        <p:nvSpPr>
          <p:cNvPr id="6170" name="Text Box 26"/>
          <p:cNvSpPr txBox="1">
            <a:spLocks noChangeArrowheads="1"/>
          </p:cNvSpPr>
          <p:nvPr/>
        </p:nvSpPr>
        <p:spPr bwMode="auto">
          <a:xfrm>
            <a:off x="6119813" y="2514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Aircraft</a:t>
            </a:r>
          </a:p>
          <a:p>
            <a:pPr algn="ctr">
              <a:lnSpc>
                <a:spcPct val="80000"/>
              </a:lnSpc>
            </a:pPr>
            <a:r>
              <a:rPr lang="en-US" sz="1800" b="1" dirty="0">
                <a:latin typeface="Arial" charset="0"/>
              </a:rPr>
              <a:t>Timekeeper</a:t>
            </a:r>
          </a:p>
        </p:txBody>
      </p:sp>
      <p:sp>
        <p:nvSpPr>
          <p:cNvPr id="6171" name="Text Box 27"/>
          <p:cNvSpPr txBox="1">
            <a:spLocks noChangeArrowheads="1"/>
          </p:cNvSpPr>
          <p:nvPr/>
        </p:nvSpPr>
        <p:spPr bwMode="auto">
          <a:xfrm>
            <a:off x="6119813" y="3276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Aircraft Base</a:t>
            </a:r>
          </a:p>
          <a:p>
            <a:pPr algn="ctr">
              <a:lnSpc>
                <a:spcPct val="80000"/>
              </a:lnSpc>
            </a:pPr>
            <a:r>
              <a:rPr lang="en-US" sz="1800" b="1" dirty="0">
                <a:latin typeface="Arial" charset="0"/>
              </a:rPr>
              <a:t>Radio Operator</a:t>
            </a:r>
          </a:p>
        </p:txBody>
      </p:sp>
      <p:sp>
        <p:nvSpPr>
          <p:cNvPr id="6172" name="Text Box 28"/>
          <p:cNvSpPr txBox="1">
            <a:spLocks noChangeArrowheads="1"/>
          </p:cNvSpPr>
          <p:nvPr/>
        </p:nvSpPr>
        <p:spPr bwMode="auto">
          <a:xfrm>
            <a:off x="6119813" y="4038600"/>
            <a:ext cx="2133600" cy="530225"/>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Supply</a:t>
            </a:r>
          </a:p>
          <a:p>
            <a:pPr algn="ctr">
              <a:lnSpc>
                <a:spcPct val="80000"/>
              </a:lnSpc>
            </a:pPr>
            <a:r>
              <a:rPr lang="en-US" sz="1800" b="1" dirty="0">
                <a:latin typeface="Arial" charset="0"/>
              </a:rPr>
              <a:t>Liaison</a:t>
            </a:r>
          </a:p>
        </p:txBody>
      </p:sp>
      <p:sp>
        <p:nvSpPr>
          <p:cNvPr id="6173" name="Text Box 29"/>
          <p:cNvSpPr txBox="1">
            <a:spLocks noChangeArrowheads="1"/>
          </p:cNvSpPr>
          <p:nvPr/>
        </p:nvSpPr>
        <p:spPr bwMode="auto">
          <a:xfrm>
            <a:off x="6196013" y="4803775"/>
            <a:ext cx="2133600" cy="506413"/>
          </a:xfrm>
          <a:prstGeom prst="rect">
            <a:avLst/>
          </a:prstGeom>
          <a:noFill/>
          <a:ln w="9525">
            <a:noFill/>
            <a:miter lim="800000"/>
            <a:headEnd/>
            <a:tailEnd/>
          </a:ln>
          <a:effectLst/>
        </p:spPr>
        <p:txBody>
          <a:bodyPr>
            <a:spAutoFit/>
          </a:bodyPr>
          <a:lstStyle/>
          <a:p>
            <a:pPr algn="ctr">
              <a:lnSpc>
                <a:spcPct val="80000"/>
              </a:lnSpc>
            </a:pPr>
            <a:r>
              <a:rPr lang="en-US" sz="1800" b="1" dirty="0">
                <a:latin typeface="Arial" charset="0"/>
              </a:rPr>
              <a:t>Helispot Mgrs.</a:t>
            </a:r>
          </a:p>
          <a:p>
            <a:pPr>
              <a:lnSpc>
                <a:spcPct val="80000"/>
              </a:lnSpc>
            </a:pPr>
            <a:r>
              <a:rPr lang="en-US" sz="1600" b="1" dirty="0">
                <a:latin typeface="Arial" charset="0"/>
              </a:rPr>
              <a:t>Spot #       Name</a:t>
            </a:r>
          </a:p>
        </p:txBody>
      </p:sp>
      <p:sp>
        <p:nvSpPr>
          <p:cNvPr id="6174" name="Line 30"/>
          <p:cNvSpPr>
            <a:spLocks noChangeShapeType="1"/>
          </p:cNvSpPr>
          <p:nvPr/>
        </p:nvSpPr>
        <p:spPr bwMode="auto">
          <a:xfrm>
            <a:off x="6272213" y="5486400"/>
            <a:ext cx="1905000" cy="0"/>
          </a:xfrm>
          <a:prstGeom prst="line">
            <a:avLst/>
          </a:prstGeom>
          <a:noFill/>
          <a:ln w="9525">
            <a:solidFill>
              <a:schemeClr val="tx1"/>
            </a:solidFill>
            <a:round/>
            <a:headEnd/>
            <a:tailEnd/>
          </a:ln>
          <a:effectLst/>
        </p:spPr>
        <p:txBody>
          <a:bodyPr/>
          <a:lstStyle/>
          <a:p>
            <a:endParaRPr lang="en-US" dirty="0"/>
          </a:p>
        </p:txBody>
      </p:sp>
      <p:sp>
        <p:nvSpPr>
          <p:cNvPr id="6175" name="Line 31"/>
          <p:cNvSpPr>
            <a:spLocks noChangeShapeType="1"/>
          </p:cNvSpPr>
          <p:nvPr/>
        </p:nvSpPr>
        <p:spPr bwMode="auto">
          <a:xfrm>
            <a:off x="6272213" y="5715000"/>
            <a:ext cx="1905000" cy="0"/>
          </a:xfrm>
          <a:prstGeom prst="line">
            <a:avLst/>
          </a:prstGeom>
          <a:noFill/>
          <a:ln w="9525">
            <a:solidFill>
              <a:schemeClr val="tx1"/>
            </a:solidFill>
            <a:round/>
            <a:headEnd/>
            <a:tailEnd/>
          </a:ln>
          <a:effectLst/>
        </p:spPr>
        <p:txBody>
          <a:bodyPr/>
          <a:lstStyle/>
          <a:p>
            <a:endParaRPr lang="en-US" dirty="0"/>
          </a:p>
        </p:txBody>
      </p:sp>
      <p:sp>
        <p:nvSpPr>
          <p:cNvPr id="6176" name="Line 32"/>
          <p:cNvSpPr>
            <a:spLocks noChangeShapeType="1"/>
          </p:cNvSpPr>
          <p:nvPr/>
        </p:nvSpPr>
        <p:spPr bwMode="auto">
          <a:xfrm>
            <a:off x="6272213" y="5943600"/>
            <a:ext cx="1905000" cy="0"/>
          </a:xfrm>
          <a:prstGeom prst="line">
            <a:avLst/>
          </a:prstGeom>
          <a:noFill/>
          <a:ln w="9525">
            <a:solidFill>
              <a:schemeClr val="tx1"/>
            </a:solidFill>
            <a:round/>
            <a:headEnd/>
            <a:tailEnd/>
          </a:ln>
          <a:effectLst/>
        </p:spPr>
        <p:txBody>
          <a:bodyPr/>
          <a:lstStyle/>
          <a:p>
            <a:endParaRPr lang="en-US" dirty="0"/>
          </a:p>
        </p:txBody>
      </p:sp>
      <p:sp>
        <p:nvSpPr>
          <p:cNvPr id="6177" name="Line 33"/>
          <p:cNvSpPr>
            <a:spLocks noChangeShapeType="1"/>
          </p:cNvSpPr>
          <p:nvPr/>
        </p:nvSpPr>
        <p:spPr bwMode="auto">
          <a:xfrm>
            <a:off x="6272213" y="6172200"/>
            <a:ext cx="1905000" cy="0"/>
          </a:xfrm>
          <a:prstGeom prst="line">
            <a:avLst/>
          </a:prstGeom>
          <a:noFill/>
          <a:ln w="9525">
            <a:solidFill>
              <a:schemeClr val="tx1"/>
            </a:solidFill>
            <a:round/>
            <a:headEnd/>
            <a:tailEnd/>
          </a:ln>
          <a:effectLst/>
        </p:spPr>
        <p:txBody>
          <a:bodyPr/>
          <a:lstStyle/>
          <a:p>
            <a:endParaRPr lang="en-US" dirty="0"/>
          </a:p>
        </p:txBody>
      </p:sp>
      <p:sp>
        <p:nvSpPr>
          <p:cNvPr id="30" name="Slide Number Placeholder 29"/>
          <p:cNvSpPr>
            <a:spLocks noGrp="1"/>
          </p:cNvSpPr>
          <p:nvPr>
            <p:ph type="sldNum" sz="quarter" idx="4"/>
          </p:nvPr>
        </p:nvSpPr>
        <p:spPr/>
        <p:txBody>
          <a:bodyPr/>
          <a:lstStyle/>
          <a:p>
            <a:r>
              <a:rPr lang="en-US" dirty="0" smtClean="0"/>
              <a:t>Slide 3-</a:t>
            </a:r>
            <a:fld id="{9B0275EC-D83B-41CF-A730-6EE890332126}" type="slidenum">
              <a:rPr lang="en-US" smtClean="0"/>
              <a:pPr/>
              <a:t>8</a:t>
            </a:fld>
            <a:endParaRPr lang="en-US" dirty="0"/>
          </a:p>
        </p:txBody>
      </p:sp>
      <p:sp>
        <p:nvSpPr>
          <p:cNvPr id="31" name="Footer Placeholder 30"/>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Concepts and Principles</a:t>
            </a:r>
            <a:endParaRPr lang="en-US" dirty="0"/>
          </a:p>
        </p:txBody>
      </p:sp>
      <p:sp>
        <p:nvSpPr>
          <p:cNvPr id="3" name="Content Placeholder 2"/>
          <p:cNvSpPr>
            <a:spLocks noGrp="1"/>
          </p:cNvSpPr>
          <p:nvPr>
            <p:ph idx="1"/>
          </p:nvPr>
        </p:nvSpPr>
        <p:spPr/>
        <p:txBody>
          <a:bodyPr/>
          <a:lstStyle/>
          <a:p>
            <a:pPr>
              <a:buNone/>
            </a:pPr>
            <a:r>
              <a:rPr lang="en-US" dirty="0" smtClean="0"/>
              <a:t>ICS positions related to your daily operation</a:t>
            </a:r>
          </a:p>
          <a:p>
            <a:r>
              <a:rPr lang="en-US" dirty="0" smtClean="0"/>
              <a:t>ATGS is responsible for tactical coordination of all aircraft.</a:t>
            </a:r>
          </a:p>
          <a:p>
            <a:r>
              <a:rPr lang="en-US" dirty="0" smtClean="0"/>
              <a:t>LE helicopter crewmember coordinates helicopter operations.</a:t>
            </a:r>
          </a:p>
          <a:p>
            <a:r>
              <a:rPr lang="en-US" dirty="0" smtClean="0"/>
              <a:t>ATCO coordinates air tanker (fixed wing) operations.</a:t>
            </a:r>
          </a:p>
          <a:p>
            <a:r>
              <a:rPr lang="en-US" dirty="0" smtClean="0"/>
              <a:t>DIVS coordinates aerial tactical request for their division.</a:t>
            </a:r>
          </a:p>
          <a:p>
            <a:endParaRPr lang="en-US" dirty="0"/>
          </a:p>
        </p:txBody>
      </p:sp>
      <p:sp>
        <p:nvSpPr>
          <p:cNvPr id="7" name="Slide Number Placeholder 6"/>
          <p:cNvSpPr>
            <a:spLocks noGrp="1"/>
          </p:cNvSpPr>
          <p:nvPr>
            <p:ph type="sldNum" sz="quarter" idx="4"/>
          </p:nvPr>
        </p:nvSpPr>
        <p:spPr/>
        <p:txBody>
          <a:bodyPr/>
          <a:lstStyle/>
          <a:p>
            <a:r>
              <a:rPr lang="en-US" dirty="0" smtClean="0"/>
              <a:t>Slide 3-</a:t>
            </a:r>
            <a:fld id="{9B0275EC-D83B-41CF-A730-6EE890332126}" type="slidenum">
              <a:rPr lang="en-US" smtClean="0"/>
              <a:pPr/>
              <a:t>9</a:t>
            </a:fld>
            <a:endParaRPr lang="en-US" dirty="0"/>
          </a:p>
        </p:txBody>
      </p:sp>
      <p:sp>
        <p:nvSpPr>
          <p:cNvPr id="8" name="Footer Placeholder 7"/>
          <p:cNvSpPr>
            <a:spLocks noGrp="1"/>
          </p:cNvSpPr>
          <p:nvPr>
            <p:ph type="ftr" sz="quarter" idx="3"/>
          </p:nvPr>
        </p:nvSpPr>
        <p:spPr/>
        <p:txBody>
          <a:bodyPr/>
          <a:lstStyle/>
          <a:p>
            <a:r>
              <a:rPr lang="en-US" dirty="0" smtClean="0"/>
              <a:t>Unit 3       ICS Concepts and Principles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271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s271Theme1</Template>
  <TotalTime>1995</TotalTime>
  <Words>1848</Words>
  <Application>Microsoft Office PowerPoint</Application>
  <PresentationFormat>On-screen Show (4:3)</PresentationFormat>
  <Paragraphs>462</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s271Theme1</vt:lpstr>
      <vt:lpstr> ICS Concepts and Principles</vt:lpstr>
      <vt:lpstr>Unit 3 - Objectives</vt:lpstr>
      <vt:lpstr>ICS Concepts and Principles</vt:lpstr>
      <vt:lpstr>ICS Concepts and Principles</vt:lpstr>
      <vt:lpstr>ICS Concepts and Principles</vt:lpstr>
      <vt:lpstr>ICS Concepts and Principles</vt:lpstr>
      <vt:lpstr>ICS Concepts and Principles</vt:lpstr>
      <vt:lpstr>Slide 8</vt:lpstr>
      <vt:lpstr>ICS Concepts and Principles</vt:lpstr>
      <vt:lpstr>Slide 10</vt:lpstr>
      <vt:lpstr>ICS Concepts and Principles</vt:lpstr>
      <vt:lpstr>ICS Concepts and Principles</vt:lpstr>
      <vt:lpstr>ICS Concepts and Principles</vt:lpstr>
      <vt:lpstr>ICS Concepts and Principles</vt:lpstr>
      <vt:lpstr>ICS Concepts and Principles</vt:lpstr>
      <vt:lpstr>ICS Concepts and Principles</vt:lpstr>
      <vt:lpstr>ICS Terminology</vt:lpstr>
      <vt:lpstr>ICS Terminology</vt:lpstr>
      <vt:lpstr>ICS Terminology</vt:lpstr>
      <vt:lpstr>ICS Terminology</vt:lpstr>
      <vt:lpstr>ICS Terminology</vt:lpstr>
      <vt:lpstr>ICS Helicopter Typing</vt:lpstr>
      <vt:lpstr>ICS Helicopter Typing</vt:lpstr>
      <vt:lpstr>ICS Helicopter Typing</vt:lpstr>
      <vt:lpstr>ICS Helicopter Typing</vt:lpstr>
      <vt:lpstr>ICS Helicopter Typing</vt:lpstr>
      <vt:lpstr>Bell 206 “Long Ranger” Series</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ICS Helicopter Typing</vt:lpstr>
      <vt:lpstr>Summary</vt:lpstr>
      <vt:lpstr>Unit 3 - Objectives</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Concepts and Principles</dc:title>
  <dc:creator>edred d. secakuk</dc:creator>
  <cp:lastModifiedBy>Matt Knudson</cp:lastModifiedBy>
  <cp:revision>207</cp:revision>
  <dcterms:created xsi:type="dcterms:W3CDTF">2009-11-12T21:28:59Z</dcterms:created>
  <dcterms:modified xsi:type="dcterms:W3CDTF">2010-11-10T23:31:47Z</dcterms:modified>
</cp:coreProperties>
</file>