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6" r:id="rId1"/>
  </p:sldMasterIdLst>
  <p:notesMasterIdLst>
    <p:notesMasterId r:id="rId58"/>
  </p:notesMasterIdLst>
  <p:sldIdLst>
    <p:sldId id="256" r:id="rId2"/>
    <p:sldId id="257" r:id="rId3"/>
    <p:sldId id="258" r:id="rId4"/>
    <p:sldId id="259" r:id="rId5"/>
    <p:sldId id="260" r:id="rId6"/>
    <p:sldId id="309" r:id="rId7"/>
    <p:sldId id="261" r:id="rId8"/>
    <p:sldId id="262" r:id="rId9"/>
    <p:sldId id="263" r:id="rId10"/>
    <p:sldId id="264" r:id="rId11"/>
    <p:sldId id="265" r:id="rId12"/>
    <p:sldId id="332" r:id="rId13"/>
    <p:sldId id="266" r:id="rId14"/>
    <p:sldId id="267" r:id="rId15"/>
    <p:sldId id="268" r:id="rId16"/>
    <p:sldId id="269" r:id="rId17"/>
    <p:sldId id="270" r:id="rId18"/>
    <p:sldId id="337" r:id="rId19"/>
    <p:sldId id="333" r:id="rId20"/>
    <p:sldId id="271" r:id="rId21"/>
    <p:sldId id="336" r:id="rId22"/>
    <p:sldId id="272" r:id="rId23"/>
    <p:sldId id="273" r:id="rId24"/>
    <p:sldId id="274" r:id="rId25"/>
    <p:sldId id="275" r:id="rId26"/>
    <p:sldId id="313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334" r:id="rId39"/>
    <p:sldId id="314" r:id="rId40"/>
    <p:sldId id="315" r:id="rId41"/>
    <p:sldId id="316" r:id="rId42"/>
    <p:sldId id="296" r:id="rId43"/>
    <p:sldId id="297" r:id="rId44"/>
    <p:sldId id="323" r:id="rId45"/>
    <p:sldId id="324" r:id="rId46"/>
    <p:sldId id="325" r:id="rId47"/>
    <p:sldId id="326" r:id="rId48"/>
    <p:sldId id="327" r:id="rId49"/>
    <p:sldId id="328" r:id="rId50"/>
    <p:sldId id="329" r:id="rId51"/>
    <p:sldId id="302" r:id="rId52"/>
    <p:sldId id="303" r:id="rId53"/>
    <p:sldId id="304" r:id="rId54"/>
    <p:sldId id="305" r:id="rId55"/>
    <p:sldId id="306" r:id="rId56"/>
    <p:sldId id="308" r:id="rId5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00"/>
    <a:srgbClr val="0033CC"/>
    <a:srgbClr val="FFFF99"/>
    <a:srgbClr val="FFFFFF"/>
    <a:srgbClr val="CC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6013" autoAdjust="0"/>
    <p:restoredTop sz="92850" autoAdjust="0"/>
  </p:normalViewPr>
  <p:slideViewPr>
    <p:cSldViewPr>
      <p:cViewPr varScale="1">
        <p:scale>
          <a:sx n="122" d="100"/>
          <a:sy n="122" d="100"/>
        </p:scale>
        <p:origin x="-1314" y="-90"/>
      </p:cViewPr>
      <p:guideLst>
        <p:guide orient="horz" pos="1457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1" d="100"/>
          <a:sy n="71" d="100"/>
        </p:scale>
        <p:origin x="-2748" y="-10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8673FF2-2F37-4627-A8A7-571DCF338119}">
      <dsp:nvSpPr>
        <dsp:cNvPr id="0" name=""/>
        <dsp:cNvSpPr/>
      </dsp:nvSpPr>
      <dsp:spPr>
        <a:xfrm>
          <a:off x="5628701" y="1741777"/>
          <a:ext cx="1437701" cy="2495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4759"/>
              </a:lnTo>
              <a:lnTo>
                <a:pt x="1437701" y="124759"/>
              </a:lnTo>
              <a:lnTo>
                <a:pt x="1437701" y="24951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474C12-529E-4E28-A7A3-EB9992550A30}">
      <dsp:nvSpPr>
        <dsp:cNvPr id="0" name=""/>
        <dsp:cNvSpPr/>
      </dsp:nvSpPr>
      <dsp:spPr>
        <a:xfrm>
          <a:off x="5582981" y="1741777"/>
          <a:ext cx="91440" cy="24951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951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E109AB-AF2A-42BF-A43F-E22B0A7E2065}">
      <dsp:nvSpPr>
        <dsp:cNvPr id="0" name=""/>
        <dsp:cNvSpPr/>
      </dsp:nvSpPr>
      <dsp:spPr>
        <a:xfrm>
          <a:off x="4191000" y="2910379"/>
          <a:ext cx="3594254" cy="2495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4759"/>
              </a:lnTo>
              <a:lnTo>
                <a:pt x="3594254" y="124759"/>
              </a:lnTo>
              <a:lnTo>
                <a:pt x="3594254" y="24951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1D9781-36D8-414D-BA57-3178D6E56C21}">
      <dsp:nvSpPr>
        <dsp:cNvPr id="0" name=""/>
        <dsp:cNvSpPr/>
      </dsp:nvSpPr>
      <dsp:spPr>
        <a:xfrm>
          <a:off x="4191000" y="2910379"/>
          <a:ext cx="2156552" cy="2495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4759"/>
              </a:lnTo>
              <a:lnTo>
                <a:pt x="2156552" y="124759"/>
              </a:lnTo>
              <a:lnTo>
                <a:pt x="2156552" y="24951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387F0F-B9C9-45BD-A957-B197B00CA412}">
      <dsp:nvSpPr>
        <dsp:cNvPr id="0" name=""/>
        <dsp:cNvSpPr/>
      </dsp:nvSpPr>
      <dsp:spPr>
        <a:xfrm>
          <a:off x="4191000" y="2910379"/>
          <a:ext cx="718850" cy="2495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4759"/>
              </a:lnTo>
              <a:lnTo>
                <a:pt x="718850" y="124759"/>
              </a:lnTo>
              <a:lnTo>
                <a:pt x="718850" y="24951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4CD701-BFF0-4980-95B4-662E700C9AF3}">
      <dsp:nvSpPr>
        <dsp:cNvPr id="0" name=""/>
        <dsp:cNvSpPr/>
      </dsp:nvSpPr>
      <dsp:spPr>
        <a:xfrm>
          <a:off x="3472149" y="2910379"/>
          <a:ext cx="718850" cy="249518"/>
        </a:xfrm>
        <a:custGeom>
          <a:avLst/>
          <a:gdLst/>
          <a:ahLst/>
          <a:cxnLst/>
          <a:rect l="0" t="0" r="0" b="0"/>
          <a:pathLst>
            <a:path>
              <a:moveTo>
                <a:pt x="718850" y="0"/>
              </a:moveTo>
              <a:lnTo>
                <a:pt x="718850" y="124759"/>
              </a:lnTo>
              <a:lnTo>
                <a:pt x="0" y="124759"/>
              </a:lnTo>
              <a:lnTo>
                <a:pt x="0" y="24951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482B6A-05AB-46F0-9805-150CF14031BC}">
      <dsp:nvSpPr>
        <dsp:cNvPr id="0" name=""/>
        <dsp:cNvSpPr/>
      </dsp:nvSpPr>
      <dsp:spPr>
        <a:xfrm>
          <a:off x="2034447" y="2910379"/>
          <a:ext cx="2156552" cy="249518"/>
        </a:xfrm>
        <a:custGeom>
          <a:avLst/>
          <a:gdLst/>
          <a:ahLst/>
          <a:cxnLst/>
          <a:rect l="0" t="0" r="0" b="0"/>
          <a:pathLst>
            <a:path>
              <a:moveTo>
                <a:pt x="2156552" y="0"/>
              </a:moveTo>
              <a:lnTo>
                <a:pt x="2156552" y="124759"/>
              </a:lnTo>
              <a:lnTo>
                <a:pt x="0" y="124759"/>
              </a:lnTo>
              <a:lnTo>
                <a:pt x="0" y="24951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A3DF04-E06D-459D-9FAA-666971BB7EBC}">
      <dsp:nvSpPr>
        <dsp:cNvPr id="0" name=""/>
        <dsp:cNvSpPr/>
      </dsp:nvSpPr>
      <dsp:spPr>
        <a:xfrm>
          <a:off x="596745" y="2910379"/>
          <a:ext cx="3594254" cy="249518"/>
        </a:xfrm>
        <a:custGeom>
          <a:avLst/>
          <a:gdLst/>
          <a:ahLst/>
          <a:cxnLst/>
          <a:rect l="0" t="0" r="0" b="0"/>
          <a:pathLst>
            <a:path>
              <a:moveTo>
                <a:pt x="3594254" y="0"/>
              </a:moveTo>
              <a:lnTo>
                <a:pt x="3594254" y="124759"/>
              </a:lnTo>
              <a:lnTo>
                <a:pt x="0" y="124759"/>
              </a:lnTo>
              <a:lnTo>
                <a:pt x="0" y="24951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BD8CE1-EDD1-4446-BECD-37F38A5E9312}">
      <dsp:nvSpPr>
        <dsp:cNvPr id="0" name=""/>
        <dsp:cNvSpPr/>
      </dsp:nvSpPr>
      <dsp:spPr>
        <a:xfrm>
          <a:off x="4191000" y="1741777"/>
          <a:ext cx="1437701" cy="249518"/>
        </a:xfrm>
        <a:custGeom>
          <a:avLst/>
          <a:gdLst/>
          <a:ahLst/>
          <a:cxnLst/>
          <a:rect l="0" t="0" r="0" b="0"/>
          <a:pathLst>
            <a:path>
              <a:moveTo>
                <a:pt x="1437701" y="0"/>
              </a:moveTo>
              <a:lnTo>
                <a:pt x="1437701" y="124759"/>
              </a:lnTo>
              <a:lnTo>
                <a:pt x="0" y="124759"/>
              </a:lnTo>
              <a:lnTo>
                <a:pt x="0" y="24951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A20E26-505B-44C1-A258-C024AAF600BB}">
      <dsp:nvSpPr>
        <dsp:cNvPr id="0" name=""/>
        <dsp:cNvSpPr/>
      </dsp:nvSpPr>
      <dsp:spPr>
        <a:xfrm>
          <a:off x="5029197" y="914398"/>
          <a:ext cx="1199007" cy="82737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4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ASGS</a:t>
          </a:r>
        </a:p>
      </dsp:txBody>
      <dsp:txXfrm>
        <a:off x="5029197" y="914398"/>
        <a:ext cx="1199007" cy="827379"/>
      </dsp:txXfrm>
    </dsp:sp>
    <dsp:sp modelId="{757C8617-5405-4E3C-933A-F0A00FB3D770}">
      <dsp:nvSpPr>
        <dsp:cNvPr id="0" name=""/>
        <dsp:cNvSpPr/>
      </dsp:nvSpPr>
      <dsp:spPr>
        <a:xfrm>
          <a:off x="3596908" y="1991296"/>
          <a:ext cx="1188183" cy="91908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4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HEB1/2</a:t>
          </a:r>
        </a:p>
      </dsp:txBody>
      <dsp:txXfrm>
        <a:off x="3596908" y="1991296"/>
        <a:ext cx="1188183" cy="919083"/>
      </dsp:txXfrm>
    </dsp:sp>
    <dsp:sp modelId="{F4349F77-1B1D-4872-8109-F939245BDA0B}">
      <dsp:nvSpPr>
        <dsp:cNvPr id="0" name=""/>
        <dsp:cNvSpPr/>
      </dsp:nvSpPr>
      <dsp:spPr>
        <a:xfrm>
          <a:off x="2653" y="3159898"/>
          <a:ext cx="1188183" cy="87870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4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ABRO</a:t>
          </a:r>
        </a:p>
      </dsp:txBody>
      <dsp:txXfrm>
        <a:off x="2653" y="3159898"/>
        <a:ext cx="1188183" cy="878703"/>
      </dsp:txXfrm>
    </dsp:sp>
    <dsp:sp modelId="{235FBFA2-7463-4FD8-8D92-7E372CCCEACB}">
      <dsp:nvSpPr>
        <dsp:cNvPr id="0" name=""/>
        <dsp:cNvSpPr/>
      </dsp:nvSpPr>
      <dsp:spPr>
        <a:xfrm>
          <a:off x="1440355" y="3159898"/>
          <a:ext cx="1188183" cy="87870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4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DECK</a:t>
          </a:r>
        </a:p>
      </dsp:txBody>
      <dsp:txXfrm>
        <a:off x="1440355" y="3159898"/>
        <a:ext cx="1188183" cy="878703"/>
      </dsp:txXfrm>
    </dsp:sp>
    <dsp:sp modelId="{D76E7F6D-4B85-4D13-A223-68847F947E32}">
      <dsp:nvSpPr>
        <dsp:cNvPr id="0" name=""/>
        <dsp:cNvSpPr/>
      </dsp:nvSpPr>
      <dsp:spPr>
        <a:xfrm>
          <a:off x="2878057" y="3159898"/>
          <a:ext cx="1188183" cy="85851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4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TOLC</a:t>
          </a:r>
        </a:p>
      </dsp:txBody>
      <dsp:txXfrm>
        <a:off x="2878057" y="3159898"/>
        <a:ext cx="1188183" cy="858515"/>
      </dsp:txXfrm>
    </dsp:sp>
    <dsp:sp modelId="{4552C6D3-E68B-4291-AA21-E9BCA67E4306}">
      <dsp:nvSpPr>
        <dsp:cNvPr id="0" name=""/>
        <dsp:cNvSpPr/>
      </dsp:nvSpPr>
      <dsp:spPr>
        <a:xfrm>
          <a:off x="4315759" y="3159898"/>
          <a:ext cx="1188183" cy="87870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4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Cargo</a:t>
          </a:r>
        </a:p>
      </dsp:txBody>
      <dsp:txXfrm>
        <a:off x="4315759" y="3159898"/>
        <a:ext cx="1188183" cy="878703"/>
      </dsp:txXfrm>
    </dsp:sp>
    <dsp:sp modelId="{7B1CAD0B-9E88-4F0D-9CFF-4579BC7D6AA4}">
      <dsp:nvSpPr>
        <dsp:cNvPr id="0" name=""/>
        <dsp:cNvSpPr/>
      </dsp:nvSpPr>
      <dsp:spPr>
        <a:xfrm>
          <a:off x="5753461" y="3159898"/>
          <a:ext cx="1188183" cy="87870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4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HMGB</a:t>
          </a:r>
        </a:p>
      </dsp:txBody>
      <dsp:txXfrm>
        <a:off x="5753461" y="3159898"/>
        <a:ext cx="1188183" cy="878703"/>
      </dsp:txXfrm>
    </dsp:sp>
    <dsp:sp modelId="{0FA1694F-88BF-49B3-845C-C68C8EB88AA6}">
      <dsp:nvSpPr>
        <dsp:cNvPr id="0" name=""/>
        <dsp:cNvSpPr/>
      </dsp:nvSpPr>
      <dsp:spPr>
        <a:xfrm>
          <a:off x="7191162" y="3159898"/>
          <a:ext cx="1188183" cy="85851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4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HESM</a:t>
          </a:r>
        </a:p>
      </dsp:txBody>
      <dsp:txXfrm>
        <a:off x="7191162" y="3159898"/>
        <a:ext cx="1188183" cy="858515"/>
      </dsp:txXfrm>
    </dsp:sp>
    <dsp:sp modelId="{C9843723-940A-4EC8-BFE2-A854F8FB7837}">
      <dsp:nvSpPr>
        <dsp:cNvPr id="0" name=""/>
        <dsp:cNvSpPr/>
      </dsp:nvSpPr>
      <dsp:spPr>
        <a:xfrm>
          <a:off x="5034610" y="1991296"/>
          <a:ext cx="1188183" cy="89889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4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SEMG</a:t>
          </a:r>
        </a:p>
      </dsp:txBody>
      <dsp:txXfrm>
        <a:off x="5034610" y="1991296"/>
        <a:ext cx="1188183" cy="898890"/>
      </dsp:txXfrm>
    </dsp:sp>
    <dsp:sp modelId="{8FD0976E-4B64-431A-BA64-8A191D37D5C0}">
      <dsp:nvSpPr>
        <dsp:cNvPr id="0" name=""/>
        <dsp:cNvSpPr/>
      </dsp:nvSpPr>
      <dsp:spPr>
        <a:xfrm>
          <a:off x="6472311" y="1991296"/>
          <a:ext cx="1188183" cy="89889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4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ATGS</a:t>
          </a:r>
        </a:p>
      </dsp:txBody>
      <dsp:txXfrm>
        <a:off x="6472311" y="1991296"/>
        <a:ext cx="1188183" cy="8988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22DF8C-B5F7-4752-BDC5-77F99F901FBE}" type="datetimeFigureOut">
              <a:rPr lang="en-US" smtClean="0"/>
              <a:pPr/>
              <a:t>11/29/2010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25DE5F-9084-4936-AE01-A6BC2052665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25DE5F-9084-4936-AE01-A6BC20526658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25DE5F-9084-4936-AE01-A6BC20526658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25DE5F-9084-4936-AE01-A6BC20526658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25DE5F-9084-4936-AE01-A6BC20526658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25DE5F-9084-4936-AE01-A6BC20526658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25DE5F-9084-4936-AE01-A6BC20526658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25DE5F-9084-4936-AE01-A6BC20526658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25DE5F-9084-4936-AE01-A6BC20526658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25DE5F-9084-4936-AE01-A6BC20526658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25DE5F-9084-4936-AE01-A6BC20526658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25DE5F-9084-4936-AE01-A6BC20526658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25DE5F-9084-4936-AE01-A6BC20526658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25DE5F-9084-4936-AE01-A6BC20526658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25DE5F-9084-4936-AE01-A6BC20526658}" type="slidenum">
              <a:rPr lang="en-US" smtClean="0"/>
              <a:pPr/>
              <a:t>21</a:t>
            </a:fld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25DE5F-9084-4936-AE01-A6BC20526658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25DE5F-9084-4936-AE01-A6BC20526658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25DE5F-9084-4936-AE01-A6BC20526658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25DE5F-9084-4936-AE01-A6BC20526658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25DE5F-9084-4936-AE01-A6BC20526658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25DE5F-9084-4936-AE01-A6BC20526658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25DE5F-9084-4936-AE01-A6BC20526658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25DE5F-9084-4936-AE01-A6BC20526658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25DE5F-9084-4936-AE01-A6BC20526658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25DE5F-9084-4936-AE01-A6BC20526658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25DE5F-9084-4936-AE01-A6BC20526658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25DE5F-9084-4936-AE01-A6BC20526658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25DE5F-9084-4936-AE01-A6BC20526658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25DE5F-9084-4936-AE01-A6BC20526658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25DE5F-9084-4936-AE01-A6BC20526658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25DE5F-9084-4936-AE01-A6BC20526658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25DE5F-9084-4936-AE01-A6BC20526658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25DE5F-9084-4936-AE01-A6BC20526658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25DE5F-9084-4936-AE01-A6BC20526658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25DE5F-9084-4936-AE01-A6BC20526658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25DE5F-9084-4936-AE01-A6BC20526658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25DE5F-9084-4936-AE01-A6BC20526658}" type="slidenum">
              <a:rPr lang="en-US" smtClean="0"/>
              <a:pPr/>
              <a:t>41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25DE5F-9084-4936-AE01-A6BC20526658}" type="slidenum">
              <a:rPr lang="en-US" smtClean="0"/>
              <a:pPr/>
              <a:t>42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25DE5F-9084-4936-AE01-A6BC20526658}" type="slidenum">
              <a:rPr lang="en-US" smtClean="0"/>
              <a:pPr/>
              <a:t>43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25DE5F-9084-4936-AE01-A6BC20526658}" type="slidenum">
              <a:rPr lang="en-US" smtClean="0"/>
              <a:pPr/>
              <a:t>44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25DE5F-9084-4936-AE01-A6BC20526658}" type="slidenum">
              <a:rPr lang="en-US" smtClean="0"/>
              <a:pPr/>
              <a:t>45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25DE5F-9084-4936-AE01-A6BC20526658}" type="slidenum">
              <a:rPr lang="en-US" smtClean="0"/>
              <a:pPr/>
              <a:t>46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25DE5F-9084-4936-AE01-A6BC20526658}" type="slidenum">
              <a:rPr lang="en-US" smtClean="0"/>
              <a:pPr/>
              <a:t>47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25DE5F-9084-4936-AE01-A6BC20526658}" type="slidenum">
              <a:rPr lang="en-US" smtClean="0"/>
              <a:pPr/>
              <a:t>48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25DE5F-9084-4936-AE01-A6BC20526658}" type="slidenum">
              <a:rPr lang="en-US" smtClean="0"/>
              <a:pPr/>
              <a:t>49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25DE5F-9084-4936-AE01-A6BC20526658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25DE5F-9084-4936-AE01-A6BC20526658}" type="slidenum">
              <a:rPr lang="en-US" smtClean="0"/>
              <a:pPr/>
              <a:t>50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25DE5F-9084-4936-AE01-A6BC20526658}" type="slidenum">
              <a:rPr lang="en-US" smtClean="0"/>
              <a:pPr/>
              <a:t>51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25DE5F-9084-4936-AE01-A6BC20526658}" type="slidenum">
              <a:rPr lang="en-US" smtClean="0"/>
              <a:pPr/>
              <a:t>52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25DE5F-9084-4936-AE01-A6BC20526658}" type="slidenum">
              <a:rPr lang="en-US" smtClean="0"/>
              <a:pPr/>
              <a:t>53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25DE5F-9084-4936-AE01-A6BC20526658}" type="slidenum">
              <a:rPr lang="en-US" smtClean="0"/>
              <a:pPr/>
              <a:t>54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25DE5F-9084-4936-AE01-A6BC20526658}" type="slidenum">
              <a:rPr lang="en-US" smtClean="0"/>
              <a:pPr/>
              <a:t>55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25DE5F-9084-4936-AE01-A6BC20526658}" type="slidenum">
              <a:rPr lang="en-US" smtClean="0"/>
              <a:pPr/>
              <a:t>56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25DE5F-9084-4936-AE01-A6BC20526658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25DE5F-9084-4936-AE01-A6BC20526658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25DE5F-9084-4936-AE01-A6BC20526658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25DE5F-9084-4936-AE01-A6BC20526658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143000"/>
            <a:ext cx="8382000" cy="1219200"/>
          </a:xfrm>
        </p:spPr>
        <p:txBody>
          <a:bodyPr anchor="t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685800"/>
            <a:ext cx="7772400" cy="12192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2">
                    <a:lumMod val="9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1047750" y="1981200"/>
            <a:ext cx="7048500" cy="4648200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34200" y="6629400"/>
            <a:ext cx="2209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Slide 4-</a:t>
            </a:r>
            <a:fld id="{9B0275EC-D83B-41CF-A730-6EE89033212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629400"/>
            <a:ext cx="2895600" cy="228600"/>
          </a:xfrm>
          <a:prstGeom prst="rect">
            <a:avLst/>
          </a:prstGeom>
        </p:spPr>
        <p:txBody>
          <a:bodyPr/>
          <a:lstStyle>
            <a:lvl1pPr>
              <a:defRPr lang="en-US" sz="1000" b="0" kern="1200" dirty="0" smtClean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Unit 4       Communications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34200" y="6629400"/>
            <a:ext cx="2209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Slide 4-</a:t>
            </a:r>
            <a:fld id="{9B0275EC-D83B-41CF-A730-6EE89033212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629400"/>
            <a:ext cx="2895600" cy="228600"/>
          </a:xfrm>
          <a:prstGeom prst="rect">
            <a:avLst/>
          </a:prstGeom>
        </p:spPr>
        <p:txBody>
          <a:bodyPr/>
          <a:lstStyle>
            <a:lvl1pPr>
              <a:defRPr lang="en-US" sz="1000" b="0" kern="1200" dirty="0" smtClean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Unit 4       Communications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34200" y="6629400"/>
            <a:ext cx="2209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Slide 4-</a:t>
            </a:r>
            <a:fld id="{9B0275EC-D83B-41CF-A730-6EE89033212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629400"/>
            <a:ext cx="2895600" cy="228600"/>
          </a:xfrm>
          <a:prstGeom prst="rect">
            <a:avLst/>
          </a:prstGeom>
        </p:spPr>
        <p:txBody>
          <a:bodyPr/>
          <a:lstStyle>
            <a:lvl1pPr>
              <a:defRPr lang="en-US" sz="1000" b="0" kern="1200" dirty="0" smtClean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Unit 4       Communications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34200" y="6629400"/>
            <a:ext cx="2209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Slide 4-</a:t>
            </a:r>
            <a:fld id="{9B0275EC-D83B-41CF-A730-6EE89033212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629400"/>
            <a:ext cx="2895600" cy="228600"/>
          </a:xfrm>
          <a:prstGeom prst="rect">
            <a:avLst/>
          </a:prstGeom>
        </p:spPr>
        <p:txBody>
          <a:bodyPr/>
          <a:lstStyle>
            <a:lvl1pPr>
              <a:defRPr lang="en-US" sz="1000" b="0" kern="1200" dirty="0" smtClean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Unit 4       Communications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34200" y="6629400"/>
            <a:ext cx="2209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Slide 4-</a:t>
            </a:r>
            <a:fld id="{9B0275EC-D83B-41CF-A730-6EE89033212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629400"/>
            <a:ext cx="2895600" cy="228600"/>
          </a:xfrm>
          <a:prstGeom prst="rect">
            <a:avLst/>
          </a:prstGeom>
        </p:spPr>
        <p:txBody>
          <a:bodyPr/>
          <a:lstStyle>
            <a:lvl1pPr>
              <a:defRPr lang="en-US" sz="1000" b="0" kern="1200" dirty="0" smtClean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Unit 4       Communications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w pi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3238"/>
            <a:ext cx="8229600" cy="86836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4495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34200" y="6629400"/>
            <a:ext cx="2209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Slide 4-</a:t>
            </a:r>
            <a:fld id="{9B0275EC-D83B-41CF-A730-6EE89033212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629400"/>
            <a:ext cx="2895600" cy="228600"/>
          </a:xfrm>
          <a:prstGeom prst="rect">
            <a:avLst/>
          </a:prstGeom>
        </p:spPr>
        <p:txBody>
          <a:bodyPr/>
          <a:lstStyle>
            <a:lvl1pPr>
              <a:defRPr lang="en-US" sz="1000" b="0" kern="1200" dirty="0" smtClean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Unit 4       Communications</a:t>
            </a:r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3962400" y="3048000"/>
            <a:ext cx="4876800" cy="3429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1"/>
          </p:nvPr>
        </p:nvSpPr>
        <p:spPr>
          <a:xfrm>
            <a:off x="152400" y="1295400"/>
            <a:ext cx="8839200" cy="106680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3200">
                <a:solidFill>
                  <a:srgbClr val="FFC000"/>
                </a:solidFill>
              </a:defRPr>
            </a:lvl1pPr>
            <a:lvl2pPr marL="0" indent="0" algn="ctr">
              <a:buFontTx/>
              <a:buNone/>
              <a:defRPr sz="2800">
                <a:solidFill>
                  <a:srgbClr val="FFC000"/>
                </a:solidFill>
              </a:defRPr>
            </a:lvl2pPr>
            <a:lvl3pPr marL="0" indent="0" algn="ctr">
              <a:buFontTx/>
              <a:buNone/>
              <a:defRPr sz="2400">
                <a:solidFill>
                  <a:srgbClr val="FFC000"/>
                </a:solidFill>
              </a:defRPr>
            </a:lvl3pPr>
            <a:lvl4pPr marL="0" indent="0" algn="ctr">
              <a:buFontTx/>
              <a:buNone/>
              <a:defRPr sz="2000">
                <a:solidFill>
                  <a:srgbClr val="FFC000"/>
                </a:solidFill>
              </a:defRPr>
            </a:lvl4pPr>
            <a:lvl5pPr marL="0" indent="0" algn="ctr">
              <a:buFontTx/>
              <a:buNone/>
              <a:defRPr sz="2000">
                <a:solidFill>
                  <a:srgbClr val="FFC00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ingle pa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0" indent="0">
              <a:buFontTx/>
              <a:buNone/>
              <a:defRPr sz="36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34200" y="6629400"/>
            <a:ext cx="2209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Slide 4-</a:t>
            </a:r>
            <a:fld id="{9B0275EC-D83B-41CF-A730-6EE89033212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629400"/>
            <a:ext cx="2895600" cy="228600"/>
          </a:xfrm>
          <a:prstGeom prst="rect">
            <a:avLst/>
          </a:prstGeom>
        </p:spPr>
        <p:txBody>
          <a:bodyPr/>
          <a:lstStyle>
            <a:lvl1pPr>
              <a:defRPr lang="en-US" sz="1000" b="0" kern="1200" dirty="0" smtClean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Unit 4       Communications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ra w single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609600"/>
          </a:xfrm>
        </p:spPr>
        <p:txBody>
          <a:bodyPr>
            <a:normAutofit/>
          </a:bodyPr>
          <a:lstStyle>
            <a:lvl1pPr algn="ctr">
              <a:buFontTx/>
              <a:buNone/>
              <a:defRPr sz="28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1581150" y="2209800"/>
            <a:ext cx="5981700" cy="3276600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1"/>
          </p:nvPr>
        </p:nvSpPr>
        <p:spPr>
          <a:xfrm>
            <a:off x="457200" y="5562600"/>
            <a:ext cx="8229600" cy="1219200"/>
          </a:xfrm>
        </p:spPr>
        <p:txBody>
          <a:bodyPr>
            <a:normAutofit/>
          </a:bodyPr>
          <a:lstStyle>
            <a:lvl1pPr algn="ctr">
              <a:buFontTx/>
              <a:buNone/>
              <a:defRPr sz="28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34200" y="6629400"/>
            <a:ext cx="2209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Slide 4-</a:t>
            </a:r>
            <a:fld id="{9B0275EC-D83B-41CF-A730-6EE89033212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629400"/>
            <a:ext cx="2895600" cy="228600"/>
          </a:xfrm>
          <a:prstGeom prst="rect">
            <a:avLst/>
          </a:prstGeom>
        </p:spPr>
        <p:txBody>
          <a:bodyPr/>
          <a:lstStyle>
            <a:lvl1pPr>
              <a:defRPr lang="en-US" sz="1000" b="0" kern="1200" dirty="0" smtClean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Unit 4       Communications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s w/ single pi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715000" cy="502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6248400" y="1676400"/>
            <a:ext cx="2590800" cy="4800600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34200" y="6629400"/>
            <a:ext cx="2209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Slide 4-</a:t>
            </a:r>
            <a:fld id="{9B0275EC-D83B-41CF-A730-6EE89033212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629400"/>
            <a:ext cx="2895600" cy="228600"/>
          </a:xfrm>
          <a:prstGeom prst="rect">
            <a:avLst/>
          </a:prstGeom>
        </p:spPr>
        <p:txBody>
          <a:bodyPr/>
          <a:lstStyle>
            <a:lvl1pPr>
              <a:defRPr lang="en-US" sz="1000" b="0" kern="1200" dirty="0" smtClean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Unit 4       Communications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 co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 numCol="2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34200" y="6629400"/>
            <a:ext cx="2209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Slide 4-</a:t>
            </a:r>
            <a:fld id="{9B0275EC-D83B-41CF-A730-6EE89033212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629400"/>
            <a:ext cx="2895600" cy="228600"/>
          </a:xfrm>
          <a:prstGeom prst="rect">
            <a:avLst/>
          </a:prstGeom>
        </p:spPr>
        <p:txBody>
          <a:bodyPr/>
          <a:lstStyle>
            <a:lvl1pPr>
              <a:defRPr lang="en-US" sz="1000" b="0" kern="1200" dirty="0" smtClean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Unit 4       Communications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34200" y="6629400"/>
            <a:ext cx="2209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Slide 4-</a:t>
            </a:r>
            <a:fld id="{9B0275EC-D83B-41CF-A730-6EE89033212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629400"/>
            <a:ext cx="2895600" cy="228600"/>
          </a:xfrm>
          <a:prstGeom prst="rect">
            <a:avLst/>
          </a:prstGeom>
        </p:spPr>
        <p:txBody>
          <a:bodyPr/>
          <a:lstStyle>
            <a:lvl1pPr>
              <a:defRPr lang="en-US" sz="1000" b="0" kern="1200" dirty="0" smtClean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Unit 4       Communications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934200" y="6629400"/>
            <a:ext cx="2209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Slide 4-</a:t>
            </a:r>
            <a:fld id="{9B0275EC-D83B-41CF-A730-6EE89033212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629400"/>
            <a:ext cx="2895600" cy="228600"/>
          </a:xfrm>
          <a:prstGeom prst="rect">
            <a:avLst/>
          </a:prstGeom>
        </p:spPr>
        <p:txBody>
          <a:bodyPr/>
          <a:lstStyle>
            <a:lvl1pPr>
              <a:defRPr lang="en-US" sz="1000" b="0" kern="1200" dirty="0" smtClean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Unit 4       Communications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Footer Placeholder 4"/>
          <p:cNvSpPr txBox="1">
            <a:spLocks/>
          </p:cNvSpPr>
          <p:nvPr/>
        </p:nvSpPr>
        <p:spPr>
          <a:xfrm>
            <a:off x="152400" y="76200"/>
            <a:ext cx="2895600" cy="304800"/>
          </a:xfrm>
          <a:prstGeom prst="rect">
            <a:avLst/>
          </a:prstGeom>
        </p:spPr>
        <p:txBody>
          <a:bodyPr/>
          <a:lstStyle>
            <a:lvl1pPr>
              <a:defRPr lang="en-US" sz="1000" b="0" kern="1200" dirty="0" smtClean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S-271    Helicopter Crewmember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34200" y="6629400"/>
            <a:ext cx="2209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Slide 4-</a:t>
            </a:r>
            <a:fld id="{9B0275EC-D83B-41CF-A730-6EE89033212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629400"/>
            <a:ext cx="2895600" cy="228600"/>
          </a:xfrm>
          <a:prstGeom prst="rect">
            <a:avLst/>
          </a:prstGeom>
        </p:spPr>
        <p:txBody>
          <a:bodyPr/>
          <a:lstStyle>
            <a:lvl1pPr>
              <a:defRPr lang="en-US" sz="1000" b="0" kern="1200" dirty="0" smtClean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Unit 4       Communications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69" r:id="rId3"/>
    <p:sldLayoutId id="2147483659" r:id="rId4"/>
    <p:sldLayoutId id="2147483660" r:id="rId5"/>
    <p:sldLayoutId id="2147483661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 cap="none" spc="0">
          <a:ln w="17780" cmpd="sng">
            <a:solidFill>
              <a:schemeClr val="accent1">
                <a:tint val="3000"/>
              </a:schemeClr>
            </a:solidFill>
            <a:prstDash val="solid"/>
            <a:miter lim="800000"/>
          </a:ln>
          <a:gradFill>
            <a:gsLst>
              <a:gs pos="10000">
                <a:schemeClr val="accent1">
                  <a:tint val="63000"/>
                  <a:sat val="105000"/>
                </a:schemeClr>
              </a:gs>
              <a:gs pos="90000">
                <a:schemeClr val="accent1">
                  <a:shade val="50000"/>
                  <a:satMod val="100000"/>
                </a:schemeClr>
              </a:gs>
            </a:gsLst>
            <a:lin ang="5400000"/>
          </a:gradFill>
          <a:effectLst>
            <a:outerShdw blurRad="55000" dist="50800" dir="5400000" algn="tl">
              <a:srgbClr val="000000">
                <a:alpha val="33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b="1" kern="1200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1" kern="1200">
          <a:solidFill>
            <a:schemeClr val="bg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b="1" kern="1200">
          <a:solidFill>
            <a:schemeClr val="bg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b="1" kern="1200">
          <a:solidFill>
            <a:schemeClr val="bg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b="1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2.tif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381000" y="533400"/>
            <a:ext cx="8382000" cy="1143000"/>
          </a:xfrm>
        </p:spPr>
        <p:txBody>
          <a:bodyPr/>
          <a:lstStyle/>
          <a:p>
            <a:r>
              <a:rPr lang="en-US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Unit 4 - Communications</a:t>
            </a:r>
            <a:endParaRPr lang="en-US" dirty="0">
              <a:effectLst>
                <a:glow rad="101600">
                  <a:schemeClr val="tx1">
                    <a:alpha val="60000"/>
                  </a:schemeClr>
                </a:glow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Slide 4-</a:t>
            </a:r>
            <a:fld id="{9B0275EC-D83B-41CF-A730-6EE890332126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Unit 4       Communications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Communication Protocol</a:t>
            </a:r>
            <a:endParaRPr lang="en-US" sz="3600" dirty="0">
              <a:solidFill>
                <a:schemeClr val="bg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2057400"/>
            <a:ext cx="4038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Aircraft type and identification</a:t>
            </a:r>
          </a:p>
          <a:p>
            <a:r>
              <a:rPr lang="en-US" dirty="0" smtClean="0"/>
              <a:t>Aircraft color</a:t>
            </a:r>
          </a:p>
          <a:p>
            <a:r>
              <a:rPr lang="en-US" dirty="0" smtClean="0"/>
              <a:t>Pilot name(s)</a:t>
            </a:r>
          </a:p>
          <a:p>
            <a:r>
              <a:rPr lang="en-US" dirty="0" smtClean="0"/>
              <a:t>Fuel on board</a:t>
            </a:r>
          </a:p>
          <a:p>
            <a:r>
              <a:rPr lang="en-US" dirty="0" smtClean="0"/>
              <a:t>Passenger(s) name(s)</a:t>
            </a:r>
          </a:p>
          <a:p>
            <a:r>
              <a:rPr lang="en-US" dirty="0" smtClean="0"/>
              <a:t>Passenger/cargo weight</a:t>
            </a:r>
          </a:p>
          <a:p>
            <a:r>
              <a:rPr lang="en-US" dirty="0" smtClean="0"/>
              <a:t>Nature of mission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2057400"/>
            <a:ext cx="4038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Flight routes/point of departure/destination</a:t>
            </a:r>
          </a:p>
          <a:p>
            <a:r>
              <a:rPr lang="en-US" dirty="0" smtClean="0"/>
              <a:t>Estimated duration of mission</a:t>
            </a:r>
          </a:p>
          <a:p>
            <a:r>
              <a:rPr lang="en-US" dirty="0" smtClean="0"/>
              <a:t>Estimated time of departure</a:t>
            </a:r>
          </a:p>
          <a:p>
            <a:r>
              <a:rPr lang="en-US" dirty="0" smtClean="0"/>
              <a:t>Estimated time of arrival</a:t>
            </a:r>
          </a:p>
          <a:p>
            <a:r>
              <a:rPr lang="en-US" dirty="0" smtClean="0"/>
              <a:t>Check-in procedures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 flipH="1">
            <a:off x="879221" y="1457980"/>
            <a:ext cx="7372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 algn="ctr"/>
            <a:r>
              <a:rPr lang="en-US" sz="2800" b="1" dirty="0" smtClean="0">
                <a:solidFill>
                  <a:schemeClr val="bg2"/>
                </a:solidFill>
              </a:rPr>
              <a:t>Agency Flight Following Must Minimally Include:</a:t>
            </a:r>
            <a:endParaRPr lang="en-US" sz="2800" b="1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Slide 4-</a:t>
            </a:r>
            <a:fld id="{9B0275EC-D83B-41CF-A730-6EE890332126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Unit 4       Communications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Communication Protocol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6075" indent="-346075">
              <a:buNone/>
            </a:pPr>
            <a:r>
              <a:rPr lang="en-US" sz="3200" dirty="0" smtClean="0"/>
              <a:t>Automated Flight Following (AFF):</a:t>
            </a:r>
          </a:p>
          <a:p>
            <a:pPr>
              <a:buNone/>
            </a:pPr>
            <a:r>
              <a:rPr lang="en-US" sz="3200" dirty="0" smtClean="0"/>
              <a:t>	AFF is a satellite/web-based system, which allows the dispatcher to monitor aircraft location on a computer screen.</a:t>
            </a:r>
          </a:p>
          <a:p>
            <a:pPr>
              <a:buNone/>
            </a:pPr>
            <a:r>
              <a:rPr lang="en-US" sz="3200" dirty="0" smtClean="0"/>
              <a:t>	AFF is an approved method of agency flight following. Most agency aircraft have AFF capability. </a:t>
            </a:r>
            <a:endParaRPr lang="en-US" sz="3200" dirty="0"/>
          </a:p>
        </p:txBody>
      </p:sp>
      <p:pic>
        <p:nvPicPr>
          <p:cNvPr id="2050" name="Picture 2" descr="D:\Photos.10.3.08\02.31.s37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14700" y="4876800"/>
            <a:ext cx="2514600" cy="1677238"/>
          </a:xfrm>
          <a:prstGeom prst="rect">
            <a:avLst/>
          </a:prstGeom>
          <a:noFill/>
        </p:spPr>
      </p:pic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Slide 4-</a:t>
            </a:r>
            <a:fld id="{9B0275EC-D83B-41CF-A730-6EE890332126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Unit 4       Communications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U:\S-270\AFF screen2.bmp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23750" y="1600200"/>
            <a:ext cx="6888855" cy="4917728"/>
          </a:xfrm>
          <a:prstGeom prst="rect">
            <a:avLst/>
          </a:prstGeom>
          <a:noFill/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Communication Protocol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Slide 4-</a:t>
            </a:r>
            <a:fld id="{9B0275EC-D83B-41CF-A730-6EE890332126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Unit 4       Communications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Communication Protocol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FFC000"/>
                </a:solidFill>
              </a:rPr>
              <a:t>Flight Planning (emergency response for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C000"/>
                </a:solidFill>
              </a:rPr>
              <a:t>overdue/missing aircraft)</a:t>
            </a:r>
          </a:p>
          <a:p>
            <a:pPr marL="0" indent="0">
              <a:buNone/>
            </a:pPr>
            <a:r>
              <a:rPr lang="en-US" dirty="0" smtClean="0"/>
              <a:t>Filing a written flight plan and flight following may double your odds of surviving an aircraft mishap.  </a:t>
            </a:r>
          </a:p>
          <a:p>
            <a:pPr marL="1143000" lvl="1" indent="-742950">
              <a:buFont typeface="+mj-lt"/>
              <a:buAutoNum type="arabicPeriod"/>
            </a:pPr>
            <a:r>
              <a:rPr lang="en-US" dirty="0" smtClean="0"/>
              <a:t>The average time for SAR initial notification is about 30 minutes.</a:t>
            </a:r>
          </a:p>
          <a:p>
            <a:pPr marL="1143000" lvl="1" indent="-742950">
              <a:buFont typeface="+mj-lt"/>
              <a:buAutoNum type="arabicPeriod"/>
            </a:pPr>
            <a:r>
              <a:rPr lang="en-US" dirty="0" smtClean="0"/>
              <a:t>Average time for SAR units to arrive on scene is about 4 hours.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Slide 4-</a:t>
            </a:r>
            <a:fld id="{9B0275EC-D83B-41CF-A730-6EE890332126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Unit 4       Communications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Communication Protocol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Flight Planning (emergency response for</a:t>
            </a:r>
          </a:p>
          <a:p>
            <a:r>
              <a:rPr lang="en-US" dirty="0" smtClean="0">
                <a:solidFill>
                  <a:srgbClr val="FFC000"/>
                </a:solidFill>
              </a:rPr>
              <a:t>overdue/missing aircraft)</a:t>
            </a:r>
          </a:p>
          <a:p>
            <a:r>
              <a:rPr lang="en-US" dirty="0" smtClean="0"/>
              <a:t>A written flight plan and flight following dramatically decreases the response time for SAR efforts. It may still require more than five hours for individuals to check and confirm there is a missing aircraft.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Slide 4-</a:t>
            </a:r>
            <a:fld id="{9B0275EC-D83B-41CF-A730-6EE890332126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Unit 4       Communications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Communication Protocol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Flight Planning (emergency response for</a:t>
            </a:r>
          </a:p>
          <a:p>
            <a:r>
              <a:rPr lang="en-US" dirty="0" smtClean="0">
                <a:solidFill>
                  <a:srgbClr val="FFC000"/>
                </a:solidFill>
              </a:rPr>
              <a:t>overdue/missing aircraft)</a:t>
            </a:r>
          </a:p>
          <a:p>
            <a:r>
              <a:rPr lang="en-US" dirty="0" smtClean="0"/>
              <a:t>By the time SAR efforts locate the aircraft and arrive on scene, an average time of 38 hours has passed.</a:t>
            </a:r>
          </a:p>
          <a:p>
            <a:r>
              <a:rPr lang="en-US" dirty="0" smtClean="0"/>
              <a:t>What is the potential of surviving a trauma if it takes more than a day to get to you?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Slide 4-</a:t>
            </a:r>
            <a:fld id="{9B0275EC-D83B-41CF-A730-6EE890332126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Unit 4       Communications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Communication Protocol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Flight Planning (emergency response for</a:t>
            </a:r>
          </a:p>
          <a:p>
            <a:r>
              <a:rPr lang="en-US" dirty="0" smtClean="0">
                <a:solidFill>
                  <a:srgbClr val="FFC000"/>
                </a:solidFill>
              </a:rPr>
              <a:t>overdue/missing aircraft)</a:t>
            </a:r>
          </a:p>
          <a:p>
            <a:r>
              <a:rPr lang="en-US" dirty="0" smtClean="0"/>
              <a:t>Without a flight plan, in a downed aircraft, with minor injuries, your survival chances are slim. (FAA average 35.5 hours)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Slide 4-</a:t>
            </a:r>
            <a:fld id="{9B0275EC-D83B-41CF-A730-6EE890332126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Unit 4       Communications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Communication Protocol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Flight Planning (emergency response for</a:t>
            </a:r>
          </a:p>
          <a:p>
            <a:r>
              <a:rPr lang="en-US" dirty="0" smtClean="0">
                <a:solidFill>
                  <a:srgbClr val="FFC000"/>
                </a:solidFill>
              </a:rPr>
              <a:t>overdue/missing aircraft)</a:t>
            </a:r>
          </a:p>
          <a:p>
            <a:r>
              <a:rPr lang="en-US" dirty="0" smtClean="0"/>
              <a:t>More than three days (FAA average of 82 hours) may pass before someone arrives at the scene of the accident.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Slide 4-</a:t>
            </a:r>
            <a:fld id="{9B0275EC-D83B-41CF-A730-6EE890332126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Unit 4       Communications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Communication Protocol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Flight Planning (emergency response for</a:t>
            </a:r>
          </a:p>
          <a:p>
            <a:r>
              <a:rPr lang="en-US" dirty="0" smtClean="0">
                <a:solidFill>
                  <a:srgbClr val="FFC000"/>
                </a:solidFill>
              </a:rPr>
              <a:t>overdue/missing aircraft)</a:t>
            </a:r>
          </a:p>
          <a:p>
            <a:r>
              <a:rPr lang="en-US" dirty="0" smtClean="0"/>
              <a:t>Post-Crash Survival Time–After an accident in a remote area, an injured person may survive for one day. An uninjured person may survive for three days.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Slide 4-</a:t>
            </a:r>
            <a:fld id="{9B0275EC-D83B-41CF-A730-6EE890332126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Unit 4       Communications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Rockycls.jpg"/>
          <p:cNvPicPr>
            <a:picLocks noChangeAspect="1" noChangeArrowheads="1"/>
          </p:cNvPicPr>
          <p:nvPr/>
        </p:nvPicPr>
        <p:blipFill>
          <a:blip r:embed="rId3" cstate="print">
            <a:lum bright="20000" contrast="20000"/>
          </a:blip>
          <a:srcRect/>
          <a:stretch>
            <a:fillRect/>
          </a:stretch>
        </p:blipFill>
        <p:spPr bwMode="auto">
          <a:xfrm>
            <a:off x="0" y="0"/>
            <a:ext cx="9133059" cy="6858000"/>
          </a:xfrm>
          <a:prstGeom prst="rect">
            <a:avLst/>
          </a:prstGeom>
          <a:noFill/>
        </p:spPr>
      </p:pic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466725" y="136525"/>
            <a:ext cx="83629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4000" dirty="0">
                <a:solidFill>
                  <a:schemeClr val="bg1"/>
                </a:solidFill>
                <a:latin typeface="Arial Black" pitchFamily="34" charset="0"/>
              </a:rPr>
              <a:t>Request for Search &amp; Rescue</a:t>
            </a: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3481388" y="974725"/>
            <a:ext cx="237077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/>
            </a:outerShdw>
          </a:effectLst>
        </p:spPr>
        <p:txBody>
          <a:bodyPr wrap="none">
            <a:spAutoFit/>
          </a:bodyPr>
          <a:lstStyle/>
          <a:p>
            <a:pPr eaLnBrk="0" hangingPunct="0"/>
            <a:r>
              <a:rPr lang="en-US" sz="3200" i="1" u="sng" dirty="0">
                <a:solidFill>
                  <a:schemeClr val="bg1"/>
                </a:solidFill>
                <a:latin typeface="Arial Black" pitchFamily="34" charset="0"/>
              </a:rPr>
              <a:t>SAR Alert</a:t>
            </a: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6400800" y="974725"/>
            <a:ext cx="168308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/>
            </a:outerShdw>
          </a:effectLst>
        </p:spPr>
        <p:txBody>
          <a:bodyPr wrap="none">
            <a:spAutoFit/>
          </a:bodyPr>
          <a:lstStyle/>
          <a:p>
            <a:pPr eaLnBrk="0" hangingPunct="0"/>
            <a:r>
              <a:rPr lang="en-US" sz="3200" i="1" u="sng" dirty="0">
                <a:solidFill>
                  <a:schemeClr val="bg1"/>
                </a:solidFill>
                <a:latin typeface="Arial Black" pitchFamily="34" charset="0"/>
              </a:rPr>
              <a:t>Arrival</a:t>
            </a: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152400" y="1570038"/>
            <a:ext cx="8196475" cy="1569660"/>
          </a:xfrm>
          <a:prstGeom prst="rect">
            <a:avLst/>
          </a:prstGeom>
          <a:solidFill>
            <a:schemeClr val="accent1">
              <a:alpha val="30000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3200" b="1" dirty="0">
                <a:effectLst>
                  <a:glow rad="101600">
                    <a:srgbClr val="FFFFFF">
                      <a:alpha val="60000"/>
                    </a:srgbClr>
                  </a:glow>
                </a:effectLst>
                <a:latin typeface="Arial" charset="0"/>
              </a:rPr>
              <a:t>Flight Following	0.5 hrs		4.0 hrs</a:t>
            </a:r>
          </a:p>
          <a:p>
            <a:pPr eaLnBrk="0" hangingPunct="0"/>
            <a:r>
              <a:rPr lang="en-US" sz="3200" b="1" dirty="0">
                <a:effectLst>
                  <a:glow rad="101600">
                    <a:srgbClr val="FFFFFF">
                      <a:alpha val="60000"/>
                    </a:srgbClr>
                  </a:glow>
                </a:effectLst>
                <a:latin typeface="Arial" charset="0"/>
              </a:rPr>
              <a:t>Flight Plan		5.5 hrs		38.0 hrs</a:t>
            </a:r>
          </a:p>
          <a:p>
            <a:pPr eaLnBrk="0" hangingPunct="0"/>
            <a:r>
              <a:rPr lang="en-US" sz="3200" b="1" dirty="0">
                <a:effectLst>
                  <a:glow rad="101600">
                    <a:srgbClr val="FFFFFF">
                      <a:alpha val="60000"/>
                    </a:srgbClr>
                  </a:glow>
                </a:effectLst>
                <a:latin typeface="Arial" charset="0"/>
              </a:rPr>
              <a:t>No Flight Plan		35.5 hrs		82.0 hrs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19100" y="4614208"/>
            <a:ext cx="8305800" cy="1938992"/>
          </a:xfrm>
          <a:prstGeom prst="rect">
            <a:avLst/>
          </a:prstGeom>
          <a:solidFill>
            <a:schemeClr val="tx1">
              <a:alpha val="52157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effectLst>
                  <a:glow rad="101600">
                    <a:srgbClr val="CC3300"/>
                  </a:glow>
                </a:effectLst>
                <a:latin typeface="Arial Black" pitchFamily="34" charset="0"/>
              </a:rPr>
              <a:t>Post-Crash Survival Time</a:t>
            </a:r>
          </a:p>
          <a:p>
            <a:pPr algn="ctr"/>
            <a:r>
              <a:rPr lang="en-US" sz="4000" dirty="0" smtClean="0">
                <a:solidFill>
                  <a:schemeClr val="bg1"/>
                </a:solidFill>
                <a:effectLst>
                  <a:glow rad="101600">
                    <a:srgbClr val="CC3300"/>
                  </a:glow>
                </a:effectLst>
                <a:latin typeface="Arial Black" pitchFamily="34" charset="0"/>
              </a:rPr>
              <a:t>Injured – 24 Hours</a:t>
            </a:r>
          </a:p>
          <a:p>
            <a:pPr algn="ctr"/>
            <a:r>
              <a:rPr lang="en-US" sz="4000" dirty="0" smtClean="0">
                <a:solidFill>
                  <a:schemeClr val="bg1"/>
                </a:solidFill>
                <a:effectLst>
                  <a:glow rad="101600">
                    <a:srgbClr val="CC3300"/>
                  </a:glow>
                </a:effectLst>
                <a:latin typeface="Arial Black" pitchFamily="34" charset="0"/>
              </a:rPr>
              <a:t>Uninjured – 72 Hours</a:t>
            </a:r>
            <a:endParaRPr lang="en-US" sz="4000" dirty="0">
              <a:solidFill>
                <a:schemeClr val="bg1"/>
              </a:solidFill>
              <a:effectLst>
                <a:glow rad="101600">
                  <a:srgbClr val="CC3300"/>
                </a:glow>
              </a:effectLst>
              <a:latin typeface="Arial Black" pitchFamily="34" charset="0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Slide 4-</a:t>
            </a:r>
            <a:fld id="{9B0275EC-D83B-41CF-A730-6EE890332126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Unit 4       Communications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Unit 4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/>
            </a:pPr>
            <a:r>
              <a:rPr lang="en-US" dirty="0" smtClean="0"/>
              <a:t>Ensure all communication is performed using clear text.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 smtClean="0"/>
              <a:t>Describe the process of communication within the chain of command.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 smtClean="0"/>
              <a:t>Demonstrate proper radio usage.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 smtClean="0"/>
              <a:t>Describe helicopter marshalling procedures and techniques.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Slide 4-</a:t>
            </a:r>
            <a:fld id="{9B0275EC-D83B-41CF-A730-6EE890332126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Unit 4       Communications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Communication Protocol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958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Flight Planning (emergency response for</a:t>
            </a:r>
          </a:p>
          <a:p>
            <a:r>
              <a:rPr lang="en-US" dirty="0" smtClean="0">
                <a:solidFill>
                  <a:srgbClr val="FFC000"/>
                </a:solidFill>
              </a:rPr>
              <a:t>overdue/missing aircraft)</a:t>
            </a:r>
          </a:p>
          <a:p>
            <a:r>
              <a:rPr lang="en-US" dirty="0" smtClean="0"/>
              <a:t>Consider the environment that you will be flying in. Bring clothing and/or supplies commensurate with the conditions in the event you have a mishap.</a:t>
            </a:r>
          </a:p>
          <a:p>
            <a:r>
              <a:rPr lang="en-US" dirty="0" smtClean="0"/>
              <a:t>Know your agencies policy is regarding supplemental survival equipment.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Slide 4-</a:t>
            </a:r>
            <a:fld id="{9B0275EC-D83B-41CF-A730-6EE890332126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Unit 4       Communications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Diagram 13"/>
          <p:cNvGraphicFramePr/>
          <p:nvPr/>
        </p:nvGraphicFramePr>
        <p:xfrm>
          <a:off x="381000" y="1676400"/>
          <a:ext cx="8382000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Communication Protocol</a:t>
            </a:r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1600200"/>
            <a:ext cx="7924800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600" b="1" dirty="0" smtClean="0">
              <a:solidFill>
                <a:schemeClr val="bg1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Slide 4-</a:t>
            </a:r>
            <a:fld id="{9B0275EC-D83B-41CF-A730-6EE890332126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Unit 4       Communications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28600" y="1827074"/>
            <a:ext cx="879247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bg2"/>
                </a:solidFill>
                <a:cs typeface="Arial" pitchFamily="34" charset="0"/>
              </a:rPr>
              <a:t>Communication structure for aircraft/Air Ops</a:t>
            </a:r>
          </a:p>
          <a:p>
            <a:r>
              <a:rPr lang="en-US" sz="3600" b="1" dirty="0" smtClean="0">
                <a:solidFill>
                  <a:schemeClr val="bg2"/>
                </a:solidFill>
                <a:cs typeface="Arial" pitchFamily="34" charset="0"/>
              </a:rPr>
              <a:t>organization including</a:t>
            </a:r>
          </a:p>
          <a:p>
            <a:r>
              <a:rPr lang="en-US" sz="3600" b="1" dirty="0" smtClean="0">
                <a:solidFill>
                  <a:schemeClr val="bg2"/>
                </a:solidFill>
                <a:cs typeface="Arial" pitchFamily="34" charset="0"/>
              </a:rPr>
              <a:t>ground resources.</a:t>
            </a:r>
            <a:endParaRPr lang="en-US" sz="3600" b="1" dirty="0">
              <a:solidFill>
                <a:schemeClr val="bg2"/>
              </a:solidFill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Communication Protocol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8006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>
                <a:solidFill>
                  <a:srgbClr val="FFC000"/>
                </a:solidFill>
              </a:rPr>
              <a:t>Communication within the Chain </a:t>
            </a:r>
            <a:r>
              <a:rPr lang="en-US" dirty="0" smtClean="0">
                <a:solidFill>
                  <a:srgbClr val="FFC000"/>
                </a:solidFill>
              </a:rPr>
              <a:t>of Command</a:t>
            </a:r>
          </a:p>
          <a:p>
            <a:pPr marL="347472" indent="-347472">
              <a:buFont typeface="Arial" pitchFamily="34" charset="0"/>
              <a:buChar char="•"/>
            </a:pPr>
            <a:r>
              <a:rPr lang="en-US" sz="3600" dirty="0" smtClean="0"/>
              <a:t>The chain of command refers to the orderly line of authority.</a:t>
            </a:r>
          </a:p>
          <a:p>
            <a:pPr marL="347472" indent="-347472">
              <a:buFont typeface="Arial" pitchFamily="34" charset="0"/>
              <a:buChar char="•"/>
            </a:pPr>
            <a:r>
              <a:rPr lang="en-US" sz="3600" dirty="0" smtClean="0"/>
              <a:t>Assignments and request occurs only with the person directly above or below.</a:t>
            </a:r>
          </a:p>
          <a:p>
            <a:pPr marL="347472" indent="-347472">
              <a:buFont typeface="Arial" pitchFamily="34" charset="0"/>
              <a:buChar char="•"/>
            </a:pPr>
            <a:r>
              <a:rPr lang="en-US" sz="3600" dirty="0" smtClean="0"/>
              <a:t>Follow </a:t>
            </a:r>
            <a:r>
              <a:rPr lang="en-US" sz="3600" dirty="0"/>
              <a:t>the chain of command when contacting another section or function.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Slide 4-</a:t>
            </a:r>
            <a:fld id="{9B0275EC-D83B-41CF-A730-6EE890332126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Unit 4       Communications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38350"/>
          </a:xfrm>
        </p:spPr>
        <p:txBody>
          <a:bodyPr/>
          <a:lstStyle/>
          <a:p>
            <a:r>
              <a:rPr lang="en-US" dirty="0" smtClean="0"/>
              <a:t>ICS Radio Communications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12988"/>
            <a:ext cx="8229600" cy="4316412"/>
          </a:xfrm>
        </p:spPr>
        <p:txBody>
          <a:bodyPr/>
          <a:lstStyle/>
          <a:p>
            <a:pPr>
              <a:buNone/>
            </a:pPr>
            <a:r>
              <a:rPr lang="en-US" dirty="0"/>
              <a:t>Ground Communications</a:t>
            </a:r>
          </a:p>
          <a:p>
            <a:r>
              <a:rPr lang="en-US" dirty="0" smtClean="0"/>
              <a:t>Logistics</a:t>
            </a:r>
            <a:endParaRPr lang="en-US" dirty="0"/>
          </a:p>
          <a:p>
            <a:r>
              <a:rPr lang="en-US" dirty="0" smtClean="0"/>
              <a:t>Line operations</a:t>
            </a:r>
          </a:p>
          <a:p>
            <a:r>
              <a:rPr lang="en-US" dirty="0" smtClean="0"/>
              <a:t>Operations Section Chief</a:t>
            </a:r>
          </a:p>
          <a:p>
            <a:r>
              <a:rPr lang="en-US" dirty="0" smtClean="0"/>
              <a:t>Helibase operations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Slide 4-</a:t>
            </a:r>
            <a:fld id="{9B0275EC-D83B-41CF-A730-6EE890332126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Unit 4       Communications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38350"/>
          </a:xfrm>
        </p:spPr>
        <p:txBody>
          <a:bodyPr/>
          <a:lstStyle/>
          <a:p>
            <a:r>
              <a:rPr lang="en-US" dirty="0" smtClean="0"/>
              <a:t>ICS Radio Communications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12988"/>
            <a:ext cx="8229600" cy="4316412"/>
          </a:xfrm>
        </p:spPr>
        <p:txBody>
          <a:bodyPr/>
          <a:lstStyle/>
          <a:p>
            <a:pPr>
              <a:buNone/>
            </a:pPr>
            <a:r>
              <a:rPr lang="en-US" dirty="0"/>
              <a:t>Air to Ground Communications</a:t>
            </a:r>
          </a:p>
          <a:p>
            <a:r>
              <a:rPr lang="en-US" dirty="0" smtClean="0"/>
              <a:t>Air attack</a:t>
            </a:r>
          </a:p>
          <a:p>
            <a:r>
              <a:rPr lang="en-US" dirty="0" smtClean="0"/>
              <a:t>Flight following</a:t>
            </a:r>
          </a:p>
          <a:p>
            <a:r>
              <a:rPr lang="en-US" dirty="0" smtClean="0"/>
              <a:t>Takeoff and landing coordinator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Slide 4-</a:t>
            </a:r>
            <a:fld id="{9B0275EC-D83B-41CF-A730-6EE890332126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Unit 4       Communications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38350"/>
          </a:xfrm>
        </p:spPr>
        <p:txBody>
          <a:bodyPr/>
          <a:lstStyle/>
          <a:p>
            <a:r>
              <a:rPr lang="en-US" dirty="0" smtClean="0"/>
              <a:t>ICS Radio Communications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12988"/>
            <a:ext cx="8229600" cy="4316412"/>
          </a:xfrm>
        </p:spPr>
        <p:txBody>
          <a:bodyPr/>
          <a:lstStyle/>
          <a:p>
            <a:pPr>
              <a:buNone/>
            </a:pPr>
            <a:r>
              <a:rPr lang="en-US" dirty="0"/>
              <a:t>Air to Air Communications</a:t>
            </a:r>
          </a:p>
          <a:p>
            <a:r>
              <a:rPr lang="en-US" dirty="0" smtClean="0"/>
              <a:t>Air attack to incident aircraft</a:t>
            </a:r>
          </a:p>
          <a:p>
            <a:r>
              <a:rPr lang="en-US" dirty="0" smtClean="0"/>
              <a:t>Position reporting</a:t>
            </a:r>
          </a:p>
          <a:p>
            <a:r>
              <a:rPr lang="en-US" dirty="0" smtClean="0"/>
              <a:t>Coordination between aircraft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Slide 4-</a:t>
            </a:r>
            <a:fld id="{9B0275EC-D83B-41CF-A730-6EE890332126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Unit 4       Communications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0" y="4038600"/>
            <a:ext cx="3276599" cy="2457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457200" y="655638"/>
            <a:ext cx="8229600" cy="109696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Radio Communications</a:t>
            </a:r>
            <a:endParaRPr kumimoji="0" lang="en-US" sz="4400" b="1" i="0" u="none" strike="noStrike" kern="1200" cap="none" spc="0" normalizeH="0" baseline="0" noProof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581400" y="4110335"/>
            <a:ext cx="33613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24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Ground Communications</a:t>
            </a:r>
            <a:endParaRPr lang="en-US" sz="2400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09600" y="1371600"/>
            <a:ext cx="2438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Air to Ground Communications</a:t>
            </a:r>
            <a:endParaRPr lang="en-US" sz="2400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291113" y="1443335"/>
            <a:ext cx="35480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24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Air to Air Communications</a:t>
            </a:r>
            <a:endParaRPr lang="en-US" sz="2400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Slide 4-</a:t>
            </a:r>
            <a:fld id="{9B0275EC-D83B-41CF-A730-6EE890332126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Unit 4       Communications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6400" y="1905000"/>
            <a:ext cx="2738967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16" descr="102105-A-3390H-02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2000" y="2438400"/>
            <a:ext cx="2313982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Radio Communications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/>
              <a:t>Types of Radios </a:t>
            </a:r>
          </a:p>
          <a:p>
            <a:pPr>
              <a:buNone/>
            </a:pPr>
            <a:r>
              <a:rPr lang="en-US" dirty="0" smtClean="0"/>
              <a:t>There are three types of radio communication</a:t>
            </a:r>
          </a:p>
          <a:p>
            <a:r>
              <a:rPr lang="en-US" b="1" dirty="0" smtClean="0"/>
              <a:t>VHF-FM</a:t>
            </a:r>
            <a:r>
              <a:rPr lang="en-US" dirty="0" smtClean="0"/>
              <a:t> use most frequently on incidents. </a:t>
            </a:r>
          </a:p>
          <a:p>
            <a:r>
              <a:rPr lang="en-US" b="1" dirty="0" smtClean="0"/>
              <a:t>VHF-AM</a:t>
            </a:r>
            <a:r>
              <a:rPr lang="en-US" dirty="0" smtClean="0"/>
              <a:t> commonly known as VICTOR radio. It is an AM frequency and can be used to direct aircraft from the ground takeoff and landing coordinator (TOLC) or provide air-to air communications between aircraft. Either of the two, VHF-FM or VHF-AM, can be used for continuous flight following.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Slide 4-</a:t>
            </a:r>
            <a:fld id="{9B0275EC-D83B-41CF-A730-6EE890332126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Unit 4       Communications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Radio Communications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100" dirty="0" smtClean="0"/>
              <a:t>Types of Radios </a:t>
            </a:r>
          </a:p>
          <a:p>
            <a:pPr marL="0" indent="0">
              <a:buNone/>
            </a:pPr>
            <a:r>
              <a:rPr lang="en-US" sz="3100" dirty="0" smtClean="0"/>
              <a:t>There are three types of radio communication</a:t>
            </a:r>
          </a:p>
          <a:p>
            <a:r>
              <a:rPr lang="en-US" sz="3100" dirty="0" smtClean="0"/>
              <a:t>UHF-FM is primarily for logistical helibase and Incident Base Post.</a:t>
            </a:r>
          </a:p>
          <a:p>
            <a:r>
              <a:rPr lang="en-US" sz="3100" dirty="0" smtClean="0"/>
              <a:t>Repeaters are used to link all elements of the operations together.</a:t>
            </a:r>
          </a:p>
          <a:p>
            <a:endParaRPr lang="en-US" sz="310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Slide 4-</a:t>
            </a:r>
            <a:fld id="{9B0275EC-D83B-41CF-A730-6EE890332126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Unit 4       Communications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Radio Communications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en-US" dirty="0"/>
              <a:t>Daily Radio </a:t>
            </a:r>
            <a:r>
              <a:rPr lang="en-US" dirty="0" smtClean="0"/>
              <a:t>Preparations</a:t>
            </a:r>
          </a:p>
          <a:p>
            <a:pPr>
              <a:buNone/>
            </a:pPr>
            <a:r>
              <a:rPr lang="en-US" dirty="0" smtClean="0"/>
              <a:t>Daily </a:t>
            </a:r>
            <a:r>
              <a:rPr lang="en-US" dirty="0"/>
              <a:t>routine is to make sure that all </a:t>
            </a:r>
            <a:r>
              <a:rPr lang="en-US" dirty="0" smtClean="0"/>
              <a:t>assigned</a:t>
            </a:r>
          </a:p>
          <a:p>
            <a:pPr>
              <a:buNone/>
            </a:pPr>
            <a:r>
              <a:rPr lang="en-US" dirty="0" smtClean="0"/>
              <a:t>radios </a:t>
            </a:r>
            <a:r>
              <a:rPr lang="en-US" dirty="0"/>
              <a:t>are </a:t>
            </a:r>
            <a:r>
              <a:rPr lang="en-US" dirty="0" smtClean="0"/>
              <a:t>functional:</a:t>
            </a:r>
          </a:p>
          <a:p>
            <a:r>
              <a:rPr lang="en-US" dirty="0" smtClean="0"/>
              <a:t> </a:t>
            </a:r>
            <a:r>
              <a:rPr lang="en-US" dirty="0"/>
              <a:t>Checking batteries - replace and change daily (good practice).</a:t>
            </a:r>
          </a:p>
          <a:p>
            <a:r>
              <a:rPr lang="en-US" dirty="0"/>
              <a:t>Spare batteries with each radio.</a:t>
            </a:r>
          </a:p>
          <a:p>
            <a:r>
              <a:rPr lang="en-US" dirty="0"/>
              <a:t>Check antenna for damage (replace as needed</a:t>
            </a:r>
            <a:r>
              <a:rPr lang="en-US" dirty="0" smtClean="0"/>
              <a:t>).</a:t>
            </a:r>
            <a:endParaRPr lang="en-US" dirty="0"/>
          </a:p>
          <a:p>
            <a:pPr>
              <a:buNone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Slide 4-</a:t>
            </a:r>
            <a:fld id="{9B0275EC-D83B-41CF-A730-6EE890332126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Unit 4       Communications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Communication Protocol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en-US" dirty="0" smtClean="0">
                <a:solidFill>
                  <a:srgbClr val="FFC000"/>
                </a:solidFill>
              </a:rPr>
              <a:t>Clear Text</a:t>
            </a:r>
          </a:p>
          <a:p>
            <a:pPr marL="0" indent="0"/>
            <a:r>
              <a:rPr lang="en-US" dirty="0" smtClean="0"/>
              <a:t>Clear Text is the use of the English language to communicate. All radio transmissions, written messages, and verbal instructions will be in clear text.</a:t>
            </a:r>
          </a:p>
          <a:p>
            <a:pPr marL="0" indent="0"/>
            <a:r>
              <a:rPr lang="en-US" dirty="0" smtClean="0"/>
              <a:t>No ten codes or agency specific codes are used when using clear text.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Slide 4-</a:t>
            </a:r>
            <a:fld id="{9B0275EC-D83B-41CF-A730-6EE890332126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Unit 4       Communications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Radio Communications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en-US" dirty="0"/>
              <a:t>Daily Radio </a:t>
            </a:r>
            <a:r>
              <a:rPr lang="en-US" dirty="0" smtClean="0"/>
              <a:t>Preparations</a:t>
            </a:r>
          </a:p>
          <a:p>
            <a:pPr>
              <a:buNone/>
            </a:pPr>
            <a:r>
              <a:rPr lang="en-US" dirty="0" smtClean="0"/>
              <a:t>Daily </a:t>
            </a:r>
            <a:r>
              <a:rPr lang="en-US" dirty="0"/>
              <a:t>routine is to make sure that all </a:t>
            </a:r>
            <a:r>
              <a:rPr lang="en-US" dirty="0" smtClean="0"/>
              <a:t>assigned</a:t>
            </a:r>
          </a:p>
          <a:p>
            <a:pPr>
              <a:buNone/>
            </a:pPr>
            <a:r>
              <a:rPr lang="en-US" dirty="0" smtClean="0"/>
              <a:t>radios </a:t>
            </a:r>
            <a:r>
              <a:rPr lang="en-US" dirty="0"/>
              <a:t>are </a:t>
            </a:r>
            <a:r>
              <a:rPr lang="en-US" dirty="0" smtClean="0"/>
              <a:t>functional:</a:t>
            </a:r>
          </a:p>
          <a:p>
            <a:r>
              <a:rPr lang="en-US" dirty="0" smtClean="0"/>
              <a:t>Check </a:t>
            </a:r>
            <a:r>
              <a:rPr lang="en-US" dirty="0"/>
              <a:t>key button to make sure it works</a:t>
            </a:r>
          </a:p>
          <a:p>
            <a:r>
              <a:rPr lang="en-US" dirty="0"/>
              <a:t>Radio check – With personnel or aircraft on deck</a:t>
            </a:r>
          </a:p>
          <a:p>
            <a:r>
              <a:rPr lang="en-US" dirty="0"/>
              <a:t>Verify frequencies with Incident Action Plan (IAP)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Slide 4-</a:t>
            </a:r>
            <a:fld id="{9B0275EC-D83B-41CF-A730-6EE890332126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Unit 4       Communications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Radio </a:t>
            </a:r>
            <a:r>
              <a:rPr lang="en-US" dirty="0" smtClean="0"/>
              <a:t>Communications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52600"/>
            <a:ext cx="5638800" cy="48768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/>
              <a:t>Target </a:t>
            </a:r>
            <a:r>
              <a:rPr lang="en-US" dirty="0"/>
              <a:t>Description </a:t>
            </a:r>
            <a:r>
              <a:rPr lang="en-US" dirty="0" smtClean="0"/>
              <a:t>(TD)</a:t>
            </a:r>
          </a:p>
          <a:p>
            <a:pPr>
              <a:buNone/>
            </a:pPr>
            <a:r>
              <a:rPr lang="en-US" dirty="0" smtClean="0"/>
              <a:t>TD </a:t>
            </a:r>
            <a:r>
              <a:rPr lang="en-US" dirty="0"/>
              <a:t>is a systematic technique for </a:t>
            </a:r>
            <a:r>
              <a:rPr lang="en-US" dirty="0" smtClean="0"/>
              <a:t>a ground </a:t>
            </a:r>
            <a:r>
              <a:rPr lang="en-US" dirty="0"/>
              <a:t>contact to </a:t>
            </a:r>
            <a:r>
              <a:rPr lang="en-US" dirty="0" smtClean="0"/>
              <a:t> communicate target  identification </a:t>
            </a:r>
            <a:r>
              <a:rPr lang="en-US" dirty="0"/>
              <a:t>and location </a:t>
            </a:r>
            <a:r>
              <a:rPr lang="en-US" dirty="0" smtClean="0"/>
              <a:t>by radio</a:t>
            </a:r>
            <a:r>
              <a:rPr lang="en-US" dirty="0"/>
              <a:t>, enabling the pilot to </a:t>
            </a:r>
            <a:r>
              <a:rPr lang="en-US" dirty="0" smtClean="0"/>
              <a:t>locate, identify </a:t>
            </a:r>
            <a:r>
              <a:rPr lang="en-US" dirty="0"/>
              <a:t>and take action on </a:t>
            </a:r>
            <a:r>
              <a:rPr lang="en-US" dirty="0" smtClean="0"/>
              <a:t>the target </a:t>
            </a:r>
            <a:r>
              <a:rPr lang="en-US" dirty="0"/>
              <a:t>in the shortest possible </a:t>
            </a:r>
            <a:r>
              <a:rPr lang="en-US" dirty="0" smtClean="0"/>
              <a:t>time reducing </a:t>
            </a:r>
            <a:r>
              <a:rPr lang="en-US" dirty="0"/>
              <a:t>risk for the pilot.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Slide 4-</a:t>
            </a:r>
            <a:fld id="{9B0275EC-D83B-41CF-A730-6EE890332126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Unit 4       Communications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7400" y="2209800"/>
            <a:ext cx="303903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Radio </a:t>
            </a:r>
            <a:r>
              <a:rPr lang="en-US" dirty="0" smtClean="0"/>
              <a:t>Communications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91000" cy="41910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>
                <a:solidFill>
                  <a:srgbClr val="FFC000"/>
                </a:solidFill>
              </a:rPr>
              <a:t>Target </a:t>
            </a:r>
            <a:r>
              <a:rPr lang="en-US" dirty="0">
                <a:solidFill>
                  <a:srgbClr val="FFC000"/>
                </a:solidFill>
              </a:rPr>
              <a:t>Description </a:t>
            </a:r>
            <a:r>
              <a:rPr lang="en-US" dirty="0" smtClean="0">
                <a:solidFill>
                  <a:srgbClr val="FFC000"/>
                </a:solidFill>
              </a:rPr>
              <a:t>(TD)</a:t>
            </a:r>
          </a:p>
          <a:p>
            <a:pPr>
              <a:buNone/>
            </a:pPr>
            <a:r>
              <a:rPr lang="en-US" dirty="0"/>
              <a:t>The purpose of </a:t>
            </a:r>
            <a:r>
              <a:rPr lang="en-US" dirty="0" smtClean="0"/>
              <a:t>TD </a:t>
            </a:r>
            <a:r>
              <a:rPr lang="en-US" dirty="0"/>
              <a:t>is to have aircraft in </a:t>
            </a:r>
            <a:r>
              <a:rPr lang="en-US" dirty="0" smtClean="0"/>
              <a:t>the “low </a:t>
            </a:r>
            <a:r>
              <a:rPr lang="en-US" dirty="0"/>
              <a:t>and slow” zone the shortest amount </a:t>
            </a:r>
            <a:r>
              <a:rPr lang="en-US" dirty="0" smtClean="0"/>
              <a:t>of time </a:t>
            </a:r>
            <a:r>
              <a:rPr lang="en-US" dirty="0"/>
              <a:t>possible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 </a:t>
            </a:r>
          </a:p>
          <a:p>
            <a:pPr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Slide 4-</a:t>
            </a:r>
            <a:fld id="{9B0275EC-D83B-41CF-A730-6EE890332126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Unit 4       Communications</a:t>
            </a:r>
            <a:endParaRPr lang="en-US" dirty="0"/>
          </a:p>
        </p:txBody>
      </p:sp>
      <p:pic>
        <p:nvPicPr>
          <p:cNvPr id="9" name="Picture 5" descr="pg_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1524000"/>
            <a:ext cx="3659187" cy="5003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Radio Communications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>
                <a:solidFill>
                  <a:srgbClr val="FFC000"/>
                </a:solidFill>
              </a:rPr>
              <a:t>Target Description (TD)</a:t>
            </a:r>
          </a:p>
          <a:p>
            <a:pPr>
              <a:buNone/>
            </a:pPr>
            <a:r>
              <a:rPr lang="en-US" dirty="0" smtClean="0">
                <a:solidFill>
                  <a:srgbClr val="FFC000"/>
                </a:solidFill>
              </a:rPr>
              <a:t>Ground contact may communicate with:</a:t>
            </a:r>
          </a:p>
          <a:p>
            <a:r>
              <a:rPr lang="en-US" dirty="0" smtClean="0"/>
              <a:t>Air tactical group supervisor (ATGS)</a:t>
            </a:r>
          </a:p>
          <a:p>
            <a:r>
              <a:rPr lang="en-US" dirty="0" smtClean="0"/>
              <a:t>Aerial Supervision Module (ATGS and Lead Plane pilot are in same aircraft)</a:t>
            </a:r>
          </a:p>
          <a:p>
            <a:r>
              <a:rPr lang="en-US" dirty="0" smtClean="0"/>
              <a:t>Fixed wing coordinator</a:t>
            </a:r>
          </a:p>
          <a:p>
            <a:r>
              <a:rPr lang="en-US" dirty="0" smtClean="0"/>
              <a:t>Helicopter coordinator (HLCO)</a:t>
            </a:r>
          </a:p>
          <a:p>
            <a:r>
              <a:rPr lang="en-US" dirty="0" smtClean="0"/>
              <a:t>Helicopter pilot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Slide 4-</a:t>
            </a:r>
            <a:fld id="{9B0275EC-D83B-41CF-A730-6EE890332126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Unit 4       Communications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Radio Communications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FFC000"/>
                </a:solidFill>
              </a:rPr>
              <a:t>Target Description (TD)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C000"/>
                </a:solidFill>
              </a:rPr>
              <a:t>Before talking ground contact needs to know:</a:t>
            </a:r>
          </a:p>
          <a:p>
            <a:r>
              <a:rPr lang="en-US" dirty="0" smtClean="0"/>
              <a:t>Hazards to aircraft</a:t>
            </a:r>
          </a:p>
          <a:p>
            <a:r>
              <a:rPr lang="en-US" dirty="0" smtClean="0"/>
              <a:t>Where you are</a:t>
            </a:r>
          </a:p>
          <a:p>
            <a:r>
              <a:rPr lang="en-US" dirty="0" smtClean="0"/>
              <a:t>Your call sign</a:t>
            </a:r>
          </a:p>
          <a:p>
            <a:r>
              <a:rPr lang="en-US" dirty="0" smtClean="0"/>
              <a:t> Your tactical objective (plan) </a:t>
            </a:r>
          </a:p>
          <a:p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Slide 4-</a:t>
            </a:r>
            <a:fld id="{9B0275EC-D83B-41CF-A730-6EE890332126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Unit 4       Communications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Radio Communications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FFC000"/>
                </a:solidFill>
              </a:rPr>
              <a:t>Target Description (TD)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C000"/>
                </a:solidFill>
              </a:rPr>
              <a:t>Before talking ground contact needs to know:</a:t>
            </a:r>
          </a:p>
          <a:p>
            <a:r>
              <a:rPr lang="en-US" dirty="0" smtClean="0"/>
              <a:t>Aircraft call sign</a:t>
            </a:r>
          </a:p>
          <a:p>
            <a:r>
              <a:rPr lang="en-US" dirty="0" smtClean="0"/>
              <a:t>Aircraft frequencies</a:t>
            </a:r>
          </a:p>
          <a:p>
            <a:r>
              <a:rPr lang="en-US" dirty="0" smtClean="0"/>
              <a:t>Primary and secondary targets</a:t>
            </a:r>
          </a:p>
          <a:p>
            <a:r>
              <a:rPr lang="en-US" dirty="0" smtClean="0"/>
              <a:t>Wind speed and direction</a:t>
            </a:r>
          </a:p>
          <a:p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Slide 4-</a:t>
            </a:r>
            <a:fld id="{9B0275EC-D83B-41CF-A730-6EE890332126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Unit 4       Communications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Radio Communications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>
                <a:solidFill>
                  <a:srgbClr val="FFC000"/>
                </a:solidFill>
              </a:rPr>
              <a:t>Target Description (TD)</a:t>
            </a:r>
          </a:p>
          <a:p>
            <a:pPr>
              <a:buNone/>
            </a:pPr>
            <a:r>
              <a:rPr lang="en-US" dirty="0" smtClean="0">
                <a:solidFill>
                  <a:srgbClr val="FFC000"/>
                </a:solidFill>
              </a:rPr>
              <a:t>Where do you get this information? </a:t>
            </a:r>
          </a:p>
          <a:p>
            <a:r>
              <a:rPr lang="en-US" dirty="0" smtClean="0"/>
              <a:t>Helibase</a:t>
            </a:r>
          </a:p>
          <a:p>
            <a:r>
              <a:rPr lang="en-US" dirty="0" smtClean="0"/>
              <a:t> Incident Action/ Operations Plan (IAP)</a:t>
            </a:r>
          </a:p>
          <a:p>
            <a:r>
              <a:rPr lang="en-US" dirty="0" smtClean="0"/>
              <a:t> Division/Group supervisor</a:t>
            </a:r>
          </a:p>
          <a:p>
            <a:r>
              <a:rPr lang="en-US" dirty="0" smtClean="0"/>
              <a:t> Personal observations</a:t>
            </a:r>
          </a:p>
          <a:p>
            <a:r>
              <a:rPr lang="en-US" dirty="0" smtClean="0"/>
              <a:t> Radio traffic</a:t>
            </a:r>
          </a:p>
          <a:p>
            <a:r>
              <a:rPr lang="en-US" dirty="0" smtClean="0"/>
              <a:t> Briefings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Slide 4-</a:t>
            </a:r>
            <a:fld id="{9B0275EC-D83B-41CF-A730-6EE890332126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Unit 4       Communications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Radio Communications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FFC000"/>
                </a:solidFill>
              </a:rPr>
              <a:t>Target Description (TD)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C000"/>
                </a:solidFill>
              </a:rPr>
              <a:t>Operating Procedures - Know the tactical plan.</a:t>
            </a:r>
          </a:p>
          <a:p>
            <a:r>
              <a:rPr lang="en-US" dirty="0" smtClean="0"/>
              <a:t> Reconnaissance </a:t>
            </a:r>
          </a:p>
          <a:p>
            <a:r>
              <a:rPr lang="en-US" dirty="0" smtClean="0"/>
              <a:t> Identify immediate hazards</a:t>
            </a:r>
          </a:p>
          <a:p>
            <a:r>
              <a:rPr lang="en-US" dirty="0" smtClean="0"/>
              <a:t> Buy time</a:t>
            </a:r>
          </a:p>
          <a:p>
            <a:r>
              <a:rPr lang="en-US" dirty="0" smtClean="0"/>
              <a:t> Secure scene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Slide 4-</a:t>
            </a:r>
            <a:fld id="{9B0275EC-D83B-41CF-A730-6EE890332126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Unit 4       Communications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9" name="Picture 5" descr="C:\Jobs\S-270 Basic Air Ops 28\Images\JPGs &amp; PNGs\o'clock diagrams.jpg"/>
          <p:cNvPicPr>
            <a:picLocks noChangeAspect="1" noChangeArrowheads="1"/>
          </p:cNvPicPr>
          <p:nvPr/>
        </p:nvPicPr>
        <p:blipFill>
          <a:blip r:embed="rId3" cstate="print"/>
          <a:srcRect l="47531" t="30000" r="2263" b="4444"/>
          <a:stretch>
            <a:fillRect/>
          </a:stretch>
        </p:blipFill>
        <p:spPr bwMode="auto">
          <a:xfrm>
            <a:off x="4343400" y="2057400"/>
            <a:ext cx="4648200" cy="4495800"/>
          </a:xfrm>
          <a:prstGeom prst="rect">
            <a:avLst/>
          </a:prstGeom>
          <a:noFill/>
        </p:spPr>
      </p:pic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Radio Communications</a:t>
            </a:r>
            <a:endParaRPr lang="en-US" dirty="0"/>
          </a:p>
        </p:txBody>
      </p:sp>
      <p:sp>
        <p:nvSpPr>
          <p:cNvPr id="10342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4196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FFC000"/>
                </a:solidFill>
              </a:rPr>
              <a:t>Use Target Description (TD)</a:t>
            </a:r>
          </a:p>
          <a:p>
            <a:r>
              <a:rPr lang="en-US" dirty="0" smtClean="0"/>
              <a:t>Parts of the fire</a:t>
            </a:r>
          </a:p>
          <a:p>
            <a:r>
              <a:rPr lang="en-US" dirty="0" smtClean="0"/>
              <a:t>Clock orientation </a:t>
            </a:r>
            <a:br>
              <a:rPr lang="en-US" dirty="0" smtClean="0"/>
            </a:br>
            <a:r>
              <a:rPr lang="en-US" dirty="0" smtClean="0"/>
              <a:t>(from the aircraft’s </a:t>
            </a:r>
            <a:br>
              <a:rPr lang="en-US" dirty="0" smtClean="0"/>
            </a:br>
            <a:r>
              <a:rPr lang="en-US" dirty="0" smtClean="0"/>
              <a:t>position)</a:t>
            </a:r>
          </a:p>
          <a:p>
            <a:r>
              <a:rPr lang="en-US" dirty="0" smtClean="0"/>
              <a:t>Right, left, nose, tail</a:t>
            </a:r>
          </a:p>
          <a:p>
            <a:r>
              <a:rPr lang="en-US" dirty="0" smtClean="0"/>
              <a:t>High, even, low</a:t>
            </a:r>
          </a:p>
          <a:p>
            <a:r>
              <a:rPr lang="en-US" dirty="0" smtClean="0"/>
              <a:t>Cardinal points </a:t>
            </a:r>
            <a:br>
              <a:rPr lang="en-US" dirty="0" smtClean="0"/>
            </a:br>
            <a:r>
              <a:rPr lang="en-US" dirty="0" smtClean="0"/>
              <a:t>(North, South, East, </a:t>
            </a:r>
            <a:br>
              <a:rPr lang="en-US" dirty="0" smtClean="0"/>
            </a:br>
            <a:r>
              <a:rPr lang="en-US" dirty="0" smtClean="0"/>
              <a:t>West).  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Slide 4-</a:t>
            </a:r>
            <a:fld id="{9B0275EC-D83B-41CF-A730-6EE890332126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Unit 4       Communications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914400"/>
          </a:xfrm>
        </p:spPr>
        <p:txBody>
          <a:bodyPr>
            <a:normAutofit/>
          </a:bodyPr>
          <a:lstStyle/>
          <a:p>
            <a:r>
              <a:rPr lang="en-US" dirty="0" smtClean="0"/>
              <a:t>Clock Orientation Exercise</a:t>
            </a:r>
            <a:endParaRPr lang="en-US" dirty="0"/>
          </a:p>
        </p:txBody>
      </p:sp>
      <p:sp>
        <p:nvSpPr>
          <p:cNvPr id="10445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24000"/>
            <a:ext cx="8229600" cy="2514600"/>
          </a:xfrm>
        </p:spPr>
        <p:txBody>
          <a:bodyPr/>
          <a:lstStyle/>
          <a:p>
            <a:r>
              <a:rPr lang="en-US" dirty="0" smtClean="0"/>
              <a:t>From the following slides, establish yourself as a reference point using the clock orientation technique and if you are high, even, or low.</a:t>
            </a:r>
            <a:endParaRPr lang="en-US" dirty="0"/>
          </a:p>
        </p:txBody>
      </p:sp>
      <p:pic>
        <p:nvPicPr>
          <p:cNvPr id="57346" name="Picture 2" descr="W:\Reference Document Revisions\IRPG_2010\2006 Graphics\cove_heliclockr.tif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192517" y="3733800"/>
            <a:ext cx="2743200" cy="2743200"/>
          </a:xfrm>
          <a:prstGeom prst="rect">
            <a:avLst/>
          </a:prstGeom>
          <a:noFill/>
        </p:spPr>
      </p:pic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Slide 4-</a:t>
            </a:r>
            <a:fld id="{9B0275EC-D83B-41CF-A730-6EE890332126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Unit 4       Communications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Communication Protocol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FFC000"/>
                </a:solidFill>
              </a:rPr>
              <a:t>Clear Text</a:t>
            </a:r>
          </a:p>
          <a:p>
            <a:r>
              <a:rPr lang="en-US" dirty="0" smtClean="0"/>
              <a:t>Use clear text</a:t>
            </a:r>
          </a:p>
          <a:p>
            <a:r>
              <a:rPr lang="en-US" dirty="0" smtClean="0"/>
              <a:t>Be brief, clear and to the point (short concise communication).</a:t>
            </a:r>
          </a:p>
          <a:p>
            <a:r>
              <a:rPr lang="en-US" dirty="0" smtClean="0"/>
              <a:t>Plan your transmission before you key the radio. “Don’t think out loud on the radio”.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Slide 4-</a:t>
            </a:r>
            <a:fld id="{9B0275EC-D83B-41CF-A730-6EE890332126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Unit 4       Communications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4" name="Picture 2" descr="C:\Jobs\S-270 Basic Air Ops 10\Images\PPT JPGs\Helivie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258300" cy="6943725"/>
          </a:xfrm>
          <a:prstGeom prst="rect">
            <a:avLst/>
          </a:prstGeom>
          <a:noFill/>
        </p:spPr>
      </p:pic>
      <p:sp>
        <p:nvSpPr>
          <p:cNvPr id="105476" name="Line 4"/>
          <p:cNvSpPr>
            <a:spLocks noChangeShapeType="1"/>
          </p:cNvSpPr>
          <p:nvPr/>
        </p:nvSpPr>
        <p:spPr bwMode="auto">
          <a:xfrm flipH="1">
            <a:off x="5010150" y="2328863"/>
            <a:ext cx="609600" cy="53340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endParaRPr lang="en-US" dirty="0"/>
          </a:p>
        </p:txBody>
      </p:sp>
      <p:sp>
        <p:nvSpPr>
          <p:cNvPr id="105477" name="Text Box 5"/>
          <p:cNvSpPr txBox="1">
            <a:spLocks noChangeArrowheads="1"/>
          </p:cNvSpPr>
          <p:nvPr/>
        </p:nvSpPr>
        <p:spPr bwMode="auto">
          <a:xfrm>
            <a:off x="5772150" y="2024063"/>
            <a:ext cx="2055813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pPr marL="457200" indent="-457200"/>
            <a:r>
              <a:rPr lang="en-US" b="1" dirty="0">
                <a:solidFill>
                  <a:schemeClr val="bg1"/>
                </a:solidFill>
                <a:latin typeface="Arial" charset="0"/>
              </a:rPr>
              <a:t>You are here</a:t>
            </a:r>
          </a:p>
        </p:txBody>
      </p:sp>
      <p:sp>
        <p:nvSpPr>
          <p:cNvPr id="105478" name="Text Box 6"/>
          <p:cNvSpPr txBox="1">
            <a:spLocks noChangeArrowheads="1"/>
          </p:cNvSpPr>
          <p:nvPr/>
        </p:nvSpPr>
        <p:spPr bwMode="auto">
          <a:xfrm>
            <a:off x="971550" y="347663"/>
            <a:ext cx="2971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anchor="ctr"/>
          <a:lstStyle/>
          <a:p>
            <a:r>
              <a:rPr lang="en-US" sz="3200" b="1" dirty="0">
                <a:solidFill>
                  <a:schemeClr val="bg1"/>
                </a:solidFill>
                <a:latin typeface="Arial" charset="0"/>
              </a:rPr>
              <a:t>3 o’clock Low</a:t>
            </a:r>
            <a:r>
              <a:rPr lang="en-US" b="1" dirty="0">
                <a:solidFill>
                  <a:schemeClr val="bg1"/>
                </a:solidFill>
                <a:latin typeface="Arial" charset="0"/>
              </a:rPr>
              <a:t> </a:t>
            </a:r>
          </a:p>
        </p:txBody>
      </p:sp>
      <p:sp>
        <p:nvSpPr>
          <p:cNvPr id="105479" name="Text Box 7"/>
          <p:cNvSpPr txBox="1">
            <a:spLocks noChangeArrowheads="1"/>
          </p:cNvSpPr>
          <p:nvPr/>
        </p:nvSpPr>
        <p:spPr bwMode="auto">
          <a:xfrm>
            <a:off x="533400" y="90488"/>
            <a:ext cx="728503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rial" charset="0"/>
              </a:rPr>
              <a:t>Describe Your Position (clock orientation)</a:t>
            </a:r>
          </a:p>
        </p:txBody>
      </p:sp>
      <p:pic>
        <p:nvPicPr>
          <p:cNvPr id="58370" name="Picture 2" descr="W:\Reference Document Revisions\IRPG_2010\2006 Graphics\cove_heliclockr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228600" y="5638800"/>
            <a:ext cx="914400" cy="914400"/>
          </a:xfrm>
          <a:prstGeom prst="rect">
            <a:avLst/>
          </a:prstGeom>
          <a:noFill/>
        </p:spPr>
      </p:pic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Slide 4-</a:t>
            </a:r>
            <a:fld id="{9B0275EC-D83B-41CF-A730-6EE890332126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Unit 4       Communications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8" grpId="0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01" name="Text Box 5"/>
          <p:cNvSpPr txBox="1">
            <a:spLocks noChangeArrowheads="1"/>
          </p:cNvSpPr>
          <p:nvPr/>
        </p:nvSpPr>
        <p:spPr bwMode="auto">
          <a:xfrm>
            <a:off x="1143000" y="685800"/>
            <a:ext cx="6248400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Arial" charset="0"/>
              </a:rPr>
              <a:t>Instructor Exercise</a:t>
            </a:r>
            <a:endParaRPr lang="en-US" sz="3200" b="1" dirty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10" name="Picture 2" descr="W:\Reference Document Revisions\IRPG_2010\2006 Graphics\cove_heliclockr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2133600" y="2133600"/>
            <a:ext cx="4267200" cy="4267200"/>
          </a:xfrm>
          <a:prstGeom prst="rect">
            <a:avLst/>
          </a:prstGeom>
          <a:noFill/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Slide 4-</a:t>
            </a:r>
            <a:fld id="{9B0275EC-D83B-41CF-A730-6EE890332126}" type="slidenum">
              <a:rPr lang="en-US" smtClean="0"/>
              <a:pPr/>
              <a:t>41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Unit 4       Communications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501" grpId="0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Radio Communications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>
                <a:solidFill>
                  <a:srgbClr val="FFC000"/>
                </a:solidFill>
              </a:rPr>
              <a:t>Target Description (TD)</a:t>
            </a:r>
          </a:p>
          <a:p>
            <a:pPr marL="0" indent="0">
              <a:buNone/>
            </a:pPr>
            <a:r>
              <a:rPr lang="en-US" dirty="0" smtClean="0"/>
              <a:t>Operating Procedures – Use identifiable target.</a:t>
            </a:r>
          </a:p>
          <a:p>
            <a:r>
              <a:rPr lang="en-US" dirty="0" smtClean="0"/>
              <a:t>From your position</a:t>
            </a:r>
          </a:p>
          <a:p>
            <a:r>
              <a:rPr lang="en-US" dirty="0" smtClean="0"/>
              <a:t>To topographic or terrain features</a:t>
            </a:r>
          </a:p>
          <a:p>
            <a:r>
              <a:rPr lang="en-US" dirty="0" smtClean="0"/>
              <a:t>To human made features</a:t>
            </a:r>
          </a:p>
          <a:p>
            <a:r>
              <a:rPr lang="en-US" dirty="0" smtClean="0"/>
              <a:t>In reference to suspect Camp or Plot</a:t>
            </a:r>
          </a:p>
          <a:p>
            <a:r>
              <a:rPr lang="en-US" dirty="0" smtClean="0"/>
              <a:t>To cardinal points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Slide 4-</a:t>
            </a:r>
            <a:fld id="{9B0275EC-D83B-41CF-A730-6EE890332126}" type="slidenum">
              <a:rPr lang="en-US" smtClean="0"/>
              <a:pPr/>
              <a:t>42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Unit 4       Communications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Radio Communications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solidFill>
                  <a:srgbClr val="FFC000"/>
                </a:solidFill>
              </a:rPr>
              <a:t>Target Description (TD)</a:t>
            </a:r>
          </a:p>
          <a:p>
            <a:pPr indent="0">
              <a:buNone/>
            </a:pPr>
            <a:r>
              <a:rPr lang="en-US" dirty="0" smtClean="0">
                <a:solidFill>
                  <a:srgbClr val="FFC000"/>
                </a:solidFill>
              </a:rPr>
              <a:t>Operating Procedures – Describe target when pilot is in position to see target.</a:t>
            </a:r>
          </a:p>
          <a:p>
            <a:r>
              <a:rPr lang="en-US" dirty="0" smtClean="0"/>
              <a:t>Be brief, clear and to the point.</a:t>
            </a:r>
          </a:p>
          <a:p>
            <a:r>
              <a:rPr lang="en-US" dirty="0" smtClean="0"/>
              <a:t>Plan your transmission before you key the radio. </a:t>
            </a:r>
          </a:p>
          <a:p>
            <a:r>
              <a:rPr lang="en-US" dirty="0" smtClean="0"/>
              <a:t>Don’t “think out loud” on the radio. 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Slide 4-</a:t>
            </a:r>
            <a:fld id="{9B0275EC-D83B-41CF-A730-6EE890332126}" type="slidenum">
              <a:rPr lang="en-US" smtClean="0"/>
              <a:pPr/>
              <a:t>43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Unit 4       Communications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2316162"/>
          </a:xfrm>
        </p:spPr>
        <p:txBody>
          <a:bodyPr/>
          <a:lstStyle/>
          <a:p>
            <a:r>
              <a:rPr lang="en-US" dirty="0" smtClean="0"/>
              <a:t> Stages of Pilot Orientation</a:t>
            </a:r>
            <a:endParaRPr lang="en-US" dirty="0"/>
          </a:p>
        </p:txBody>
      </p:sp>
      <p:sp>
        <p:nvSpPr>
          <p:cNvPr id="120835" name="Rectangle 3"/>
          <p:cNvSpPr>
            <a:spLocks noGrp="1" noChangeArrowheads="1"/>
          </p:cNvSpPr>
          <p:nvPr>
            <p:ph idx="1"/>
          </p:nvPr>
        </p:nvSpPr>
        <p:spPr>
          <a:xfrm>
            <a:off x="2667000" y="2819400"/>
            <a:ext cx="6019800" cy="3810000"/>
          </a:xfrm>
        </p:spPr>
        <p:txBody>
          <a:bodyPr/>
          <a:lstStyle/>
          <a:p>
            <a:r>
              <a:rPr lang="en-US" dirty="0" smtClean="0"/>
              <a:t>Long Distance</a:t>
            </a:r>
          </a:p>
          <a:p>
            <a:r>
              <a:rPr lang="en-US" dirty="0" smtClean="0"/>
              <a:t>Medium Distance</a:t>
            </a:r>
          </a:p>
          <a:p>
            <a:r>
              <a:rPr lang="en-US" dirty="0" smtClean="0"/>
              <a:t>Short Distance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Slide 4-</a:t>
            </a:r>
            <a:fld id="{9B0275EC-D83B-41CF-A730-6EE890332126}" type="slidenum">
              <a:rPr lang="en-US" smtClean="0"/>
              <a:pPr/>
              <a:t>44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Unit 4       Communications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Long Distance Stage</a:t>
            </a:r>
            <a:endParaRPr lang="en-US" dirty="0"/>
          </a:p>
        </p:txBody>
      </p:sp>
      <p:sp>
        <p:nvSpPr>
          <p:cNvPr id="1218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Geographical and topographical reference points must be large and obvious. </a:t>
            </a:r>
          </a:p>
          <a:p>
            <a:r>
              <a:rPr lang="en-US" dirty="0" smtClean="0"/>
              <a:t>GPS coordinates </a:t>
            </a:r>
            <a:br>
              <a:rPr lang="en-US" dirty="0" smtClean="0"/>
            </a:br>
            <a:r>
              <a:rPr lang="en-US" dirty="0" smtClean="0"/>
              <a:t>are useful if air </a:t>
            </a:r>
            <a:br>
              <a:rPr lang="en-US" dirty="0" smtClean="0"/>
            </a:br>
            <a:r>
              <a:rPr lang="en-US" dirty="0" smtClean="0"/>
              <a:t>crew has time to </a:t>
            </a:r>
            <a:br>
              <a:rPr lang="en-US" dirty="0" smtClean="0"/>
            </a:br>
            <a:r>
              <a:rPr lang="en-US" dirty="0" smtClean="0"/>
              <a:t>enter information.</a:t>
            </a:r>
          </a:p>
          <a:p>
            <a:r>
              <a:rPr lang="en-US" dirty="0" smtClean="0"/>
              <a:t>Relay lat/longs to </a:t>
            </a:r>
            <a:br>
              <a:rPr lang="en-US" dirty="0" smtClean="0"/>
            </a:br>
            <a:r>
              <a:rPr lang="en-US" dirty="0" smtClean="0"/>
              <a:t>helibase when </a:t>
            </a:r>
            <a:br>
              <a:rPr lang="en-US" dirty="0" smtClean="0"/>
            </a:br>
            <a:r>
              <a:rPr lang="en-US" dirty="0" smtClean="0"/>
              <a:t>ordering aircraft.</a:t>
            </a:r>
            <a:endParaRPr lang="en-US" dirty="0"/>
          </a:p>
        </p:txBody>
      </p:sp>
      <p:pic>
        <p:nvPicPr>
          <p:cNvPr id="14" name="Picture Placeholder 13" descr="sld 50.jpg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/>
          <a:srcRect l="2355" r="2355"/>
          <a:stretch>
            <a:fillRect/>
          </a:stretch>
        </p:blipFill>
        <p:spPr>
          <a:ln>
            <a:solidFill>
              <a:schemeClr val="bg1"/>
            </a:solidFill>
          </a:ln>
        </p:spPr>
      </p:pic>
      <p:sp>
        <p:nvSpPr>
          <p:cNvPr id="20" name="Content Placeholder 19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 smtClean="0"/>
              <a:t>Radio contact but no visual contact with aircraft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Slide 4-</a:t>
            </a:r>
            <a:fld id="{9B0275EC-D83B-41CF-A730-6EE890332126}" type="slidenum">
              <a:rPr lang="en-US" smtClean="0"/>
              <a:pPr/>
              <a:t>45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Unit 4       Communications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Long Distance Stage</a:t>
            </a:r>
            <a:endParaRPr lang="en-US" dirty="0"/>
          </a:p>
        </p:txBody>
      </p:sp>
      <p:sp>
        <p:nvSpPr>
          <p:cNvPr id="1228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Keep positive communication with aircraft until visual contact is established (both ground and pilot)</a:t>
            </a:r>
            <a:endParaRPr lang="en-US" dirty="0"/>
          </a:p>
        </p:txBody>
      </p:sp>
      <p:sp>
        <p:nvSpPr>
          <p:cNvPr id="21" name="Content Placeholder 20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 smtClean="0"/>
              <a:t>Radio contact but no visual contact with aircraft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Slide 4-</a:t>
            </a:r>
            <a:fld id="{9B0275EC-D83B-41CF-A730-6EE890332126}" type="slidenum">
              <a:rPr lang="en-US" smtClean="0"/>
              <a:pPr/>
              <a:t>46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Unit 4       Communications</a:t>
            </a:r>
            <a:endParaRPr lang="en-US" dirty="0"/>
          </a:p>
        </p:txBody>
      </p:sp>
      <p:pic>
        <p:nvPicPr>
          <p:cNvPr id="11" name="Content Placeholder 3" descr="DSCN1046.JPG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/>
          <a:srcRect t="3138" b="3138"/>
          <a:stretch>
            <a:fillRect/>
          </a:stretch>
        </p:blipFill>
        <p:spPr>
          <a:xfrm>
            <a:off x="2286000" y="3048000"/>
            <a:ext cx="4876800" cy="3429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Medium Distance Stage</a:t>
            </a:r>
            <a:endParaRPr lang="en-US" dirty="0"/>
          </a:p>
        </p:txBody>
      </p:sp>
      <p:sp>
        <p:nvSpPr>
          <p:cNvPr id="1239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Reference points must be obvious</a:t>
            </a:r>
          </a:p>
          <a:p>
            <a:r>
              <a:rPr lang="en-US" dirty="0" smtClean="0"/>
              <a:t>If aircraft is in sight, use the clock orientation technique</a:t>
            </a:r>
          </a:p>
          <a:p>
            <a:r>
              <a:rPr lang="en-US" dirty="0" smtClean="0"/>
              <a:t>Signaling devices </a:t>
            </a:r>
            <a:br>
              <a:rPr lang="en-US" dirty="0" smtClean="0"/>
            </a:br>
            <a:r>
              <a:rPr lang="en-US" dirty="0" smtClean="0"/>
              <a:t>are effective </a:t>
            </a:r>
            <a:br>
              <a:rPr lang="en-US" dirty="0" smtClean="0"/>
            </a:br>
            <a:r>
              <a:rPr lang="en-US" dirty="0" smtClean="0"/>
              <a:t>(mirrors, strobes,</a:t>
            </a:r>
            <a:br>
              <a:rPr lang="en-US" dirty="0" smtClean="0"/>
            </a:br>
            <a:r>
              <a:rPr lang="en-US" dirty="0" smtClean="0"/>
              <a:t>flares)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 smtClean="0"/>
              <a:t>May or may not have visual contact with aircraft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Slide 4-</a:t>
            </a:r>
            <a:fld id="{9B0275EC-D83B-41CF-A730-6EE890332126}" type="slidenum">
              <a:rPr lang="en-US" smtClean="0"/>
              <a:pPr/>
              <a:t>47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Unit 4       Communications</a:t>
            </a:r>
            <a:endParaRPr lang="en-US" dirty="0"/>
          </a:p>
        </p:txBody>
      </p:sp>
      <p:pic>
        <p:nvPicPr>
          <p:cNvPr id="11" name="Picture 10" descr="Picture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38600" y="3124200"/>
            <a:ext cx="4368800" cy="3276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Medium Distance Stage</a:t>
            </a:r>
            <a:endParaRPr lang="en-US" dirty="0"/>
          </a:p>
        </p:txBody>
      </p:sp>
      <p:sp>
        <p:nvSpPr>
          <p:cNvPr id="1249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Keep positive radio communication until visual contact is established (both ground and pilot)</a:t>
            </a:r>
          </a:p>
          <a:p>
            <a:r>
              <a:rPr lang="en-US" dirty="0" smtClean="0"/>
              <a:t>Relay aerial hazards to pilot</a:t>
            </a:r>
          </a:p>
          <a:p>
            <a:r>
              <a:rPr lang="en-US" dirty="0" smtClean="0"/>
              <a:t>If appropriate, relay tactical plan </a:t>
            </a:r>
            <a:br>
              <a:rPr lang="en-US" dirty="0" smtClean="0"/>
            </a:br>
            <a:r>
              <a:rPr lang="en-US" dirty="0" smtClean="0"/>
              <a:t>to pilot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 smtClean="0"/>
              <a:t>May or may not have visual contact with aircraft</a:t>
            </a:r>
          </a:p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Slide 4-</a:t>
            </a:r>
            <a:fld id="{9B0275EC-D83B-41CF-A730-6EE890332126}" type="slidenum">
              <a:rPr lang="en-US" smtClean="0"/>
              <a:pPr/>
              <a:t>48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Unit 4       Communications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1200" y="2667000"/>
            <a:ext cx="27432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Short Distance Stage</a:t>
            </a:r>
            <a:endParaRPr lang="en-US" dirty="0"/>
          </a:p>
        </p:txBody>
      </p:sp>
      <p:sp>
        <p:nvSpPr>
          <p:cNvPr id="1259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Reference point must be unique to your target area</a:t>
            </a:r>
          </a:p>
          <a:p>
            <a:r>
              <a:rPr lang="en-US" dirty="0" smtClean="0"/>
              <a:t>Clock orientation technique is effective</a:t>
            </a:r>
          </a:p>
          <a:p>
            <a:r>
              <a:rPr lang="en-US" dirty="0" smtClean="0"/>
              <a:t>Signaling devices are </a:t>
            </a:r>
            <a:br>
              <a:rPr lang="en-US" dirty="0" smtClean="0"/>
            </a:br>
            <a:r>
              <a:rPr lang="en-US" dirty="0" smtClean="0"/>
              <a:t>effective (mirrors, </a:t>
            </a:r>
            <a:br>
              <a:rPr lang="en-US" dirty="0" smtClean="0"/>
            </a:br>
            <a:r>
              <a:rPr lang="en-US" dirty="0" smtClean="0"/>
              <a:t>strobes, </a:t>
            </a:r>
            <a:r>
              <a:rPr lang="en-US" dirty="0" err="1" smtClean="0"/>
              <a:t>pannels</a:t>
            </a:r>
            <a:r>
              <a:rPr lang="en-US" dirty="0" smtClean="0"/>
              <a:t>, </a:t>
            </a:r>
            <a:br>
              <a:rPr lang="en-US" dirty="0" smtClean="0"/>
            </a:br>
            <a:r>
              <a:rPr lang="en-US" dirty="0" smtClean="0"/>
              <a:t>flagging)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</a:rPr>
              <a:t>Have visual contact with aircraft</a:t>
            </a:r>
          </a:p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Slide 4-</a:t>
            </a:r>
            <a:fld id="{9B0275EC-D83B-41CF-A730-6EE890332126}" type="slidenum">
              <a:rPr lang="en-US" smtClean="0"/>
              <a:pPr/>
              <a:t>49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Unit 4       Communications</a:t>
            </a:r>
            <a:endParaRPr lang="en-US" dirty="0"/>
          </a:p>
        </p:txBody>
      </p:sp>
      <p:pic>
        <p:nvPicPr>
          <p:cNvPr id="1026" name="Picture 2" descr="\\ilmcauk3ds1\uk\Users\mknudson\My Documents\2010 DRUGS\Camp 2010\Pics\DSC02247.JPG"/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3"/>
          <a:srcRect t="3125" b="3125"/>
          <a:stretch>
            <a:fillRect/>
          </a:stretch>
        </p:blipFill>
        <p:spPr bwMode="auto">
          <a:xfrm>
            <a:off x="3810000" y="3048000"/>
            <a:ext cx="4876800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Communication Protocol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en-US" dirty="0" smtClean="0">
                <a:solidFill>
                  <a:srgbClr val="FFC000"/>
                </a:solidFill>
              </a:rPr>
              <a:t>Flight Plans and Flight Following</a:t>
            </a:r>
          </a:p>
          <a:p>
            <a:pPr marL="0" indent="0"/>
            <a:r>
              <a:rPr lang="en-US" dirty="0" smtClean="0"/>
              <a:t>All aviation missions for USFS and Department of the Interior agencies, regardless of how simple or complex, are required to have an approved flight plan filed.</a:t>
            </a:r>
          </a:p>
          <a:p>
            <a:pPr marL="0" indent="0"/>
            <a:r>
              <a:rPr lang="en-US" dirty="0" smtClean="0"/>
              <a:t>This is a detailed outline of where, when, and how the mission will be flown.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Slide 4-</a:t>
            </a:r>
            <a:fld id="{9B0275EC-D83B-41CF-A730-6EE890332126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Unit 4       Communications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1828800"/>
            <a:ext cx="5105399" cy="3901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698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Short Distance Stage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152400" y="2057400"/>
            <a:ext cx="3581400" cy="4495800"/>
          </a:xfrm>
        </p:spPr>
        <p:txBody>
          <a:bodyPr/>
          <a:lstStyle/>
          <a:p>
            <a:pPr lvl="0"/>
            <a:r>
              <a:rPr lang="en-US" dirty="0" smtClean="0"/>
              <a:t>Describe target/ tactical plan to pilot </a:t>
            </a:r>
          </a:p>
          <a:p>
            <a:pPr lvl="0"/>
            <a:r>
              <a:rPr lang="en-US" dirty="0" smtClean="0"/>
              <a:t>Reemphasize aerial hazards</a:t>
            </a: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 smtClean="0"/>
              <a:t>Have visual contact with aircraft</a:t>
            </a:r>
          </a:p>
          <a:p>
            <a:endParaRPr lang="en-US" dirty="0"/>
          </a:p>
        </p:txBody>
      </p:sp>
      <p:sp>
        <p:nvSpPr>
          <p:cNvPr id="126983" name="Text Box 7"/>
          <p:cNvSpPr txBox="1">
            <a:spLocks noChangeArrowheads="1"/>
          </p:cNvSpPr>
          <p:nvPr/>
        </p:nvSpPr>
        <p:spPr bwMode="auto">
          <a:xfrm>
            <a:off x="838200" y="4114800"/>
            <a:ext cx="5029200" cy="255454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If the aircraft is getting close and the pilot doesn’t have the target location, communicate any aerial hazards!!!</a:t>
            </a:r>
            <a:endParaRPr lang="en-US" sz="32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381000" y="1676400"/>
            <a:ext cx="7772400" cy="152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Slide 4-</a:t>
            </a:r>
            <a:fld id="{9B0275EC-D83B-41CF-A730-6EE890332126}" type="slidenum">
              <a:rPr lang="en-US" smtClean="0"/>
              <a:pPr/>
              <a:t>50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Unit 4       Communications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6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983" grpId="0" animBg="1" autoUpdateAnimBg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Marshalling Helicopters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FFC000"/>
                </a:solidFill>
              </a:rPr>
              <a:t>Safety Precautions to Follow While Marshalling:</a:t>
            </a:r>
          </a:p>
          <a:p>
            <a:pPr lvl="0"/>
            <a:r>
              <a:rPr lang="en-US" dirty="0" smtClean="0"/>
              <a:t>Receive a briefing from supervisor</a:t>
            </a:r>
          </a:p>
          <a:p>
            <a:pPr lvl="0"/>
            <a:r>
              <a:rPr lang="en-US" dirty="0" smtClean="0"/>
              <a:t>Obtain a radio for communication</a:t>
            </a:r>
          </a:p>
          <a:p>
            <a:pPr lvl="0"/>
            <a:r>
              <a:rPr lang="en-US" dirty="0" smtClean="0"/>
              <a:t>Clear the landing area of all obstacles and obstructions before signaling the pilot to take off or land.</a:t>
            </a:r>
          </a:p>
          <a:p>
            <a:pPr lvl="0"/>
            <a:r>
              <a:rPr lang="en-US" dirty="0" smtClean="0"/>
              <a:t>Ensure you remain at the front and visual to the pilot at all times.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Slide 4-</a:t>
            </a:r>
            <a:fld id="{9B0275EC-D83B-41CF-A730-6EE890332126}" type="slidenum">
              <a:rPr lang="en-US" smtClean="0"/>
              <a:pPr/>
              <a:t>51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Unit 4       Communications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Marshalling Helicopters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dirty="0" smtClean="0">
                <a:solidFill>
                  <a:srgbClr val="FFC000"/>
                </a:solidFill>
              </a:rPr>
              <a:t>Safety Precautions to Follow While Marshalling:</a:t>
            </a:r>
          </a:p>
          <a:p>
            <a:pPr lvl="0"/>
            <a:r>
              <a:rPr lang="en-US" dirty="0" smtClean="0"/>
              <a:t>Direct pilot the pilot by radio or standard hand signals.</a:t>
            </a:r>
          </a:p>
          <a:p>
            <a:r>
              <a:rPr lang="en-US" dirty="0" smtClean="0"/>
              <a:t>Have an adequate fire extinguisher(s) accessible.</a:t>
            </a:r>
          </a:p>
          <a:p>
            <a:pPr lvl="0"/>
            <a:r>
              <a:rPr lang="en-US" dirty="0" smtClean="0"/>
              <a:t>Approved hand signals should be used by all personnel and pilot.</a:t>
            </a:r>
          </a:p>
          <a:p>
            <a:pPr lvl="0"/>
            <a:r>
              <a:rPr lang="en-US" dirty="0" smtClean="0"/>
              <a:t>Brace yourself when large helicopters are landing or taking off due to the velocity of the rotor downwash.</a:t>
            </a:r>
          </a:p>
          <a:p>
            <a:pPr lvl="0"/>
            <a:r>
              <a:rPr lang="en-US" dirty="0" smtClean="0"/>
              <a:t>Keep landing area free of litter and trash.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Slide 4-</a:t>
            </a:r>
            <a:fld id="{9B0275EC-D83B-41CF-A730-6EE890332126}" type="slidenum">
              <a:rPr lang="en-US" smtClean="0"/>
              <a:pPr/>
              <a:t>52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Unit 4       Communications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2762"/>
          </a:xfrm>
        </p:spPr>
        <p:txBody>
          <a:bodyPr/>
          <a:lstStyle/>
          <a:p>
            <a:r>
              <a:rPr lang="en-US" dirty="0" smtClean="0"/>
              <a:t>Hand Signals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4495800"/>
          </a:xfrm>
        </p:spPr>
        <p:txBody>
          <a:bodyPr/>
          <a:lstStyle/>
          <a:p>
            <a:pPr algn="ctr"/>
            <a:r>
              <a:rPr lang="en-US" dirty="0" smtClean="0"/>
              <a:t>Use National Standards</a:t>
            </a:r>
            <a:br>
              <a:rPr lang="en-US" dirty="0" smtClean="0"/>
            </a:br>
            <a:r>
              <a:rPr lang="en-US" dirty="0" smtClean="0"/>
              <a:t>Use the hand signals in</a:t>
            </a:r>
          </a:p>
          <a:p>
            <a:pPr algn="ctr"/>
            <a:r>
              <a:rPr lang="en-US" dirty="0" smtClean="0"/>
              <a:t>Basic Aviation Safety, </a:t>
            </a:r>
            <a:br>
              <a:rPr lang="en-US" dirty="0" smtClean="0"/>
            </a:br>
            <a:r>
              <a:rPr lang="en-US" dirty="0" smtClean="0"/>
              <a:t>Fireline Handbook or in</a:t>
            </a:r>
          </a:p>
          <a:p>
            <a:pPr algn="ctr"/>
            <a:r>
              <a:rPr lang="en-US" dirty="0" smtClean="0"/>
              <a:t>the Incident Response Pocket Guide (IRPG).</a:t>
            </a:r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Slide 4-</a:t>
            </a:r>
            <a:fld id="{9B0275EC-D83B-41CF-A730-6EE890332126}" type="slidenum">
              <a:rPr lang="en-US" smtClean="0"/>
              <a:pPr/>
              <a:t>53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Unit 4       Communications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Hand Signals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FFC000"/>
                </a:solidFill>
              </a:rPr>
              <a:t>Use National Standards – Standard hand signals should be used. </a:t>
            </a:r>
          </a:p>
          <a:p>
            <a:r>
              <a:rPr lang="en-US" dirty="0" smtClean="0"/>
              <a:t>Include pilot in training so everyone has the same understanding.</a:t>
            </a:r>
          </a:p>
          <a:p>
            <a:pPr lvl="0"/>
            <a:r>
              <a:rPr lang="en-US" dirty="0" smtClean="0"/>
              <a:t>Hand signals need to be exaggerated to be effective.</a:t>
            </a:r>
          </a:p>
          <a:p>
            <a:pPr lvl="0"/>
            <a:r>
              <a:rPr lang="en-US" dirty="0" smtClean="0"/>
              <a:t>A smooth transition between one signal to the next.</a:t>
            </a:r>
          </a:p>
          <a:p>
            <a:pPr lvl="0"/>
            <a:r>
              <a:rPr lang="en-US" dirty="0" smtClean="0"/>
              <a:t>Minimize the time spent holding the helicopter in a hover.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Slide 4-</a:t>
            </a:r>
            <a:fld id="{9B0275EC-D83B-41CF-A730-6EE890332126}" type="slidenum">
              <a:rPr lang="en-US" smtClean="0"/>
              <a:pPr/>
              <a:t>54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Unit 4       Communications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228600" y="1752600"/>
            <a:ext cx="8686800" cy="419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219200"/>
          </a:xfrm>
        </p:spPr>
        <p:txBody>
          <a:bodyPr>
            <a:normAutofit/>
          </a:bodyPr>
          <a:lstStyle/>
          <a:p>
            <a:r>
              <a:rPr lang="en-US" sz="3600" cap="all" dirty="0" smtClean="0"/>
              <a:t>as a class Practice each HAND signal</a:t>
            </a:r>
            <a:endParaRPr lang="en-US" sz="3600" dirty="0"/>
          </a:p>
        </p:txBody>
      </p:sp>
      <p:grpSp>
        <p:nvGrpSpPr>
          <p:cNvPr id="19" name="Group 18"/>
          <p:cNvGrpSpPr/>
          <p:nvPr/>
        </p:nvGrpSpPr>
        <p:grpSpPr>
          <a:xfrm>
            <a:off x="22123" y="1600200"/>
            <a:ext cx="9284673" cy="4495800"/>
            <a:chOff x="-228600" y="1371600"/>
            <a:chExt cx="9756775" cy="4724400"/>
          </a:xfrm>
        </p:grpSpPr>
        <p:pic>
          <p:nvPicPr>
            <p:cNvPr id="5" name="Picture 3" descr="C:\Photos &amp; Graphics\S217 Rewrite\6 Personnel &amp; Cargo Transport\Handsignals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</a:blip>
            <a:srcRect b="70886"/>
            <a:stretch>
              <a:fillRect/>
            </a:stretch>
          </p:blipFill>
          <p:spPr bwMode="auto">
            <a:xfrm>
              <a:off x="-228600" y="1371600"/>
              <a:ext cx="5413375" cy="1974850"/>
            </a:xfrm>
            <a:prstGeom prst="rect">
              <a:avLst/>
            </a:prstGeom>
            <a:noFill/>
          </p:spPr>
        </p:pic>
        <p:pic>
          <p:nvPicPr>
            <p:cNvPr id="6" name="Picture 4" descr="C:\Photos &amp; Graphics\S217 Rewrite\6 Personnel &amp; Cargo Transport\Handsignals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</a:blip>
            <a:srcRect t="28885" r="11830" b="48509"/>
            <a:stretch>
              <a:fillRect/>
            </a:stretch>
          </p:blipFill>
          <p:spPr bwMode="auto">
            <a:xfrm>
              <a:off x="4262439" y="1800225"/>
              <a:ext cx="4774365" cy="1546225"/>
            </a:xfrm>
            <a:prstGeom prst="rect">
              <a:avLst/>
            </a:prstGeom>
            <a:noFill/>
          </p:spPr>
        </p:pic>
        <p:pic>
          <p:nvPicPr>
            <p:cNvPr id="7" name="Picture 5" descr="C:\Photos &amp; Graphics\S217 Rewrite\6 Personnel &amp; Cargo Transport\Handsignals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</a:blip>
            <a:srcRect t="51491" b="27159"/>
            <a:stretch>
              <a:fillRect/>
            </a:stretch>
          </p:blipFill>
          <p:spPr bwMode="auto">
            <a:xfrm>
              <a:off x="-228600" y="4332288"/>
              <a:ext cx="5410200" cy="1458912"/>
            </a:xfrm>
            <a:prstGeom prst="rect">
              <a:avLst/>
            </a:prstGeom>
            <a:noFill/>
          </p:spPr>
        </p:pic>
        <p:pic>
          <p:nvPicPr>
            <p:cNvPr id="8" name="Picture 6" descr="C:\Photos &amp; Graphics\S217 Rewrite\6 Personnel &amp; Cargo Transport\Handsignals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</a:blip>
            <a:srcRect t="72371"/>
            <a:stretch>
              <a:fillRect/>
            </a:stretch>
          </p:blipFill>
          <p:spPr bwMode="auto">
            <a:xfrm>
              <a:off x="4114800" y="4206875"/>
              <a:ext cx="5413375" cy="1889125"/>
            </a:xfrm>
            <a:prstGeom prst="rect">
              <a:avLst/>
            </a:prstGeom>
            <a:noFill/>
          </p:spPr>
        </p:pic>
      </p:grp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Slide 4-</a:t>
            </a:r>
            <a:fld id="{9B0275EC-D83B-41CF-A730-6EE890332126}" type="slidenum">
              <a:rPr lang="en-US" smtClean="0"/>
              <a:pPr/>
              <a:t>55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Unit 4       Communications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Unit 4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/>
            </a:pPr>
            <a:r>
              <a:rPr lang="en-US" dirty="0" smtClean="0"/>
              <a:t>Ensure all communication is performed using clear text.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 smtClean="0"/>
              <a:t>Describe the process of communication within the chain of command.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 smtClean="0"/>
              <a:t>Demonstrate proper radio usage.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 smtClean="0"/>
              <a:t>Describe helicopter marshalling procedures and techniques.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Slide 4-</a:t>
            </a:r>
            <a:fld id="{9B0275EC-D83B-41CF-A730-6EE890332126}" type="slidenum">
              <a:rPr lang="en-US" smtClean="0"/>
              <a:pPr/>
              <a:t>56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Unit 4       Communications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316162"/>
          </a:xfrm>
        </p:spPr>
        <p:txBody>
          <a:bodyPr/>
          <a:lstStyle/>
          <a:p>
            <a:r>
              <a:rPr lang="en-US" dirty="0" smtClean="0"/>
              <a:t>Communication Protocol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67000"/>
            <a:ext cx="8229600" cy="39624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Either of the following is an acceptable flight plan.	</a:t>
            </a:r>
          </a:p>
          <a:p>
            <a:pPr lvl="1"/>
            <a:r>
              <a:rPr lang="en-US" dirty="0" smtClean="0"/>
              <a:t>Federal Aviation Administration (FAA) flight plan</a:t>
            </a:r>
          </a:p>
          <a:p>
            <a:pPr lvl="1"/>
            <a:r>
              <a:rPr lang="en-US" dirty="0" smtClean="0"/>
              <a:t>Agency flight following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Slide 4-</a:t>
            </a:r>
            <a:fld id="{9B0275EC-D83B-41CF-A730-6EE890332126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Unit 4       Communications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163762"/>
          </a:xfrm>
        </p:spPr>
        <p:txBody>
          <a:bodyPr/>
          <a:lstStyle/>
          <a:p>
            <a:r>
              <a:rPr lang="en-US" dirty="0" smtClean="0"/>
              <a:t>Communication Protocol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90800"/>
            <a:ext cx="8229600" cy="4038600"/>
          </a:xfrm>
        </p:spPr>
        <p:txBody>
          <a:bodyPr/>
          <a:lstStyle/>
          <a:p>
            <a:pPr marL="0" indent="0"/>
            <a:r>
              <a:rPr lang="en-US" dirty="0" smtClean="0">
                <a:solidFill>
                  <a:srgbClr val="FFC000"/>
                </a:solidFill>
              </a:rPr>
              <a:t>Flight Plans and Flight Following</a:t>
            </a:r>
          </a:p>
          <a:p>
            <a:pPr marL="0" indent="0"/>
            <a:r>
              <a:rPr lang="en-US" dirty="0" smtClean="0"/>
              <a:t>FAA flight plans shall be filed by the pilot prior to take-off whenever possible.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Slide 4-</a:t>
            </a:r>
            <a:fld id="{9B0275EC-D83B-41CF-A730-6EE890332126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Unit 4       Communications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Communication Protocol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solidFill>
                  <a:srgbClr val="FFC000"/>
                </a:solidFill>
              </a:rPr>
              <a:t>Agency flight following (radio) providing:</a:t>
            </a:r>
          </a:p>
          <a:p>
            <a:pPr marL="1143000" lvl="1" indent="-742950">
              <a:buNone/>
            </a:pPr>
            <a:r>
              <a:rPr lang="en-US" dirty="0" smtClean="0"/>
              <a:t>Flight following will be accomplished under</a:t>
            </a:r>
          </a:p>
          <a:p>
            <a:pPr marL="1143000" lvl="1" indent="-742950">
              <a:buNone/>
            </a:pPr>
            <a:r>
              <a:rPr lang="en-US" dirty="0" smtClean="0"/>
              <a:t>the agency’s written flight following policy.</a:t>
            </a:r>
          </a:p>
          <a:p>
            <a:pPr marL="1143000" lvl="1" indent="-742950">
              <a:buNone/>
            </a:pPr>
            <a:endParaRPr lang="en-US" dirty="0" smtClean="0"/>
          </a:p>
          <a:p>
            <a:pPr marL="1143000" lvl="1" indent="-742950">
              <a:buNone/>
            </a:pPr>
            <a:r>
              <a:rPr lang="en-US" dirty="0" smtClean="0"/>
              <a:t>Radio contact will be made at predetermined</a:t>
            </a:r>
          </a:p>
          <a:p>
            <a:pPr marL="1143000" lvl="1" indent="-742950">
              <a:buNone/>
            </a:pPr>
            <a:r>
              <a:rPr lang="en-US" dirty="0" smtClean="0"/>
              <a:t>intervals not to exceed one hour. (Most</a:t>
            </a:r>
          </a:p>
          <a:p>
            <a:pPr marL="1143000" lvl="1" indent="-742950">
              <a:buNone/>
            </a:pPr>
            <a:r>
              <a:rPr lang="en-US" dirty="0" smtClean="0"/>
              <a:t>agencies use predetermined intervals of less</a:t>
            </a:r>
          </a:p>
          <a:p>
            <a:pPr marL="1143000" lvl="1" indent="-742950">
              <a:buNone/>
            </a:pPr>
            <a:r>
              <a:rPr lang="en-US" dirty="0" smtClean="0"/>
              <a:t>than one hour, e.g., 15 to 30 minutes).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Slide 4-</a:t>
            </a:r>
            <a:fld id="{9B0275EC-D83B-41CF-A730-6EE890332126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Unit 4       Communications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Communication Protocol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solidFill>
                  <a:srgbClr val="FFC000"/>
                </a:solidFill>
              </a:rPr>
              <a:t>Agency flight following (radio) providing:</a:t>
            </a:r>
          </a:p>
          <a:p>
            <a:pPr marL="1143000" lvl="1" indent="-742950">
              <a:buNone/>
            </a:pPr>
            <a:r>
              <a:rPr lang="en-US" dirty="0" smtClean="0"/>
              <a:t>Position reports or amendments are</a:t>
            </a:r>
          </a:p>
          <a:p>
            <a:pPr marL="1143000" lvl="1" indent="-742950">
              <a:buNone/>
            </a:pPr>
            <a:r>
              <a:rPr lang="en-US" dirty="0" smtClean="0"/>
              <a:t>communicated and recorded.</a:t>
            </a:r>
          </a:p>
          <a:p>
            <a:pPr marL="1143000" lvl="1" indent="-742950">
              <a:buNone/>
            </a:pPr>
            <a:endParaRPr lang="en-US" dirty="0" smtClean="0"/>
          </a:p>
          <a:p>
            <a:pPr marL="1143000" lvl="1" indent="-742950">
              <a:buNone/>
            </a:pPr>
            <a:r>
              <a:rPr lang="en-US" dirty="0" smtClean="0"/>
              <a:t>Personnel tasked with flight following</a:t>
            </a:r>
          </a:p>
          <a:p>
            <a:pPr marL="1143000" lvl="1" indent="-742950">
              <a:buNone/>
            </a:pPr>
            <a:r>
              <a:rPr lang="en-US" dirty="0" smtClean="0"/>
              <a:t>responsibility must monitor the</a:t>
            </a:r>
          </a:p>
          <a:p>
            <a:pPr marL="1143000" lvl="1" indent="-742950">
              <a:buNone/>
            </a:pPr>
            <a:r>
              <a:rPr lang="en-US" dirty="0" smtClean="0"/>
              <a:t>communications radio at all times during the</a:t>
            </a:r>
          </a:p>
          <a:p>
            <a:pPr marL="1143000" lvl="1" indent="-742950">
              <a:buNone/>
            </a:pPr>
            <a:r>
              <a:rPr lang="en-US" dirty="0" smtClean="0"/>
              <a:t>flight.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Slide 4-</a:t>
            </a:r>
            <a:fld id="{9B0275EC-D83B-41CF-A730-6EE890332126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Unit 4       Communications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271Them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s271Theme1</Template>
  <TotalTime>1951</TotalTime>
  <Words>2084</Words>
  <Application>Microsoft Office PowerPoint</Application>
  <PresentationFormat>On-screen Show (4:3)</PresentationFormat>
  <Paragraphs>472</Paragraphs>
  <Slides>56</Slides>
  <Notes>56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57" baseType="lpstr">
      <vt:lpstr>s271Theme1</vt:lpstr>
      <vt:lpstr>Unit 4 - Communications</vt:lpstr>
      <vt:lpstr>Unit 4 Objectives</vt:lpstr>
      <vt:lpstr>Communication Protocol</vt:lpstr>
      <vt:lpstr>Communication Protocol</vt:lpstr>
      <vt:lpstr>Communication Protocol</vt:lpstr>
      <vt:lpstr>Communication Protocol</vt:lpstr>
      <vt:lpstr>Communication Protocol</vt:lpstr>
      <vt:lpstr>Communication Protocol</vt:lpstr>
      <vt:lpstr>Communication Protocol</vt:lpstr>
      <vt:lpstr>Communication Protocol</vt:lpstr>
      <vt:lpstr>Communication Protocol</vt:lpstr>
      <vt:lpstr>Communication Protocol</vt:lpstr>
      <vt:lpstr>Communication Protocol</vt:lpstr>
      <vt:lpstr>Communication Protocol</vt:lpstr>
      <vt:lpstr>Communication Protocol</vt:lpstr>
      <vt:lpstr>Communication Protocol</vt:lpstr>
      <vt:lpstr>Communication Protocol</vt:lpstr>
      <vt:lpstr>Communication Protocol</vt:lpstr>
      <vt:lpstr>Slide 19</vt:lpstr>
      <vt:lpstr>Communication Protocol</vt:lpstr>
      <vt:lpstr>Communication Protocol</vt:lpstr>
      <vt:lpstr>Communication Protocol</vt:lpstr>
      <vt:lpstr>ICS Radio Communications</vt:lpstr>
      <vt:lpstr>ICS Radio Communications</vt:lpstr>
      <vt:lpstr>ICS Radio Communications</vt:lpstr>
      <vt:lpstr>Slide 26</vt:lpstr>
      <vt:lpstr>Radio Communications</vt:lpstr>
      <vt:lpstr>Radio Communications</vt:lpstr>
      <vt:lpstr>Radio Communications</vt:lpstr>
      <vt:lpstr>Radio Communications</vt:lpstr>
      <vt:lpstr>Radio Communications</vt:lpstr>
      <vt:lpstr>Radio Communications</vt:lpstr>
      <vt:lpstr>Radio Communications</vt:lpstr>
      <vt:lpstr>Radio Communications</vt:lpstr>
      <vt:lpstr>Radio Communications</vt:lpstr>
      <vt:lpstr>Radio Communications</vt:lpstr>
      <vt:lpstr>Radio Communications</vt:lpstr>
      <vt:lpstr>Radio Communications</vt:lpstr>
      <vt:lpstr>Clock Orientation Exercise</vt:lpstr>
      <vt:lpstr>Slide 40</vt:lpstr>
      <vt:lpstr>Slide 41</vt:lpstr>
      <vt:lpstr>Radio Communications</vt:lpstr>
      <vt:lpstr>Radio Communications</vt:lpstr>
      <vt:lpstr> Stages of Pilot Orientation</vt:lpstr>
      <vt:lpstr>Long Distance Stage</vt:lpstr>
      <vt:lpstr>Long Distance Stage</vt:lpstr>
      <vt:lpstr>Medium Distance Stage</vt:lpstr>
      <vt:lpstr>Medium Distance Stage</vt:lpstr>
      <vt:lpstr>Short Distance Stage</vt:lpstr>
      <vt:lpstr>Short Distance Stage</vt:lpstr>
      <vt:lpstr>Marshalling Helicopters</vt:lpstr>
      <vt:lpstr>Marshalling Helicopters</vt:lpstr>
      <vt:lpstr>Hand Signals</vt:lpstr>
      <vt:lpstr>Hand Signals</vt:lpstr>
      <vt:lpstr>as a class Practice each HAND signal</vt:lpstr>
      <vt:lpstr>Unit 4 Objectives</vt:lpstr>
    </vt:vector>
  </TitlesOfParts>
  <Company>Bureau of Land Management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4</dc:title>
  <dc:creator>edred d. secakuk</dc:creator>
  <cp:lastModifiedBy>Matt Knudson</cp:lastModifiedBy>
  <cp:revision>210</cp:revision>
  <dcterms:created xsi:type="dcterms:W3CDTF">2009-12-21T16:45:02Z</dcterms:created>
  <dcterms:modified xsi:type="dcterms:W3CDTF">2010-11-29T22:26:43Z</dcterms:modified>
</cp:coreProperties>
</file>