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4"/>
  </p:notesMasterIdLst>
  <p:sldIdLst>
    <p:sldId id="256" r:id="rId2"/>
    <p:sldId id="257" r:id="rId3"/>
    <p:sldId id="308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258" r:id="rId20"/>
    <p:sldId id="259" r:id="rId21"/>
    <p:sldId id="328" r:id="rId22"/>
    <p:sldId id="330" r:id="rId23"/>
    <p:sldId id="333" r:id="rId24"/>
    <p:sldId id="337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80" r:id="rId33"/>
    <p:sldId id="269" r:id="rId34"/>
    <p:sldId id="270" r:id="rId35"/>
    <p:sldId id="271" r:id="rId36"/>
    <p:sldId id="272" r:id="rId37"/>
    <p:sldId id="273" r:id="rId38"/>
    <p:sldId id="274" r:id="rId39"/>
    <p:sldId id="281" r:id="rId40"/>
    <p:sldId id="275" r:id="rId41"/>
    <p:sldId id="276" r:id="rId42"/>
    <p:sldId id="277" r:id="rId43"/>
    <p:sldId id="279" r:id="rId44"/>
    <p:sldId id="289" r:id="rId45"/>
    <p:sldId id="290" r:id="rId46"/>
    <p:sldId id="282" r:id="rId47"/>
    <p:sldId id="283" r:id="rId48"/>
    <p:sldId id="284" r:id="rId49"/>
    <p:sldId id="285" r:id="rId50"/>
    <p:sldId id="286" r:id="rId51"/>
    <p:sldId id="326" r:id="rId52"/>
    <p:sldId id="32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6" autoAdjust="0"/>
    <p:restoredTop sz="83523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C006-205A-4C1B-9524-7C2692BBA1AF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7CF9-763D-4257-A4B7-665BC5E78E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chemeClr val="accent6">
              <a:lumMod val="50000"/>
            </a:schemeClr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396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Photos.10.3.08\heliloadca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150041"/>
            <a:ext cx="2813516" cy="4557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2192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Helicopter Performance, Limitations, and Load Calculations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924800" cy="1219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UNIT 5</a:t>
            </a:r>
            <a:endParaRPr lang="en-US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Anti-Torque Control</a:t>
            </a:r>
          </a:p>
          <a:p>
            <a:pPr>
              <a:tabLst>
                <a:tab pos="341313" algn="l"/>
              </a:tabLst>
            </a:pPr>
            <a:r>
              <a:rPr lang="en-US" sz="3800" dirty="0" smtClean="0"/>
              <a:t>The anti-torque pedals accomplish this by changing the pitch (angle of attack) or the tail rotor blades.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Anti-Torque Control</a:t>
            </a:r>
          </a:p>
          <a:p>
            <a:pPr>
              <a:tabLst>
                <a:tab pos="341313" algn="l"/>
              </a:tabLst>
            </a:pPr>
            <a:r>
              <a:rPr lang="en-US" sz="3800" dirty="0" smtClean="0"/>
              <a:t>Heading and directional control in hover and at low air speeds as forward air speed increases, the tail rotor becomes less necessary (slip streaming effect).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Cyclic Control</a:t>
            </a:r>
          </a:p>
          <a:p>
            <a:r>
              <a:rPr lang="en-US" sz="2800" dirty="0" smtClean="0"/>
              <a:t>The “cyclic” is controlled by the pilot’s right hand. </a:t>
            </a:r>
          </a:p>
          <a:p>
            <a:r>
              <a:rPr lang="en-US" sz="2800" dirty="0" smtClean="0"/>
              <a:t>Aircraft moves in the direction that pressure is applied </a:t>
            </a:r>
            <a:br>
              <a:rPr lang="en-US" sz="2800" dirty="0" smtClean="0"/>
            </a:br>
            <a:r>
              <a:rPr lang="en-US" sz="2800" dirty="0" smtClean="0"/>
              <a:t>to the cyclic.</a:t>
            </a:r>
          </a:p>
          <a:p>
            <a:r>
              <a:rPr lang="en-US" sz="2800" dirty="0" smtClean="0"/>
              <a:t>If the pilot moves the cyclic forward, the lift in the rear half of the rotor disk is increased, and the aircraft moves forward.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Landing Gear</a:t>
            </a:r>
          </a:p>
          <a:p>
            <a:pPr>
              <a:buNone/>
            </a:pPr>
            <a:r>
              <a:rPr lang="en-US" sz="2800" dirty="0" smtClean="0"/>
              <a:t>Skids – Skids are the most common type of landing gear used in light and medium-class helicopters.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8851" name="Picture 3" descr="D:\S217 Rewrite\1 Makes &amp; Models\Type 3\206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399"/>
            <a:ext cx="3733800" cy="2520315"/>
          </a:xfrm>
          <a:prstGeom prst="rect">
            <a:avLst/>
          </a:prstGeom>
          <a:noFill/>
        </p:spPr>
      </p:pic>
      <p:pic>
        <p:nvPicPr>
          <p:cNvPr id="7" name="Picture 3" descr="D:\S217 Rewrite\1 Makes &amp; Models\Type 3\206L3.jpg"/>
          <p:cNvPicPr>
            <a:picLocks noChangeAspect="1" noChangeArrowheads="1"/>
          </p:cNvPicPr>
          <p:nvPr/>
        </p:nvPicPr>
        <p:blipFill>
          <a:blip r:embed="rId3" cstate="print"/>
          <a:srcRect l="6532" t="64516" r="28145"/>
          <a:stretch>
            <a:fillRect/>
          </a:stretch>
        </p:blipFill>
        <p:spPr bwMode="auto">
          <a:xfrm>
            <a:off x="4191000" y="4577714"/>
            <a:ext cx="4572000" cy="19050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Landing Gear</a:t>
            </a:r>
          </a:p>
          <a:p>
            <a:r>
              <a:rPr lang="en-US" sz="2800" dirty="0" smtClean="0"/>
              <a:t>Wheels – Wheels are primarily used on medium and heavy helicopters.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9874" name="Picture 2" descr="D:\Photos.10.3.08\Helicopters\Alouette III SA31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781287" cy="2438400"/>
          </a:xfrm>
          <a:prstGeom prst="rect">
            <a:avLst/>
          </a:prstGeom>
          <a:noFill/>
        </p:spPr>
      </p:pic>
      <p:pic>
        <p:nvPicPr>
          <p:cNvPr id="6" name="Picture 2" descr="D:\Photos.10.3.08\Helicopters\Alouette III SA316B.jpg"/>
          <p:cNvPicPr>
            <a:picLocks noChangeAspect="1" noChangeArrowheads="1"/>
          </p:cNvPicPr>
          <p:nvPr/>
        </p:nvPicPr>
        <p:blipFill>
          <a:blip r:embed="rId3" cstate="print"/>
          <a:srcRect l="9317" t="53125" r="30228" b="18750"/>
          <a:stretch>
            <a:fillRect/>
          </a:stretch>
        </p:blipFill>
        <p:spPr bwMode="auto">
          <a:xfrm>
            <a:off x="4213087" y="4953000"/>
            <a:ext cx="4572000" cy="15240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Landing Gear</a:t>
            </a:r>
          </a:p>
          <a:p>
            <a:r>
              <a:rPr lang="en-US" sz="2800" dirty="0" smtClean="0"/>
              <a:t>Floats – Floats can be used on land as well as water. There are two types; fixed or inflated. “Pop Outs” are inflated only as needed.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0898" name="Picture 2" descr="D:\Helicopter Photos\Helof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95" y="4267200"/>
            <a:ext cx="3429000" cy="2272040"/>
          </a:xfrm>
          <a:prstGeom prst="rect">
            <a:avLst/>
          </a:prstGeom>
          <a:noFill/>
        </p:spPr>
      </p:pic>
      <p:pic>
        <p:nvPicPr>
          <p:cNvPr id="6" name="Picture 2" descr="D:\Helicopter Photos\Heloflot.JPG"/>
          <p:cNvPicPr>
            <a:picLocks noChangeAspect="1" noChangeArrowheads="1"/>
          </p:cNvPicPr>
          <p:nvPr/>
        </p:nvPicPr>
        <p:blipFill>
          <a:blip r:embed="rId3" cstate="print"/>
          <a:srcRect l="24444" t="60369" b="6093"/>
          <a:stretch>
            <a:fillRect/>
          </a:stretch>
        </p:blipFill>
        <p:spPr bwMode="auto">
          <a:xfrm>
            <a:off x="3981795" y="4786640"/>
            <a:ext cx="4663440" cy="17526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Loading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Center of Gravity Effects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5000" t="32028" r="14166" b="31856"/>
          <a:stretch>
            <a:fillRect/>
          </a:stretch>
        </p:blipFill>
        <p:spPr bwMode="auto">
          <a:xfrm>
            <a:off x="2066026" y="2893539"/>
            <a:ext cx="5003322" cy="35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Loading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Center of Gravity Effects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679" t="33942" r="54424" b="21667"/>
          <a:stretch>
            <a:fillRect/>
          </a:stretch>
        </p:blipFill>
        <p:spPr bwMode="auto">
          <a:xfrm>
            <a:off x="914400" y="3058297"/>
            <a:ext cx="3200400" cy="311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0491" t="17885" r="11988" b="46890"/>
          <a:stretch>
            <a:fillRect/>
          </a:stretch>
        </p:blipFill>
        <p:spPr bwMode="auto">
          <a:xfrm>
            <a:off x="4267200" y="3071191"/>
            <a:ext cx="3962400" cy="3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Loading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Floor Loading</a:t>
            </a:r>
          </a:p>
          <a:p>
            <a:pPr>
              <a:buNone/>
            </a:pPr>
            <a:r>
              <a:rPr lang="en-US" dirty="0" smtClean="0"/>
              <a:t>Careful attention must be given to small, heavy parcels loaded into helicopters to determine that the maximum pounds-per-square-inch limitations are not exceeded.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dirty="0" smtClean="0"/>
              <a:t>Being familiar with terms commonly used in helicopter flight characteristics is important to persons involved with helicopter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general aspects of helicopter design, flight controls, and terminology.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“in-ground-effect” and “out-of-ground-effect” as they relate to helicopter performance.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Ground Effect</a:t>
            </a:r>
          </a:p>
          <a:p>
            <a:r>
              <a:rPr lang="en-US" dirty="0" smtClean="0"/>
              <a:t>A condition of improved rotor system performance encountered when the helicopter is hovering near the ground.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pic>
        <p:nvPicPr>
          <p:cNvPr id="6" name="Picture 2" descr="C:\Jobs\S-270 Basic Air Ops 25\JPGs for PPT\H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3048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Hover-In-Ground-Effect (HIGE) occurs when helicopter is hovering approximately less than one-half the rotor diameter distance from the ground.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pic>
        <p:nvPicPr>
          <p:cNvPr id="6" name="Picture 2" descr="C:\Jobs\S-270 Basic Air Ops 15\JPGS for PPT\HIGE 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"/>
            <a:ext cx="88392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1085" y="452497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HIGE the airflow is interrupted by the ground under the helicopter; this reduces downward velocity of the air and produces an outward airflow pattern.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Jobs\S-270 Basic Air Ops 25\JPGs for PPT\HO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"/>
            <a:ext cx="8839199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52400" y="36576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Hover-Out-Of-Ground-Effect (HOGE) occurs when the helicopter exceeds about one-half of the rotor diameter distance from the ground, and the cushion of air disintegrates.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</p:spPr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</p:spPr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Jobs\S-270 Basic Air Ops 21\JPGs for PPT\HOGE 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"/>
            <a:ext cx="8839199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71286" y="4876800"/>
            <a:ext cx="7789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HOGE no </a:t>
            </a:r>
            <a:r>
              <a:rPr lang="en-US" sz="3200" b="1" dirty="0">
                <a:latin typeface="Arial" charset="0"/>
              </a:rPr>
              <a:t>cushion of air and maximum </a:t>
            </a:r>
          </a:p>
          <a:p>
            <a:r>
              <a:rPr lang="en-US" sz="3200" b="1" dirty="0">
                <a:latin typeface="Arial" charset="0"/>
              </a:rPr>
              <a:t>performance of helicopter is required.  </a:t>
            </a:r>
          </a:p>
          <a:p>
            <a:r>
              <a:rPr lang="en-US" sz="3200" b="1" dirty="0">
                <a:latin typeface="Arial" charset="0"/>
              </a:rPr>
              <a:t>Payload may have to be reduced.</a:t>
            </a:r>
            <a:r>
              <a:rPr lang="en-US" sz="3200" dirty="0">
                <a:latin typeface="Arial" charset="0"/>
              </a:rPr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</p:spPr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</p:spPr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Ground Effect – Hover-Out-Of-Ground-Effect (HOGE)</a:t>
            </a:r>
          </a:p>
          <a:p>
            <a:r>
              <a:rPr lang="en-US" dirty="0" smtClean="0"/>
              <a:t>It is important to understand the capabilities and limitations presented by ground effect when choosing a landing site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Ground Effect – Translational Lift</a:t>
            </a:r>
          </a:p>
          <a:p>
            <a:pPr>
              <a:buNone/>
            </a:pPr>
            <a:r>
              <a:rPr lang="en-US" dirty="0" smtClean="0"/>
              <a:t>Translational lift occurs when the helicopter approaches 15 to 18 MPH indicated airspeed and when hovering with a 15 MPH steady headwind.</a:t>
            </a:r>
          </a:p>
          <a:p>
            <a:pPr>
              <a:buNone/>
            </a:pPr>
            <a:r>
              <a:rPr lang="en-US" dirty="0" smtClean="0"/>
              <a:t>Can be felt as an aircraft transitions from a hover to forward flight.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Autorotation</a:t>
            </a:r>
          </a:p>
          <a:p>
            <a:pPr>
              <a:buNone/>
            </a:pPr>
            <a:r>
              <a:rPr lang="en-US" dirty="0"/>
              <a:t>Autorotation is a non-powered flight condition in which the rotor system maintains flight RPM by reversed airflow. It provides the pilot a means of safely landing the helicopter after an engine failure or other mechanical emergency.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Autorotation</a:t>
            </a:r>
          </a:p>
          <a:p>
            <a:r>
              <a:rPr lang="en-US" dirty="0"/>
              <a:t>Helicopters have a freewheeling unit in the transmission which automatically disengages the engine from the rotor system in the event of failure. This allows the main rotor to rotate freely.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Autorotation</a:t>
            </a:r>
          </a:p>
          <a:p>
            <a:r>
              <a:rPr lang="en-US" dirty="0" smtClean="0"/>
              <a:t>When the helicopter is powered by the engine, airflow is downward through the rotors. During an autorotation airflow is upward, “wind milling” the rotor blades as the helicopter descends.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 startAt="3"/>
            </a:pPr>
            <a:r>
              <a:rPr lang="en-US" dirty="0" smtClean="0"/>
              <a:t>Describe air density altitude and the effects on helicopter performance.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Describe the process for completing a load calculation 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Height Velocity Diagram</a:t>
            </a:r>
          </a:p>
          <a:p>
            <a:r>
              <a:rPr lang="en-US" dirty="0" smtClean="0"/>
              <a:t>In flight manuals for each helicopter types is a chart which provides necessary information to complete a safe autorotation.</a:t>
            </a:r>
            <a:endParaRPr lang="en-US" dirty="0"/>
          </a:p>
        </p:txBody>
      </p:sp>
      <p:pic>
        <p:nvPicPr>
          <p:cNvPr id="4" name="Picture 7" descr="hv_206l3"/>
          <p:cNvPicPr>
            <a:picLocks noChangeAspect="1" noChangeArrowheads="1"/>
          </p:cNvPicPr>
          <p:nvPr/>
        </p:nvPicPr>
        <p:blipFill>
          <a:blip r:embed="rId3" cstate="print"/>
          <a:srcRect l="21946" t="25131" r="25852" b="31674"/>
          <a:stretch>
            <a:fillRect/>
          </a:stretch>
        </p:blipFill>
        <p:spPr>
          <a:xfrm>
            <a:off x="4724400" y="1713097"/>
            <a:ext cx="4149863" cy="46877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Maximum Performance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Takeoff </a:t>
            </a:r>
          </a:p>
          <a:p>
            <a:pPr>
              <a:buNone/>
            </a:pPr>
            <a:r>
              <a:rPr lang="en-US" dirty="0" smtClean="0"/>
              <a:t>Occurs when the helicopter HOGE before or after translational lift. The helicopter is totally power dependent and  the margin for safety is significantly reduced.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00600" y="1763683"/>
            <a:ext cx="4114800" cy="4713317"/>
            <a:chOff x="4495799" y="1143000"/>
            <a:chExt cx="4656667" cy="5334000"/>
          </a:xfrm>
        </p:grpSpPr>
        <p:pic>
          <p:nvPicPr>
            <p:cNvPr id="4" name="Picture 7" descr="hv_206l3"/>
            <p:cNvPicPr>
              <a:picLocks noChangeAspect="1" noChangeArrowheads="1"/>
            </p:cNvPicPr>
            <p:nvPr/>
          </p:nvPicPr>
          <p:blipFill>
            <a:blip r:embed="rId3" cstate="print"/>
            <a:srcRect l="21946" t="24398" r="25931" b="31710"/>
            <a:stretch>
              <a:fillRect/>
            </a:stretch>
          </p:blipFill>
          <p:spPr>
            <a:xfrm>
              <a:off x="4495799" y="1143000"/>
              <a:ext cx="4656667" cy="53340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 flipH="1" flipV="1">
              <a:off x="5295106" y="5067300"/>
              <a:ext cx="1296194" cy="7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943600" y="3733800"/>
              <a:ext cx="1371600" cy="685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MCj031938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901769">
              <a:off x="6629400" y="3276600"/>
              <a:ext cx="1371600" cy="611266"/>
            </a:xfrm>
            <a:prstGeom prst="rect">
              <a:avLst/>
            </a:prstGeom>
            <a:noFill/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6667" t="43611" r="8889" b="14594"/>
          <a:stretch>
            <a:fillRect/>
          </a:stretch>
        </p:blipFill>
        <p:spPr bwMode="auto">
          <a:xfrm>
            <a:off x="872704" y="814780"/>
            <a:ext cx="7391400" cy="548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Maximum Performance Takeoff</a:t>
            </a:r>
          </a:p>
          <a:p>
            <a:pPr>
              <a:buNone/>
            </a:pPr>
            <a:r>
              <a:rPr lang="en-US" dirty="0" smtClean="0"/>
              <a:t>When possible, avoid confined areas, or large obstructions that require the pilot to use maximum power for extended periods.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pPr>
              <a:buNone/>
            </a:pPr>
            <a:r>
              <a:rPr lang="en-US" dirty="0" smtClean="0"/>
              <a:t>Density altitude refers to a theoretical air density which exists under standard conditions of a given altitude.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By definition,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density altitude is pressure altitude corrected for temperature and humidity.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pPr>
              <a:buNone/>
            </a:pPr>
            <a:r>
              <a:rPr lang="en-US" dirty="0" smtClean="0"/>
              <a:t>Can have a profound effect on aircraft performance. Air, like other gases and liquids, is fluid. It flows and changes shape under pressure. Air is said to be “thin” at higher elevations.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r>
              <a:rPr lang="en-US" dirty="0" smtClean="0"/>
              <a:t>There are more air molecules per cubic foot at sea level feet than at 8,500 feet. </a:t>
            </a:r>
          </a:p>
          <a:p>
            <a:pPr>
              <a:buNone/>
            </a:pPr>
            <a:r>
              <a:rPr lang="en-US" dirty="0" smtClean="0"/>
              <a:t>As density altitude</a:t>
            </a:r>
          </a:p>
          <a:p>
            <a:pPr>
              <a:buNone/>
            </a:pPr>
            <a:r>
              <a:rPr lang="en-US" dirty="0" smtClean="0"/>
              <a:t>increases, air thins</a:t>
            </a:r>
          </a:p>
          <a:p>
            <a:pPr>
              <a:buNone/>
            </a:pPr>
            <a:r>
              <a:rPr lang="en-US" dirty="0" smtClean="0"/>
              <a:t>out and aircraft</a:t>
            </a:r>
          </a:p>
          <a:p>
            <a:pPr>
              <a:buNone/>
            </a:pPr>
            <a:r>
              <a:rPr lang="en-US" dirty="0" smtClean="0"/>
              <a:t>performance</a:t>
            </a:r>
          </a:p>
          <a:p>
            <a:pPr>
              <a:buNone/>
            </a:pPr>
            <a:r>
              <a:rPr lang="en-US" dirty="0" smtClean="0"/>
              <a:t>decreases.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48" t="41891" r="49365" b="22529"/>
          <a:stretch>
            <a:fillRect/>
          </a:stretch>
        </p:blipFill>
        <p:spPr bwMode="auto">
          <a:xfrm>
            <a:off x="4223659" y="3429000"/>
            <a:ext cx="4615541" cy="30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pPr>
              <a:buNone/>
            </a:pPr>
            <a:r>
              <a:rPr lang="en-US" dirty="0" smtClean="0"/>
              <a:t>There are three factors that affect density altitude in varying degrees;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 pressure, temperature</a:t>
            </a:r>
            <a:r>
              <a:rPr lang="en-US" dirty="0" smtClean="0"/>
              <a:t>, and to some degree, humidity. 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 Chart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Exercise - Density Altitude Chart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Density altitude affects helicopter performance.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Jobs\S-270 Basic Air Ops\Images\JPGS for PPT\Density altitude.jpg"/>
          <p:cNvPicPr>
            <a:picLocks noChangeAspect="1" noChangeArrowheads="1"/>
          </p:cNvPicPr>
          <p:nvPr/>
        </p:nvPicPr>
        <p:blipFill>
          <a:blip r:embed="rId3" cstate="print"/>
          <a:srcRect l="6379" t="4444" r="44239" b="3333"/>
          <a:stretch>
            <a:fillRect/>
          </a:stretch>
        </p:blipFill>
        <p:spPr bwMode="auto">
          <a:xfrm>
            <a:off x="2286000" y="304800"/>
            <a:ext cx="4572000" cy="63246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2743200" y="2895600"/>
            <a:ext cx="2667000" cy="11527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79828" y="4304506"/>
            <a:ext cx="2819400" cy="158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05400" y="2667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8400 ft.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95600" y="2163417"/>
            <a:ext cx="3581400" cy="2362200"/>
          </a:xfrm>
          <a:prstGeom prst="line">
            <a:avLst/>
          </a:prstGeom>
          <a:ln w="31750">
            <a:solidFill>
              <a:srgbClr val="FF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8400 ft.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 Rotor Systems</a:t>
            </a:r>
          </a:p>
          <a:p>
            <a:r>
              <a:rPr lang="en-US" sz="2800" dirty="0" smtClean="0"/>
              <a:t>Single-Rotor Helicopter - The most common design uses a single main rotor which imparts lift and thrust, and a smaller tail rotor, which compensates for torque induced by the powered turning of the main rotor.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3730" name="Picture 2" descr="U:\S-271\S271_EP\Unit 3 Photo Library\006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308" y="4114800"/>
            <a:ext cx="4079383" cy="241363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 Effects Performance</a:t>
            </a:r>
          </a:p>
          <a:p>
            <a:pPr marL="0" indent="0">
              <a:buNone/>
            </a:pPr>
            <a:r>
              <a:rPr lang="en-US" dirty="0" smtClean="0"/>
              <a:t>High elevation, high temperature, and high moisture content all contribute to high density altitude conditions and lessen performance.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/>
              <a:t>Performance is reduced because the thinner air at high density altitudes reduces blade efficiency.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 descr="happy helico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312" y="2895600"/>
            <a:ext cx="6603375" cy="3429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962400" y="2133600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sea level the cool, dense air provides optimum helicopter performance.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2" name="Picture 6" descr="tired helico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016" y="2898648"/>
            <a:ext cx="6601968" cy="34855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962400" y="685800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But at higher altitude, or hotter conditions, the air is less dense and performance is significantly reduced.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Load Calculation Form</a:t>
            </a:r>
          </a:p>
          <a:p>
            <a:pPr>
              <a:buNone/>
            </a:pPr>
            <a:r>
              <a:rPr lang="en-US" dirty="0" smtClean="0"/>
              <a:t>One of the most important documents you will need to become familiar with is the Load Calculation Form.</a:t>
            </a:r>
          </a:p>
          <a:p>
            <a:pPr>
              <a:buNone/>
            </a:pPr>
            <a:r>
              <a:rPr lang="en-US" dirty="0" smtClean="0"/>
              <a:t>For a helicopter to fly safely it is critical that you obtain an allowable payload from the Load Calculation form.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AMD-67 and FS-5700-17 load calculation is required for all helicopter flights conducted on interagency fires and project work.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5 degree C change in outside air temperature or any 1,000 pressure altitude feet change, a new load calculation will need to be completed to ensure safe operations.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dirty="0" smtClean="0"/>
              <a:t>Helicopter Load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r>
              <a:rPr lang="en-US" dirty="0" smtClean="0"/>
              <a:t>Many accidents have happened that involved aircraft that were operating in conditions that were too high or too hot for the weight of the aircraft.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57200"/>
            <a:ext cx="37338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782888" y="533400"/>
          <a:ext cx="3578225" cy="6026150"/>
        </p:xfrm>
        <a:graphic>
          <a:graphicData uri="http://schemas.openxmlformats.org/presentationml/2006/ole">
            <p:oleObj spid="_x0000_s1026" name="Worksheet" r:id="rId4" imgW="5895948" imgH="10086975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3756" y="1600200"/>
          <a:ext cx="2645487" cy="4525963"/>
        </p:xfrm>
        <a:graphic>
          <a:graphicData uri="http://schemas.openxmlformats.org/presentationml/2006/ole">
            <p:oleObj spid="_x0000_s2050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Aircraft model</a:t>
            </a:r>
          </a:p>
          <a:p>
            <a:r>
              <a:rPr lang="en-US" dirty="0" smtClean="0"/>
              <a:t>N Number</a:t>
            </a:r>
          </a:p>
          <a:p>
            <a:r>
              <a:rPr lang="en-US" dirty="0" smtClean="0"/>
              <a:t>Mission</a:t>
            </a:r>
          </a:p>
          <a:p>
            <a:r>
              <a:rPr lang="en-US" dirty="0" smtClean="0"/>
              <a:t>Date/Time</a:t>
            </a:r>
          </a:p>
          <a:p>
            <a:r>
              <a:rPr lang="en-US" dirty="0" smtClean="0"/>
              <a:t>Departure</a:t>
            </a:r>
          </a:p>
          <a:p>
            <a:r>
              <a:rPr lang="en-US" dirty="0" smtClean="0"/>
              <a:t>Destination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1143000" y="2286000"/>
            <a:ext cx="2667000" cy="38862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4113" y="1600200"/>
          <a:ext cx="2644775" cy="4525963"/>
        </p:xfrm>
        <a:graphic>
          <a:graphicData uri="http://schemas.openxmlformats.org/presentationml/2006/ole">
            <p:oleObj spid="_x0000_s3074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Helicopter equipped weight +</a:t>
            </a:r>
          </a:p>
          <a:p>
            <a:r>
              <a:rPr lang="en-US" dirty="0" smtClean="0"/>
              <a:t>Flight crew weight +</a:t>
            </a:r>
          </a:p>
          <a:p>
            <a:r>
              <a:rPr lang="en-US" dirty="0" smtClean="0"/>
              <a:t>Fuel weight =</a:t>
            </a:r>
          </a:p>
          <a:p>
            <a:r>
              <a:rPr lang="en-US" dirty="0" smtClean="0"/>
              <a:t>Operating weight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143000" y="3276600"/>
            <a:ext cx="2667000" cy="28956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1143000" y="1600200"/>
            <a:ext cx="2667000" cy="6858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4113" y="1600200"/>
          <a:ext cx="2644775" cy="4525963"/>
        </p:xfrm>
        <a:graphic>
          <a:graphicData uri="http://schemas.openxmlformats.org/presentationml/2006/ole">
            <p:oleObj spid="_x0000_s4098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Performance reference</a:t>
            </a:r>
          </a:p>
          <a:p>
            <a:r>
              <a:rPr lang="en-US" dirty="0" smtClean="0"/>
              <a:t>Computed gross weight</a:t>
            </a:r>
          </a:p>
          <a:p>
            <a:r>
              <a:rPr lang="en-US" dirty="0" smtClean="0"/>
              <a:t>Weight reduction</a:t>
            </a:r>
          </a:p>
          <a:p>
            <a:r>
              <a:rPr lang="en-US" dirty="0" smtClean="0"/>
              <a:t>Adjusted weight</a:t>
            </a:r>
          </a:p>
          <a:p>
            <a:r>
              <a:rPr lang="en-US" dirty="0" smtClean="0"/>
              <a:t>Gross weight limitation</a:t>
            </a:r>
          </a:p>
          <a:p>
            <a:r>
              <a:rPr lang="en-US" dirty="0" smtClean="0"/>
              <a:t>Selected weight</a:t>
            </a:r>
          </a:p>
          <a:p>
            <a:r>
              <a:rPr lang="en-US" dirty="0" smtClean="0"/>
              <a:t>Operating weight</a:t>
            </a:r>
          </a:p>
          <a:p>
            <a:r>
              <a:rPr lang="en-US" dirty="0" smtClean="0"/>
              <a:t>Allowable payload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143000" y="4876800"/>
            <a:ext cx="2667000" cy="12954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1143000" y="1600200"/>
            <a:ext cx="2667000" cy="16764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 Rotor Systems</a:t>
            </a:r>
          </a:p>
          <a:p>
            <a:r>
              <a:rPr lang="en-US" sz="2800" dirty="0" smtClean="0"/>
              <a:t>Dual-Rotor Helicopter – Some helicopters have dual main rotors, mounted in tandem or side-by-side. </a:t>
            </a:r>
          </a:p>
          <a:p>
            <a:r>
              <a:rPr lang="en-US" sz="2800" dirty="0" smtClean="0"/>
              <a:t>Torque compensation is achieved by turning the rotors in opposite directions.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4" descr="D:\Aircraft\Helicopters\open area+Kamen.jpg"/>
          <p:cNvPicPr>
            <a:picLocks noChangeAspect="1" noChangeArrowheads="1"/>
          </p:cNvPicPr>
          <p:nvPr/>
        </p:nvPicPr>
        <p:blipFill>
          <a:blip r:embed="rId3" cstate="print"/>
          <a:srcRect r="8696" b="9022"/>
          <a:stretch>
            <a:fillRect/>
          </a:stretch>
        </p:blipFill>
        <p:spPr bwMode="auto">
          <a:xfrm>
            <a:off x="4606504" y="4114800"/>
            <a:ext cx="3200400" cy="2362200"/>
          </a:xfrm>
          <a:prstGeom prst="rect">
            <a:avLst/>
          </a:prstGeom>
          <a:noFill/>
        </p:spPr>
      </p:pic>
      <p:pic>
        <p:nvPicPr>
          <p:cNvPr id="5" name="Picture 3" descr="Chin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904" y="4114800"/>
            <a:ext cx="3188970" cy="2362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3756" y="1600200"/>
          <a:ext cx="2645487" cy="4525963"/>
        </p:xfrm>
        <a:graphic>
          <a:graphicData uri="http://schemas.openxmlformats.org/presentationml/2006/ole">
            <p:oleObj spid="_x0000_s5122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Passengers and cargo</a:t>
            </a:r>
          </a:p>
          <a:p>
            <a:r>
              <a:rPr lang="en-US" dirty="0" smtClean="0"/>
              <a:t>Actual payload</a:t>
            </a:r>
          </a:p>
          <a:p>
            <a:r>
              <a:rPr lang="en-US" dirty="0" smtClean="0"/>
              <a:t>Pilot signature </a:t>
            </a:r>
          </a:p>
          <a:p>
            <a:r>
              <a:rPr lang="en-US" dirty="0" smtClean="0"/>
              <a:t>Manager signature</a:t>
            </a:r>
          </a:p>
          <a:p>
            <a:r>
              <a:rPr lang="en-US" dirty="0" smtClean="0"/>
              <a:t>HazMat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143000" y="1600200"/>
            <a:ext cx="2667000" cy="32004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general aspects of helicopter design, flight controls, and terminology.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“in-ground-effect” and “out-of-ground-effect” as they relate to helicopter performance.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 startAt="3"/>
            </a:pPr>
            <a:r>
              <a:rPr lang="en-US" dirty="0" smtClean="0"/>
              <a:t>Describe air density altitude and the effects on helicopter performance.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Describe the process for completing a load calculation 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r>
              <a:rPr lang="en-US" sz="2800" dirty="0" smtClean="0"/>
              <a:t>There are four controls that are used in conjunction with each other when flying a helicopter.</a:t>
            </a:r>
          </a:p>
          <a:p>
            <a:r>
              <a:rPr lang="en-US" sz="2800" dirty="0" smtClean="0"/>
              <a:t>	- Collective pitch control</a:t>
            </a:r>
          </a:p>
          <a:p>
            <a:r>
              <a:rPr lang="en-US" sz="2800" dirty="0" smtClean="0"/>
              <a:t>	- Throttle control</a:t>
            </a:r>
          </a:p>
          <a:p>
            <a:r>
              <a:rPr lang="en-US" sz="2800" dirty="0" smtClean="0"/>
              <a:t>	- Anti-torque</a:t>
            </a:r>
          </a:p>
          <a:p>
            <a:r>
              <a:rPr lang="en-US" sz="2800" dirty="0" smtClean="0"/>
              <a:t>	- Cyclic control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Collective Control </a:t>
            </a:r>
          </a:p>
          <a:p>
            <a:pPr>
              <a:buNone/>
            </a:pPr>
            <a:r>
              <a:rPr lang="en-US" sz="2800" dirty="0" smtClean="0"/>
              <a:t>This changes the angle of the pitch (of angle of attack) of each main rotor blade simultaneously. The collective is controlled by the left hand.</a:t>
            </a:r>
          </a:p>
          <a:p>
            <a:pPr>
              <a:buNone/>
            </a:pPr>
            <a:r>
              <a:rPr lang="en-US" sz="2800" dirty="0" smtClean="0"/>
              <a:t>As the pitch of the blades is increased, lift is created causing the helicopter to rise from the ground, hover or climb, as long as sufficient power is available.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Throttle Control</a:t>
            </a:r>
          </a:p>
          <a:p>
            <a:r>
              <a:rPr lang="en-US" sz="3200" dirty="0" smtClean="0"/>
              <a:t>On the turbine-powered helicopters, this power coordination is accomplished automatically through the fuel control and governor systems of the turbine engine.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Anti-Torque Control</a:t>
            </a:r>
          </a:p>
          <a:p>
            <a:pPr>
              <a:tabLst>
                <a:tab pos="341313" algn="l"/>
              </a:tabLst>
            </a:pPr>
            <a:r>
              <a:rPr lang="en-US" sz="3800" dirty="0" smtClean="0"/>
              <a:t>Two anti-torque pedals are provided to counteract the torque effect of the main rotor.  This is done by increasing or decreasing the thrust of the tail rotor.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2049</TotalTime>
  <Words>2094</Words>
  <Application>Microsoft Office PowerPoint</Application>
  <PresentationFormat>On-screen Show (4:3)</PresentationFormat>
  <Paragraphs>381</Paragraphs>
  <Slides>52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s271Theme1</vt:lpstr>
      <vt:lpstr>Worksheet</vt:lpstr>
      <vt:lpstr>Helicopter Performance, Limitations, and Load Calculations</vt:lpstr>
      <vt:lpstr>Unit 5 - Objectives</vt:lpstr>
      <vt:lpstr>Unit 5 - Objectives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Principles of Flight</vt:lpstr>
      <vt:lpstr>Principles of Flight</vt:lpstr>
      <vt:lpstr>Slide 21</vt:lpstr>
      <vt:lpstr>Slide 22</vt:lpstr>
      <vt:lpstr>Slide 23</vt:lpstr>
      <vt:lpstr>Slide 24</vt:lpstr>
      <vt:lpstr>Principles of Flight</vt:lpstr>
      <vt:lpstr>Principles of Flight</vt:lpstr>
      <vt:lpstr>Principles of Flight</vt:lpstr>
      <vt:lpstr>Principles of Flight</vt:lpstr>
      <vt:lpstr>Principles of Flight</vt:lpstr>
      <vt:lpstr>Principles of Flight</vt:lpstr>
      <vt:lpstr>Principles of Flight</vt:lpstr>
      <vt:lpstr>Slide 32</vt:lpstr>
      <vt:lpstr>Principles of Flight</vt:lpstr>
      <vt:lpstr>Principles of Flight</vt:lpstr>
      <vt:lpstr>Principles of Flight</vt:lpstr>
      <vt:lpstr>Principles of Flight</vt:lpstr>
      <vt:lpstr>Principles of Flight</vt:lpstr>
      <vt:lpstr>Principles of Flight</vt:lpstr>
      <vt:lpstr>Slide 39</vt:lpstr>
      <vt:lpstr>Principles of Flight</vt:lpstr>
      <vt:lpstr>Principles of Flight</vt:lpstr>
      <vt:lpstr>Principles of Flight</vt:lpstr>
      <vt:lpstr>Helicopter Load Calculations</vt:lpstr>
      <vt:lpstr>Helicopter Load Calculations</vt:lpstr>
      <vt:lpstr>Helicopter Load Calculations</vt:lpstr>
      <vt:lpstr>Slide 46</vt:lpstr>
      <vt:lpstr>Helicopter Load Calculations </vt:lpstr>
      <vt:lpstr>Helicopter Load Calculations </vt:lpstr>
      <vt:lpstr>Helicopter Load Calculations </vt:lpstr>
      <vt:lpstr>Helicopter Load Calculations </vt:lpstr>
      <vt:lpstr>Unit 5 - Objectives</vt:lpstr>
      <vt:lpstr>Unit 5 -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Helicopter Performance, Limitations, and Load Calculations</dc:title>
  <dc:creator>edred d. secakuk</dc:creator>
  <cp:lastModifiedBy>Matt Knudson</cp:lastModifiedBy>
  <cp:revision>152</cp:revision>
  <dcterms:created xsi:type="dcterms:W3CDTF">2010-01-04T21:41:32Z</dcterms:created>
  <dcterms:modified xsi:type="dcterms:W3CDTF">2010-11-15T18:45:12Z</dcterms:modified>
</cp:coreProperties>
</file>