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6" r:id="rId2"/>
    <p:sldId id="292" r:id="rId3"/>
    <p:sldId id="291" r:id="rId4"/>
    <p:sldId id="294" r:id="rId5"/>
    <p:sldId id="258" r:id="rId6"/>
    <p:sldId id="259" r:id="rId7"/>
    <p:sldId id="262" r:id="rId8"/>
    <p:sldId id="260" r:id="rId9"/>
    <p:sldId id="263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9" r:id="rId18"/>
    <p:sldId id="295" r:id="rId19"/>
    <p:sldId id="280" r:id="rId20"/>
    <p:sldId id="278" r:id="rId21"/>
    <p:sldId id="282" r:id="rId22"/>
    <p:sldId id="283" r:id="rId23"/>
    <p:sldId id="284" r:id="rId24"/>
    <p:sldId id="285" r:id="rId25"/>
    <p:sldId id="288" r:id="rId26"/>
    <p:sldId id="290" r:id="rId27"/>
    <p:sldId id="298" r:id="rId28"/>
    <p:sldId id="299" r:id="rId29"/>
    <p:sldId id="300" r:id="rId30"/>
    <p:sldId id="301" r:id="rId31"/>
    <p:sldId id="302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34" autoAdjust="0"/>
    <p:restoredTop sz="90918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4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CD3A2-6E81-45E7-A0C1-B7B31C2FEA84}" type="datetimeFigureOut">
              <a:rPr lang="en-US" smtClean="0"/>
              <a:pPr/>
              <a:t>11/29/2010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332C-301C-4855-A319-7A5909AFB1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78726-E98D-464C-BBC6-E3C95CD664C0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EC4CE-2D61-411E-81EE-AFA1D12CC9FE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A6388-2A1F-42EB-8FD2-C702C02DFFD4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58E09-D713-4289-ABF1-391966FA25B9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3D6B4-3794-4B4D-9A9D-96DF87500BD5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1AAAD-9884-4639-B020-0A3F2814267B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68381-EB8C-4CE8-90CC-274E4CF9ACFC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C980D-B67C-481E-8848-4D4DCAE040CC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8518E-1FF4-4EAD-AC9A-4C994BB87A3E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1219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47750" y="1981200"/>
            <a:ext cx="7048500" cy="4648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75563" y="524987"/>
            <a:ext cx="7773031" cy="1348571"/>
          </a:xfrm>
        </p:spPr>
        <p:txBody>
          <a:bodyPr anchor="t" anchorCtr="0"/>
          <a:lstStyle>
            <a:lvl1pPr>
              <a:defRPr b="1">
                <a:solidFill>
                  <a:srgbClr val="FFFF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76465" y="1930154"/>
            <a:ext cx="7792874" cy="45902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tabLst/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 w sing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81150" y="2209800"/>
            <a:ext cx="5981700" cy="3276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5562600"/>
            <a:ext cx="8229600" cy="12192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/ singl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48400" y="1676400"/>
            <a:ext cx="2590800" cy="4800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2400" y="76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S-271    Helicopter Crewmember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382000" cy="1219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Unit 6 – Risk Management and safety management system</a:t>
            </a:r>
            <a:endParaRPr lang="en-US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ChangeArrowheads="1"/>
          </p:cNvSpPr>
          <p:nvPr/>
        </p:nvSpPr>
        <p:spPr bwMode="auto">
          <a:xfrm>
            <a:off x="-1828800" y="2386013"/>
            <a:ext cx="89011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4400" b="1" dirty="0">
              <a:solidFill>
                <a:schemeClr val="accent2"/>
              </a:solidFill>
            </a:endParaRPr>
          </a:p>
        </p:txBody>
      </p:sp>
      <p:pic>
        <p:nvPicPr>
          <p:cNvPr id="82949" name="Picture 5" descr="D:\S217 Rewrite\3 Helibase Organization\Wire in Smoke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3599" y="2849880"/>
            <a:ext cx="2777964" cy="370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447800"/>
          </a:xfrm>
        </p:spPr>
        <p:txBody>
          <a:bodyPr/>
          <a:lstStyle/>
          <a:p>
            <a:pPr algn="ctr"/>
            <a:r>
              <a:rPr lang="en-US" dirty="0" smtClean="0"/>
              <a:t>Step 2 – Assess the Hazards – Hazard Assessment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8956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-1447800" y="2362200"/>
            <a:ext cx="81534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Each of the hazards should be identified and analyzed by examining: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effect on personnel/equipment should a hazard be encountered.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probability that a hazard will be       encountered. 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Effect</a:t>
            </a:r>
            <a:r>
              <a:rPr lang="en-US" dirty="0" smtClean="0"/>
              <a:t> – If a hazard is encountered during a mission, the effect may be: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Catastrophic</a:t>
            </a:r>
            <a:r>
              <a:rPr lang="en-US" dirty="0" smtClean="0"/>
              <a:t> – Death or serious injury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Critical</a:t>
            </a:r>
            <a:r>
              <a:rPr lang="en-US" dirty="0" smtClean="0"/>
              <a:t> – Serious injury, damaged</a:t>
            </a:r>
            <a:br>
              <a:rPr lang="en-US" dirty="0" smtClean="0"/>
            </a:br>
            <a:r>
              <a:rPr lang="en-US" dirty="0" smtClean="0"/>
              <a:t>                  equipment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Moderate</a:t>
            </a:r>
            <a:r>
              <a:rPr lang="en-US" dirty="0" smtClean="0"/>
              <a:t> – Mission accomplished,</a:t>
            </a:r>
            <a:br>
              <a:rPr lang="en-US" dirty="0" smtClean="0"/>
            </a:br>
            <a:r>
              <a:rPr lang="en-US" dirty="0" smtClean="0"/>
              <a:t>                       adverse effects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Negligible</a:t>
            </a:r>
            <a:r>
              <a:rPr lang="en-US" dirty="0" smtClean="0"/>
              <a:t> – No effect, mission accomplished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Probability</a:t>
            </a:r>
            <a:r>
              <a:rPr lang="en-US" dirty="0" smtClean="0"/>
              <a:t> – The probability of encountering</a:t>
            </a:r>
          </a:p>
          <a:p>
            <a:pPr marL="0" indent="0">
              <a:buNone/>
            </a:pPr>
            <a:r>
              <a:rPr lang="en-US" dirty="0" smtClean="0"/>
              <a:t>a hazard during a mission may be: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Frequent</a:t>
            </a:r>
            <a:r>
              <a:rPr lang="en-US" dirty="0" smtClean="0"/>
              <a:t> – Continuously or often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Likely</a:t>
            </a:r>
            <a:r>
              <a:rPr lang="en-US" dirty="0" smtClean="0"/>
              <a:t> – May encounter several times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Occasional</a:t>
            </a:r>
            <a:r>
              <a:rPr lang="en-US" dirty="0" smtClean="0"/>
              <a:t> – May encounter sporadically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Seldom</a:t>
            </a:r>
            <a:r>
              <a:rPr lang="en-US" dirty="0" smtClean="0"/>
              <a:t> – Encountered infrequently, remote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Unlikely</a:t>
            </a:r>
            <a:r>
              <a:rPr lang="en-US" dirty="0" smtClean="0"/>
              <a:t> – Rarely, possible, but improbable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How to determine the risk?</a:t>
            </a:r>
          </a:p>
          <a:p>
            <a:r>
              <a:rPr lang="en-US" dirty="0" smtClean="0"/>
              <a:t>Determine the severity, probability and exposure with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each</a:t>
            </a:r>
            <a:r>
              <a:rPr lang="en-US" dirty="0" smtClean="0"/>
              <a:t> hazard.</a:t>
            </a:r>
          </a:p>
          <a:p>
            <a:r>
              <a:rPr lang="en-US" dirty="0" smtClean="0"/>
              <a:t>Determine the risk associated with the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combined</a:t>
            </a:r>
            <a:r>
              <a:rPr lang="en-US" dirty="0" smtClean="0"/>
              <a:t> hazards.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Initial assessment may indicate risk level(s)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unacceptable. Once controls are implemented, risk level(s) may be at an acceptable level.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ChangeArrowheads="1"/>
          </p:cNvSpPr>
          <p:nvPr/>
        </p:nvSpPr>
        <p:spPr bwMode="auto">
          <a:xfrm>
            <a:off x="-1905000" y="2300288"/>
            <a:ext cx="89011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 algn="ctr"/>
            <a:r>
              <a:rPr lang="en-US" dirty="0" smtClean="0"/>
              <a:t>Step 3 – Develop Controls Make Decisions – Hazard Control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9001"/>
            <a:ext cx="467212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\\ilmcauk3ds1\uk\Users\mknudson\My Documents\LE Info\avaition\Pics\P824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3558328" cy="2668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4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a risk decision?</a:t>
            </a:r>
          </a:p>
          <a:p>
            <a:r>
              <a:rPr lang="en-US" dirty="0" smtClean="0"/>
              <a:t>Weigh the risk against the benefits of</a:t>
            </a:r>
            <a:br>
              <a:rPr lang="en-US" dirty="0" smtClean="0"/>
            </a:br>
            <a:r>
              <a:rPr lang="en-US" dirty="0" smtClean="0"/>
              <a:t>performing a mission.</a:t>
            </a:r>
          </a:p>
          <a:p>
            <a:r>
              <a:rPr lang="en-US" dirty="0" smtClean="0"/>
              <a:t>Be aware that the mentality, even during non-emergency operations may be mission-oriented (get the job done).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Risk Decision Tips:</a:t>
            </a:r>
          </a:p>
          <a:p>
            <a:r>
              <a:rPr lang="en-US" dirty="0" smtClean="0"/>
              <a:t>Involve operational personnel, especially those impacted by the risk decision.</a:t>
            </a:r>
          </a:p>
          <a:p>
            <a:r>
              <a:rPr lang="en-US" dirty="0" smtClean="0"/>
              <a:t>Apply redundant risk controls when practical and cost effective.</a:t>
            </a:r>
          </a:p>
          <a:p>
            <a:r>
              <a:rPr lang="en-US" dirty="0" smtClean="0"/>
              <a:t>Make risk decisions when benefit out ways the cost.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981200" y="2133600"/>
            <a:ext cx="8229600" cy="4038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Who should make a risk decision?</a:t>
            </a:r>
          </a:p>
          <a:p>
            <a:r>
              <a:rPr lang="en-US" dirty="0" smtClean="0"/>
              <a:t>Decision should be made at the level that corresponds to the degree of risk associated with that mission.</a:t>
            </a:r>
          </a:p>
          <a:p>
            <a:r>
              <a:rPr lang="en-US" dirty="0" smtClean="0"/>
              <a:t>Majority of the decisions that you will be associated with will be made by the Helicopter Manager.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73915" y="1752600"/>
            <a:ext cx="7772400" cy="2286000"/>
            <a:chOff x="714375" y="1592263"/>
            <a:chExt cx="7772400" cy="2286000"/>
          </a:xfrm>
        </p:grpSpPr>
        <p:sp>
          <p:nvSpPr>
            <p:cNvPr id="36866" name="Rectangle 2"/>
            <p:cNvSpPr>
              <a:spLocks noChangeArrowheads="1"/>
            </p:cNvSpPr>
            <p:nvPr/>
          </p:nvSpPr>
          <p:spPr bwMode="auto">
            <a:xfrm>
              <a:off x="2924175" y="2659063"/>
              <a:ext cx="609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2924175" y="2963863"/>
              <a:ext cx="609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II</a:t>
              </a:r>
            </a:p>
          </p:txBody>
        </p:sp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2924175" y="3268663"/>
              <a:ext cx="609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III</a:t>
              </a:r>
            </a:p>
          </p:txBody>
        </p:sp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2924175" y="3573463"/>
              <a:ext cx="609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IV</a:t>
              </a:r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4524375" y="2963863"/>
              <a:ext cx="3962400" cy="9144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		       Low</a:t>
              </a: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3533775" y="20494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Frequent</a:t>
              </a: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4524375" y="20494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Likely</a:t>
              </a: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5514975" y="20494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Occasionally</a:t>
              </a: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6505575" y="20494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Seldom</a:t>
              </a:r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7496175" y="20494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Unlikely</a:t>
              </a:r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3533775" y="1592263"/>
              <a:ext cx="4953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 New Roman" pitchFamily="18" charset="0"/>
                </a:rPr>
                <a:t>Hazard Probability</a:t>
              </a: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3533775" y="23542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4524375" y="23542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5514975" y="23542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6505575" y="23542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7496175" y="23542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3533775" y="2659063"/>
              <a:ext cx="19812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Extreme</a:t>
              </a: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5514975" y="2659063"/>
              <a:ext cx="1981200" cy="304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High</a:t>
              </a:r>
            </a:p>
          </p:txBody>
        </p:sp>
        <p:sp>
          <p:nvSpPr>
            <p:cNvPr id="36884" name="Rectangle 20"/>
            <p:cNvSpPr>
              <a:spLocks noChangeArrowheads="1"/>
            </p:cNvSpPr>
            <p:nvPr/>
          </p:nvSpPr>
          <p:spPr bwMode="auto">
            <a:xfrm>
              <a:off x="7496175" y="2659063"/>
              <a:ext cx="990600" cy="3048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Medium</a:t>
              </a:r>
            </a:p>
          </p:txBody>
        </p:sp>
        <p:sp>
          <p:nvSpPr>
            <p:cNvPr id="36885" name="Rectangle 21"/>
            <p:cNvSpPr>
              <a:spLocks noChangeArrowheads="1"/>
            </p:cNvSpPr>
            <p:nvPr/>
          </p:nvSpPr>
          <p:spPr bwMode="auto">
            <a:xfrm>
              <a:off x="3533775" y="2963863"/>
              <a:ext cx="990600" cy="304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High</a:t>
              </a:r>
            </a:p>
          </p:txBody>
        </p:sp>
        <p:sp>
          <p:nvSpPr>
            <p:cNvPr id="36886" name="Rectangle 22"/>
            <p:cNvSpPr>
              <a:spLocks noChangeArrowheads="1"/>
            </p:cNvSpPr>
            <p:nvPr/>
          </p:nvSpPr>
          <p:spPr bwMode="auto">
            <a:xfrm>
              <a:off x="4524375" y="2963863"/>
              <a:ext cx="1981200" cy="304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High</a:t>
              </a:r>
            </a:p>
          </p:txBody>
        </p:sp>
        <p:sp>
          <p:nvSpPr>
            <p:cNvPr id="36887" name="Rectangle 23"/>
            <p:cNvSpPr>
              <a:spLocks noChangeArrowheads="1"/>
            </p:cNvSpPr>
            <p:nvPr/>
          </p:nvSpPr>
          <p:spPr bwMode="auto">
            <a:xfrm>
              <a:off x="6505575" y="2963863"/>
              <a:ext cx="990600" cy="3048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Medium</a:t>
              </a:r>
            </a:p>
          </p:txBody>
        </p:sp>
        <p:sp>
          <p:nvSpPr>
            <p:cNvPr id="36888" name="Rectangle 24"/>
            <p:cNvSpPr>
              <a:spLocks noChangeArrowheads="1"/>
            </p:cNvSpPr>
            <p:nvPr/>
          </p:nvSpPr>
          <p:spPr bwMode="auto">
            <a:xfrm>
              <a:off x="3533775" y="3268663"/>
              <a:ext cx="990600" cy="304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High</a:t>
              </a:r>
            </a:p>
          </p:txBody>
        </p:sp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4524375" y="3268663"/>
              <a:ext cx="1981200" cy="3048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Medium</a:t>
              </a:r>
            </a:p>
          </p:txBody>
        </p:sp>
        <p:sp>
          <p:nvSpPr>
            <p:cNvPr id="36890" name="Rectangle 26"/>
            <p:cNvSpPr>
              <a:spLocks noChangeArrowheads="1"/>
            </p:cNvSpPr>
            <p:nvPr/>
          </p:nvSpPr>
          <p:spPr bwMode="auto">
            <a:xfrm>
              <a:off x="3533775" y="3573463"/>
              <a:ext cx="990600" cy="304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High</a:t>
              </a:r>
            </a:p>
          </p:txBody>
        </p:sp>
        <p:sp>
          <p:nvSpPr>
            <p:cNvPr id="36891" name="Rectangle 27"/>
            <p:cNvSpPr>
              <a:spLocks noChangeArrowheads="1"/>
            </p:cNvSpPr>
            <p:nvPr/>
          </p:nvSpPr>
          <p:spPr bwMode="auto">
            <a:xfrm>
              <a:off x="3533775" y="2659063"/>
              <a:ext cx="4953000" cy="12192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92" name="Rectangle 28"/>
            <p:cNvSpPr>
              <a:spLocks noChangeArrowheads="1"/>
            </p:cNvSpPr>
            <p:nvPr/>
          </p:nvSpPr>
          <p:spPr bwMode="auto">
            <a:xfrm>
              <a:off x="3533775" y="1592263"/>
              <a:ext cx="4953000" cy="1066800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93" name="Rectangle 29"/>
            <p:cNvSpPr>
              <a:spLocks noChangeArrowheads="1"/>
            </p:cNvSpPr>
            <p:nvPr/>
          </p:nvSpPr>
          <p:spPr bwMode="auto">
            <a:xfrm>
              <a:off x="1933575" y="26590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Catastrophic</a:t>
              </a:r>
            </a:p>
          </p:txBody>
        </p:sp>
        <p:sp>
          <p:nvSpPr>
            <p:cNvPr id="36894" name="Rectangle 30"/>
            <p:cNvSpPr>
              <a:spLocks noChangeArrowheads="1"/>
            </p:cNvSpPr>
            <p:nvPr/>
          </p:nvSpPr>
          <p:spPr bwMode="auto">
            <a:xfrm>
              <a:off x="1933575" y="29638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Critical</a:t>
              </a:r>
            </a:p>
          </p:txBody>
        </p:sp>
        <p:sp>
          <p:nvSpPr>
            <p:cNvPr id="36895" name="Rectangle 31"/>
            <p:cNvSpPr>
              <a:spLocks noChangeArrowheads="1"/>
            </p:cNvSpPr>
            <p:nvPr/>
          </p:nvSpPr>
          <p:spPr bwMode="auto">
            <a:xfrm>
              <a:off x="1933575" y="32686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Moderate</a:t>
              </a:r>
            </a:p>
          </p:txBody>
        </p:sp>
        <p:sp>
          <p:nvSpPr>
            <p:cNvPr id="36896" name="Rectangle 32"/>
            <p:cNvSpPr>
              <a:spLocks noChangeArrowheads="1"/>
            </p:cNvSpPr>
            <p:nvPr/>
          </p:nvSpPr>
          <p:spPr bwMode="auto">
            <a:xfrm>
              <a:off x="1933575" y="3573463"/>
              <a:ext cx="990600" cy="304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Times New Roman" pitchFamily="18" charset="0"/>
                </a:rPr>
                <a:t>Negligible</a:t>
              </a:r>
            </a:p>
          </p:txBody>
        </p:sp>
        <p:sp>
          <p:nvSpPr>
            <p:cNvPr id="36897" name="Rectangle 33"/>
            <p:cNvSpPr>
              <a:spLocks noChangeArrowheads="1"/>
            </p:cNvSpPr>
            <p:nvPr/>
          </p:nvSpPr>
          <p:spPr bwMode="auto">
            <a:xfrm>
              <a:off x="714375" y="2659063"/>
              <a:ext cx="1219200" cy="1219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 New Roman" pitchFamily="18" charset="0"/>
                </a:rPr>
                <a:t>Effect</a:t>
              </a:r>
            </a:p>
          </p:txBody>
        </p:sp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714375" y="2659063"/>
              <a:ext cx="2819400" cy="1219200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5667" name="Text Box 35"/>
            <p:cNvSpPr txBox="1">
              <a:spLocks noChangeArrowheads="1"/>
            </p:cNvSpPr>
            <p:nvPr/>
          </p:nvSpPr>
          <p:spPr bwMode="auto">
            <a:xfrm>
              <a:off x="3822700" y="2670175"/>
              <a:ext cx="3921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latin typeface="Times New Roman" pitchFamily="18" charset="0"/>
                </a:rPr>
                <a:t>(1)</a:t>
              </a:r>
            </a:p>
          </p:txBody>
        </p:sp>
        <p:sp>
          <p:nvSpPr>
            <p:cNvPr id="325668" name="Text Box 36"/>
            <p:cNvSpPr txBox="1">
              <a:spLocks noChangeArrowheads="1"/>
            </p:cNvSpPr>
            <p:nvPr/>
          </p:nvSpPr>
          <p:spPr bwMode="auto">
            <a:xfrm>
              <a:off x="5734050" y="2659063"/>
              <a:ext cx="3921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latin typeface="Times New Roman" pitchFamily="18" charset="0"/>
                </a:rPr>
                <a:t>(2)</a:t>
              </a:r>
            </a:p>
          </p:txBody>
        </p:sp>
        <p:sp>
          <p:nvSpPr>
            <p:cNvPr id="325669" name="Text Box 37"/>
            <p:cNvSpPr txBox="1">
              <a:spLocks noChangeArrowheads="1"/>
            </p:cNvSpPr>
            <p:nvPr/>
          </p:nvSpPr>
          <p:spPr bwMode="auto">
            <a:xfrm>
              <a:off x="4895850" y="2963863"/>
              <a:ext cx="3921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latin typeface="Times New Roman" pitchFamily="18" charset="0"/>
                </a:rPr>
                <a:t>(4)</a:t>
              </a:r>
            </a:p>
          </p:txBody>
        </p:sp>
        <p:sp>
          <p:nvSpPr>
            <p:cNvPr id="325670" name="Text Box 38"/>
            <p:cNvSpPr txBox="1">
              <a:spLocks noChangeArrowheads="1"/>
            </p:cNvSpPr>
            <p:nvPr/>
          </p:nvSpPr>
          <p:spPr bwMode="auto">
            <a:xfrm>
              <a:off x="4667250" y="2963863"/>
              <a:ext cx="3921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latin typeface="Times New Roman" pitchFamily="18" charset="0"/>
                </a:rPr>
                <a:t>(3)</a:t>
              </a:r>
            </a:p>
          </p:txBody>
        </p:sp>
        <p:sp>
          <p:nvSpPr>
            <p:cNvPr id="325671" name="Text Box 39"/>
            <p:cNvSpPr txBox="1">
              <a:spLocks noChangeArrowheads="1"/>
            </p:cNvSpPr>
            <p:nvPr/>
          </p:nvSpPr>
          <p:spPr bwMode="auto">
            <a:xfrm>
              <a:off x="5734050" y="2963863"/>
              <a:ext cx="3921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latin typeface="Times New Roman" pitchFamily="18" charset="0"/>
                </a:rPr>
                <a:t>(5)</a:t>
              </a:r>
            </a:p>
          </p:txBody>
        </p:sp>
        <p:sp>
          <p:nvSpPr>
            <p:cNvPr id="325672" name="Text Box 40"/>
            <p:cNvSpPr txBox="1">
              <a:spLocks noChangeArrowheads="1"/>
            </p:cNvSpPr>
            <p:nvPr/>
          </p:nvSpPr>
          <p:spPr bwMode="auto">
            <a:xfrm>
              <a:off x="7410450" y="2659063"/>
              <a:ext cx="3921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latin typeface="Times New Roman" pitchFamily="18" charset="0"/>
                </a:rPr>
                <a:t>(6)</a:t>
              </a:r>
            </a:p>
          </p:txBody>
        </p:sp>
        <p:sp>
          <p:nvSpPr>
            <p:cNvPr id="325673" name="Text Box 41"/>
            <p:cNvSpPr txBox="1">
              <a:spLocks noChangeArrowheads="1"/>
            </p:cNvSpPr>
            <p:nvPr/>
          </p:nvSpPr>
          <p:spPr bwMode="auto">
            <a:xfrm>
              <a:off x="4752975" y="3268663"/>
              <a:ext cx="3921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latin typeface="Times New Roman" pitchFamily="18" charset="0"/>
                </a:rPr>
                <a:t>(7)</a:t>
              </a:r>
            </a:p>
          </p:txBody>
        </p:sp>
      </p:grp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373063" y="4243388"/>
            <a:ext cx="8763000" cy="1987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cs typeface="Times New Roman" pitchFamily="18" charset="0"/>
              </a:rPr>
              <a:t>	</a:t>
            </a:r>
            <a:r>
              <a:rPr lang="en-US" sz="1400" b="1" u="sng" dirty="0">
                <a:cs typeface="Times New Roman" pitchFamily="18" charset="0"/>
              </a:rPr>
              <a:t>Event</a:t>
            </a:r>
            <a:r>
              <a:rPr lang="en-US" sz="1400" b="1" dirty="0">
                <a:cs typeface="Times New Roman" pitchFamily="18" charset="0"/>
              </a:rPr>
              <a:t>				 </a:t>
            </a:r>
            <a:r>
              <a:rPr lang="en-US" sz="1400" b="1" u="sng" dirty="0">
                <a:cs typeface="Times New Roman" pitchFamily="18" charset="0"/>
              </a:rPr>
              <a:t>Effect</a:t>
            </a:r>
            <a:r>
              <a:rPr lang="en-US" sz="1400" b="1" dirty="0">
                <a:cs typeface="Times New Roman" pitchFamily="18" charset="0"/>
              </a:rPr>
              <a:t>		</a:t>
            </a:r>
            <a:r>
              <a:rPr lang="en-US" sz="1400" b="1" u="sng" dirty="0">
                <a:cs typeface="Times New Roman" pitchFamily="18" charset="0"/>
              </a:rPr>
              <a:t>Probability</a:t>
            </a:r>
            <a:r>
              <a:rPr lang="en-US" sz="1400" b="1" dirty="0">
                <a:cs typeface="Times New Roman" pitchFamily="18" charset="0"/>
              </a:rPr>
              <a:t>	</a:t>
            </a:r>
            <a:r>
              <a:rPr lang="en-US" sz="1400" b="1" u="sng" dirty="0">
                <a:cs typeface="Times New Roman" pitchFamily="18" charset="0"/>
              </a:rPr>
              <a:t>Risk Level</a:t>
            </a:r>
            <a:endParaRPr lang="en-US" sz="1400" b="1" dirty="0">
              <a:cs typeface="Times New Roman" pitchFamily="18" charset="0"/>
            </a:endParaRPr>
          </a:p>
          <a:p>
            <a:pPr marL="342900" indent="-342900" eaLnBrk="0" hangingPunct="0"/>
            <a:r>
              <a:rPr lang="en-US" sz="1400" b="1" dirty="0">
                <a:cs typeface="Times New Roman" pitchFamily="18" charset="0"/>
              </a:rPr>
              <a:t>1) Low Speed/Low altitude/over</a:t>
            </a:r>
            <a:r>
              <a:rPr lang="en-US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1400" b="1" dirty="0">
                <a:cs typeface="Times New Roman" pitchFamily="18" charset="0"/>
              </a:rPr>
              <a:t>trees      Catastrophic		Frequent		</a:t>
            </a:r>
            <a:r>
              <a:rPr lang="en-US" sz="1400" b="1" dirty="0"/>
              <a:t>Extreme</a:t>
            </a:r>
          </a:p>
          <a:p>
            <a:pPr marL="342900" indent="-342900" eaLnBrk="0" hangingPunct="0"/>
            <a:r>
              <a:rPr lang="en-US" sz="1400" b="1" dirty="0"/>
              <a:t>2) Aircraft Operation w/doors removed    Catastrophic		Occasional	High</a:t>
            </a:r>
          </a:p>
          <a:p>
            <a:pPr marL="342900" indent="-342900" eaLnBrk="0" hangingPunct="0"/>
            <a:r>
              <a:rPr lang="en-US" sz="1400" b="1" dirty="0"/>
              <a:t>3) Unimproved Landing Zone	              Critical	 	Likely		High</a:t>
            </a:r>
          </a:p>
          <a:p>
            <a:pPr marL="342900" indent="-342900" eaLnBrk="0" hangingPunct="0"/>
            <a:r>
              <a:rPr lang="en-US" sz="1400" b="1" dirty="0"/>
              <a:t>4) Crew Fatigue		              Critical	 	Likely		High</a:t>
            </a:r>
          </a:p>
          <a:p>
            <a:pPr marL="342900" indent="-342900" eaLnBrk="0" hangingPunct="0"/>
            <a:r>
              <a:rPr lang="en-US" sz="1400" b="1" dirty="0"/>
              <a:t>5) Blade Strike		              Occasional		Critical		High	</a:t>
            </a:r>
          </a:p>
          <a:p>
            <a:pPr marL="342900" indent="-342900" eaLnBrk="0" hangingPunct="0"/>
            <a:r>
              <a:rPr lang="en-US" sz="1400" b="1" dirty="0"/>
              <a:t>6) Engine Failure		              Catastrophic		Unlikely		Medium</a:t>
            </a:r>
          </a:p>
          <a:p>
            <a:pPr marL="342900" indent="-342900" eaLnBrk="0" hangingPunct="0"/>
            <a:r>
              <a:rPr lang="en-US" sz="1400" b="1" dirty="0"/>
              <a:t>7) Weather			              Moderate		Likely		Medium</a:t>
            </a:r>
          </a:p>
          <a:p>
            <a:pPr marL="342900" indent="-342900" eaLnBrk="0" hangingPunct="0">
              <a:lnSpc>
                <a:spcPct val="90000"/>
              </a:lnSpc>
            </a:pPr>
            <a:r>
              <a:rPr lang="en-US" sz="1400" b="1" dirty="0">
                <a:cs typeface="Times New Roman" pitchFamily="18" charset="0"/>
              </a:rPr>
              <a:t> 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1790700" y="6130925"/>
            <a:ext cx="556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/>
              <a:t>These ratings based on unmitigated hazards</a:t>
            </a:r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-18288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8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Risk Level</a:t>
            </a:r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924800" cy="3810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Describe the Risk Management process as applied to helicopter operations.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Explain the purpose of the Safety Management System (SMS).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isk Assesment"/>
          <p:cNvPicPr>
            <a:picLocks noChangeAspect="1" noChangeArrowheads="1"/>
          </p:cNvPicPr>
          <p:nvPr/>
        </p:nvPicPr>
        <p:blipFill>
          <a:blip r:embed="rId3" cstate="print"/>
          <a:srcRect l="11811" t="17314" r="13620" b="5598"/>
          <a:stretch>
            <a:fillRect/>
          </a:stretch>
        </p:blipFill>
        <p:spPr bwMode="auto">
          <a:xfrm>
            <a:off x="748145" y="1295400"/>
            <a:ext cx="764770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Risk Assessment Matrix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 dirty="0"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-1838325" y="1849437"/>
            <a:ext cx="79295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algn="ctr"/>
            <a:r>
              <a:rPr lang="en-US" dirty="0" smtClean="0"/>
              <a:t>Step 4 – Implement Controls – </a:t>
            </a:r>
            <a:br>
              <a:rPr lang="en-US" dirty="0" smtClean="0"/>
            </a:br>
            <a:r>
              <a:rPr lang="en-US" dirty="0" smtClean="0"/>
              <a:t>Decision Point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667000"/>
            <a:ext cx="4965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71800"/>
            <a:ext cx="3810000" cy="30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What are controls?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A control is any kind of action that is taken to mitigate the risks that have been identified.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These controls can range from writing a special-use action plan to simply conducting a short safety briefing. 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Once controls are implemented, reassess hazards to ensure that risk(s) have been mitigated to an acceptable level of safety.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352800"/>
            <a:ext cx="4724400" cy="31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/>
              <a:t>Risk Management Applied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7543800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Incorporate selected controls into:</a:t>
            </a:r>
          </a:p>
          <a:p>
            <a:pPr eaLnBrk="1" hangingPunct="1"/>
            <a:r>
              <a:rPr lang="en-US" dirty="0" smtClean="0"/>
              <a:t>Brief the pilot</a:t>
            </a:r>
          </a:p>
          <a:p>
            <a:pPr eaLnBrk="1" hangingPunct="1"/>
            <a:r>
              <a:rPr lang="en-US" dirty="0" smtClean="0"/>
              <a:t>Brief personnel</a:t>
            </a:r>
          </a:p>
          <a:p>
            <a:pPr eaLnBrk="1" hangingPunct="1"/>
            <a:r>
              <a:rPr lang="en-US" dirty="0" smtClean="0"/>
              <a:t>Weigh and prioritize loads</a:t>
            </a:r>
          </a:p>
          <a:p>
            <a:pPr eaLnBrk="1" hangingPunct="1"/>
            <a:r>
              <a:rPr lang="en-US" dirty="0" smtClean="0"/>
              <a:t>Evaluate helispots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Step 5 - Supervise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396263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19400"/>
            <a:ext cx="4267200" cy="29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How do you supervise control actions?</a:t>
            </a:r>
          </a:p>
          <a:p>
            <a:r>
              <a:rPr lang="en-US" dirty="0" smtClean="0"/>
              <a:t>Brief – Ensure personnel know what to do</a:t>
            </a:r>
          </a:p>
          <a:p>
            <a:r>
              <a:rPr lang="en-US" dirty="0" smtClean="0"/>
              <a:t>Follow-up – People are doing what is expected</a:t>
            </a:r>
          </a:p>
          <a:p>
            <a:r>
              <a:rPr lang="en-US" dirty="0" smtClean="0"/>
              <a:t>Update – Evaluate the plan continually</a:t>
            </a:r>
          </a:p>
          <a:p>
            <a:r>
              <a:rPr lang="en-US" dirty="0" smtClean="0"/>
              <a:t>Adjust – Make changes as issues arise</a:t>
            </a:r>
          </a:p>
          <a:p>
            <a:r>
              <a:rPr lang="en-US" dirty="0" smtClean="0"/>
              <a:t>Debrief – After mission is completed</a:t>
            </a:r>
          </a:p>
          <a:p>
            <a:r>
              <a:rPr lang="en-US" dirty="0" smtClean="0"/>
              <a:t>Incorporate – Lessons learned for future use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Management Systems (SMS)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ultimate goal of SMS is to provide an organizational framework or roadmap for developing and promoting a true safety culture, ultimately reducing our accident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Management Systems (SMS)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does SMS do for us?</a:t>
            </a:r>
          </a:p>
          <a:p>
            <a:pPr lvl="1"/>
            <a:r>
              <a:rPr lang="en-US" dirty="0" smtClean="0"/>
              <a:t>Takes a proactive, “systemic” </a:t>
            </a:r>
            <a:br>
              <a:rPr lang="en-US" dirty="0" smtClean="0"/>
            </a:br>
            <a:r>
              <a:rPr lang="en-US" dirty="0" smtClean="0"/>
              <a:t>(big-picture) approach to managing Aviation safety </a:t>
            </a:r>
          </a:p>
          <a:p>
            <a:pPr lvl="1"/>
            <a:r>
              <a:rPr lang="en-US" dirty="0" smtClean="0"/>
              <a:t>Helps identify hazards and control measures to reduce risks</a:t>
            </a:r>
          </a:p>
          <a:p>
            <a:pPr lvl="1"/>
            <a:r>
              <a:rPr lang="en-US" dirty="0" smtClean="0"/>
              <a:t>Provides for ongoing “quality assurance”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Management Systems (SMS)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SMS is based on the following premises:</a:t>
            </a:r>
          </a:p>
          <a:p>
            <a:pPr lvl="1"/>
            <a:r>
              <a:rPr lang="en-US" dirty="0" smtClean="0"/>
              <a:t>Every person in the organization accepts that safety is a conscious and ongoing mindset as opposed to simply a box to be checked.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What is Risk Assessment?</a:t>
            </a:r>
          </a:p>
          <a:p>
            <a:pPr>
              <a:buNone/>
            </a:pPr>
            <a:r>
              <a:rPr lang="en-US" dirty="0" smtClean="0"/>
              <a:t>Risk assessment is the process which</a:t>
            </a:r>
          </a:p>
          <a:p>
            <a:pPr>
              <a:buNone/>
            </a:pPr>
            <a:r>
              <a:rPr lang="en-US" dirty="0" smtClean="0"/>
              <a:t>associates “hazards” with “risks.”</a:t>
            </a:r>
          </a:p>
          <a:p>
            <a:pPr>
              <a:buNone/>
            </a:pPr>
            <a:r>
              <a:rPr lang="en-US" dirty="0" smtClean="0"/>
              <a:t>Risk assessment is the initial part of the risk</a:t>
            </a:r>
          </a:p>
          <a:p>
            <a:pPr>
              <a:buNone/>
            </a:pPr>
            <a:r>
              <a:rPr lang="en-US" dirty="0" smtClean="0"/>
              <a:t>management process which includes:</a:t>
            </a:r>
          </a:p>
          <a:p>
            <a:r>
              <a:rPr lang="en-US" dirty="0" smtClean="0"/>
              <a:t>Identifying know hazards and</a:t>
            </a:r>
          </a:p>
          <a:p>
            <a:r>
              <a:rPr lang="en-US" dirty="0" smtClean="0"/>
              <a:t>Analyzing the degree of risk associated with each hazard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Management Systems (SMS)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“Pillars” or Components of SMS</a:t>
            </a:r>
          </a:p>
          <a:p>
            <a:pPr lvl="1"/>
            <a:r>
              <a:rPr lang="en-US" dirty="0" smtClean="0"/>
              <a:t>Safety Policy</a:t>
            </a:r>
          </a:p>
          <a:p>
            <a:pPr lvl="1"/>
            <a:r>
              <a:rPr lang="en-US" dirty="0" smtClean="0"/>
              <a:t>Safety Risk Management</a:t>
            </a:r>
          </a:p>
          <a:p>
            <a:pPr lvl="1"/>
            <a:r>
              <a:rPr lang="en-US" dirty="0" smtClean="0"/>
              <a:t>Safety Assurance</a:t>
            </a:r>
          </a:p>
          <a:p>
            <a:pPr lvl="1"/>
            <a:r>
              <a:rPr lang="en-US" dirty="0" smtClean="0"/>
              <a:t>Safety Promotion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Point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76465" y="1930154"/>
            <a:ext cx="7792874" cy="149884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do each of the four pillars mean </a:t>
            </a:r>
            <a:br>
              <a:rPr lang="en-US" dirty="0" smtClean="0"/>
            </a:br>
            <a:r>
              <a:rPr lang="en-US" dirty="0" smtClean="0"/>
              <a:t>to you?</a:t>
            </a:r>
            <a:endParaRPr lang="en-US" dirty="0"/>
          </a:p>
        </p:txBody>
      </p:sp>
      <p:pic>
        <p:nvPicPr>
          <p:cNvPr id="6" name="Picture 5" descr="Four pillars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0280" y="3276600"/>
            <a:ext cx="4663440" cy="294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924800" cy="3810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Describe the Risk Management process as applied to helicopter operations.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Explain the purpose of the Safety Management System (SMS).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Risk Management Process</a:t>
            </a:r>
          </a:p>
          <a:p>
            <a:r>
              <a:rPr lang="en-US" dirty="0"/>
              <a:t>Risk management is a continuous systematic process of identifying and controlling risk in all activities according to established parameters.</a:t>
            </a:r>
          </a:p>
          <a:p>
            <a:r>
              <a:rPr lang="en-US" dirty="0" smtClean="0"/>
              <a:t>This </a:t>
            </a:r>
            <a:r>
              <a:rPr lang="en-US" dirty="0"/>
              <a:t>process includes detecting hazards, assessing the risk, and implementing and monitoring risk controls to support effective, risk based decision making.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Steps to Risk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5828" y="1676400"/>
            <a:ext cx="6934200" cy="4495800"/>
          </a:xfrm>
        </p:spPr>
        <p:txBody>
          <a:bodyPr>
            <a:noAutofit/>
          </a:bodyPr>
          <a:lstStyle/>
          <a:p>
            <a:pPr marL="609600" indent="-609600">
              <a:buFont typeface="+mj-lt"/>
              <a:buAutoNum type="arabicPeriod"/>
              <a:defRPr/>
            </a:pPr>
            <a:r>
              <a:rPr lang="en-US" sz="3200" dirty="0" smtClean="0"/>
              <a:t>Identify Hazards – Situation Awareness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sz="3200" dirty="0" smtClean="0"/>
              <a:t>Assess the Hazards – Hazard Assessment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sz="3200" dirty="0" smtClean="0"/>
              <a:t>Develop Controls Make Decisions – Hazard Control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sz="3200" dirty="0" smtClean="0"/>
              <a:t>Implement Controls – Decision Point 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sz="3200" dirty="0" smtClean="0"/>
              <a:t>Supervise</a:t>
            </a:r>
          </a:p>
          <a:p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0"/>
            <a:ext cx="3062290" cy="33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048000"/>
            <a:ext cx="2819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algn="ctr"/>
            <a:r>
              <a:rPr lang="en-US" dirty="0" smtClean="0"/>
              <a:t>Step 1 – Identify Hazards – Situation Awareness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/>
              <a:t>Risk Management Applied</a:t>
            </a:r>
            <a:endParaRPr lang="en-US" dirty="0"/>
          </a:p>
        </p:txBody>
      </p:sp>
      <p:pic>
        <p:nvPicPr>
          <p:cNvPr id="18434" name="Picture 25" descr="PA_12439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396813" y="1600200"/>
            <a:ext cx="1450975" cy="2185988"/>
          </a:xfr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6550" y="1828800"/>
            <a:ext cx="61658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/>
              <a:t>What is a hazard?</a:t>
            </a:r>
            <a:endParaRPr lang="en-US" sz="3200" b="1" dirty="0"/>
          </a:p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Any real or potential condition that can cause: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Mission degradation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Injury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Illness, or death to personnel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Damage/loss of equipment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cs typeface="Arial" charset="0"/>
              </a:rPr>
              <a:t>	or property</a:t>
            </a:r>
          </a:p>
          <a:p>
            <a:pPr marL="1143000" lvl="2" indent="-228600">
              <a:spcBef>
                <a:spcPct val="20000"/>
              </a:spcBef>
              <a:defRPr/>
            </a:pP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  <p:pic>
        <p:nvPicPr>
          <p:cNvPr id="3074" name="Picture 2" descr="F:\Training\Crime Scene Pics\DSC0126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862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/>
              <a:t>Risk Management Applied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b="1" dirty="0" smtClean="0"/>
              <a:t>Factors that Determine Hazards</a:t>
            </a:r>
          </a:p>
          <a:p>
            <a:pPr eaLnBrk="1" hangingPunct="1"/>
            <a:r>
              <a:rPr lang="en-US" dirty="0" smtClean="0"/>
              <a:t>Weather</a:t>
            </a:r>
          </a:p>
          <a:p>
            <a:pPr eaLnBrk="1" hangingPunct="1"/>
            <a:r>
              <a:rPr lang="en-US" dirty="0" smtClean="0"/>
              <a:t>Time of flight</a:t>
            </a:r>
          </a:p>
          <a:p>
            <a:pPr eaLnBrk="1" hangingPunct="1"/>
            <a:r>
              <a:rPr lang="en-US" dirty="0" smtClean="0"/>
              <a:t>Terrain</a:t>
            </a:r>
          </a:p>
          <a:p>
            <a:pPr eaLnBrk="1" hangingPunct="1"/>
            <a:r>
              <a:rPr lang="en-US" dirty="0" smtClean="0"/>
              <a:t>Equipment</a:t>
            </a:r>
          </a:p>
          <a:p>
            <a:pPr eaLnBrk="1" hangingPunct="1"/>
            <a:r>
              <a:rPr lang="en-US" dirty="0" smtClean="0"/>
              <a:t>Wires</a:t>
            </a:r>
          </a:p>
          <a:p>
            <a:pPr eaLnBrk="1" hangingPunct="1"/>
            <a:r>
              <a:rPr lang="en-US" dirty="0" smtClean="0"/>
              <a:t>Military training areas</a:t>
            </a:r>
          </a:p>
          <a:p>
            <a:pPr eaLnBrk="1" hangingPunct="1"/>
            <a:r>
              <a:rPr lang="en-US" dirty="0" smtClean="0"/>
              <a:t>Take-off and landing weights</a:t>
            </a:r>
          </a:p>
          <a:p>
            <a:pPr eaLnBrk="1" hangingPunct="1"/>
            <a:r>
              <a:rPr lang="en-US" dirty="0" smtClean="0"/>
              <a:t>Training and proficiency level of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-1457325" y="3246437"/>
            <a:ext cx="69437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/>
          </a:p>
        </p:txBody>
      </p:sp>
      <p:pic>
        <p:nvPicPr>
          <p:cNvPr id="79874" name="Picture 2" descr="D:\Helicopter Photos\Wires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257800" y="2667000"/>
            <a:ext cx="3666515" cy="2557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RISK FACTORS are divided into four categories for hazard identification:</a:t>
            </a:r>
          </a:p>
          <a:p>
            <a:r>
              <a:rPr lang="en-US" dirty="0" smtClean="0"/>
              <a:t>Man</a:t>
            </a:r>
          </a:p>
          <a:p>
            <a:r>
              <a:rPr lang="en-US" dirty="0" smtClean="0"/>
              <a:t>Machine</a:t>
            </a:r>
          </a:p>
          <a:p>
            <a:r>
              <a:rPr lang="en-US" dirty="0" smtClean="0"/>
              <a:t>Medium</a:t>
            </a:r>
          </a:p>
          <a:p>
            <a:r>
              <a:rPr lang="en-US" dirty="0" smtClean="0"/>
              <a:t>Method</a:t>
            </a:r>
          </a:p>
          <a:p>
            <a:pPr>
              <a:buNone/>
            </a:pPr>
            <a:r>
              <a:rPr lang="en-US" dirty="0" smtClean="0"/>
              <a:t>Known as the “4Ms Risk Factors”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6-</a:t>
            </a:r>
            <a:fld id="{9B0275EC-D83B-41CF-A730-6EE8903321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6      Risk Management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71Theme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s271Theme1</Template>
  <TotalTime>724</TotalTime>
  <Words>1125</Words>
  <Application>Microsoft Office PowerPoint</Application>
  <PresentationFormat>On-screen Show (4:3)</PresentationFormat>
  <Paragraphs>273</Paragraphs>
  <Slides>32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s271Theme1</vt:lpstr>
      <vt:lpstr>Unit 6 – Risk Management and safety management system</vt:lpstr>
      <vt:lpstr>Unit Objectives</vt:lpstr>
      <vt:lpstr>Risk Assessment and Management</vt:lpstr>
      <vt:lpstr>Risk Assessment and Management</vt:lpstr>
      <vt:lpstr>Five Steps to Risk Management</vt:lpstr>
      <vt:lpstr>Risk Management Applied</vt:lpstr>
      <vt:lpstr>Risk Management Applied</vt:lpstr>
      <vt:lpstr>Risk Management Applied</vt:lpstr>
      <vt:lpstr>Risk Management Applied</vt:lpstr>
      <vt:lpstr>Risk Management Applied</vt:lpstr>
      <vt:lpstr>Risk Management Applied</vt:lpstr>
      <vt:lpstr>Risk Management Applied</vt:lpstr>
      <vt:lpstr>Risk Management Applied</vt:lpstr>
      <vt:lpstr>Risk Management Applied</vt:lpstr>
      <vt:lpstr>Risk Management Applied</vt:lpstr>
      <vt:lpstr>Risk Management Applied</vt:lpstr>
      <vt:lpstr>Risk Management Applied</vt:lpstr>
      <vt:lpstr>Risk Management Applied</vt:lpstr>
      <vt:lpstr>Composite Risk Level</vt:lpstr>
      <vt:lpstr>Risk Assessment Matrix</vt:lpstr>
      <vt:lpstr>Risk Management Applied</vt:lpstr>
      <vt:lpstr>Risk Management Applied</vt:lpstr>
      <vt:lpstr>Risk Management Applied</vt:lpstr>
      <vt:lpstr>Risk Management Applied</vt:lpstr>
      <vt:lpstr>Risk Management Applied</vt:lpstr>
      <vt:lpstr>Risk Management Applied</vt:lpstr>
      <vt:lpstr>Safety Management Systems (SMS)</vt:lpstr>
      <vt:lpstr>Safety Management Systems (SMS)</vt:lpstr>
      <vt:lpstr>Safety Management Systems (SMS)</vt:lpstr>
      <vt:lpstr>Safety Management Systems (SMS)</vt:lpstr>
      <vt:lpstr>Discussion Point</vt:lpstr>
      <vt:lpstr>Unit Objectives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</dc:title>
  <dc:creator>ecoonts</dc:creator>
  <cp:lastModifiedBy>Matt Knudson</cp:lastModifiedBy>
  <cp:revision>102</cp:revision>
  <dcterms:created xsi:type="dcterms:W3CDTF">2010-01-12T22:39:06Z</dcterms:created>
  <dcterms:modified xsi:type="dcterms:W3CDTF">2010-11-29T21:21:05Z</dcterms:modified>
</cp:coreProperties>
</file>