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72" r:id="rId5"/>
    <p:sldId id="325" r:id="rId6"/>
    <p:sldId id="273" r:id="rId7"/>
    <p:sldId id="259" r:id="rId8"/>
    <p:sldId id="265" r:id="rId9"/>
    <p:sldId id="266" r:id="rId10"/>
    <p:sldId id="267" r:id="rId11"/>
    <p:sldId id="268" r:id="rId12"/>
    <p:sldId id="269" r:id="rId13"/>
    <p:sldId id="270" r:id="rId14"/>
    <p:sldId id="260" r:id="rId15"/>
    <p:sldId id="275" r:id="rId16"/>
    <p:sldId id="276" r:id="rId17"/>
    <p:sldId id="277" r:id="rId18"/>
    <p:sldId id="305" r:id="rId19"/>
    <p:sldId id="261" r:id="rId20"/>
    <p:sldId id="278" r:id="rId21"/>
    <p:sldId id="262" r:id="rId22"/>
    <p:sldId id="279" r:id="rId23"/>
    <p:sldId id="263" r:id="rId24"/>
    <p:sldId id="284" r:id="rId25"/>
    <p:sldId id="285" r:id="rId26"/>
    <p:sldId id="286" r:id="rId27"/>
    <p:sldId id="287" r:id="rId28"/>
    <p:sldId id="288" r:id="rId29"/>
    <p:sldId id="289" r:id="rId30"/>
    <p:sldId id="295" r:id="rId31"/>
    <p:sldId id="296" r:id="rId32"/>
    <p:sldId id="297" r:id="rId33"/>
    <p:sldId id="298" r:id="rId34"/>
    <p:sldId id="299" r:id="rId35"/>
    <p:sldId id="292" r:id="rId36"/>
    <p:sldId id="324" r:id="rId37"/>
    <p:sldId id="301" r:id="rId38"/>
    <p:sldId id="280" r:id="rId39"/>
    <p:sldId id="281" r:id="rId40"/>
    <p:sldId id="282" r:id="rId41"/>
    <p:sldId id="283" r:id="rId42"/>
    <p:sldId id="302" r:id="rId43"/>
    <p:sldId id="303" r:id="rId44"/>
    <p:sldId id="304" r:id="rId45"/>
    <p:sldId id="264" r:id="rId46"/>
    <p:sldId id="306" r:id="rId47"/>
    <p:sldId id="307" r:id="rId48"/>
    <p:sldId id="308" r:id="rId49"/>
    <p:sldId id="309" r:id="rId50"/>
    <p:sldId id="310" r:id="rId51"/>
    <p:sldId id="311" r:id="rId52"/>
    <p:sldId id="320" r:id="rId53"/>
    <p:sldId id="312"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13" autoAdjust="0"/>
    <p:restoredTop sz="89897" autoAdjust="0"/>
  </p:normalViewPr>
  <p:slideViewPr>
    <p:cSldViewPr>
      <p:cViewPr varScale="1">
        <p:scale>
          <a:sx n="122" d="100"/>
          <a:sy n="122" d="100"/>
        </p:scale>
        <p:origin x="-13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9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CD3A2-6E81-45E7-A0C1-B7B31C2FEA84}" type="datetimeFigureOut">
              <a:rPr lang="en-US" smtClean="0"/>
              <a:pPr/>
              <a:t>11/29/2010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6332C-301C-4855-A319-7A5909AFB1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19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29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18E6E2D-FA0E-4E5C-A258-F2E7A2B7108B}" type="slidenum">
              <a:rPr lang="en-US" smtClean="0"/>
              <a:pPr/>
              <a:t>35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39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49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00931BC-37F1-47B5-A221-B397FCF48AB6}" type="slidenum">
              <a:rPr lang="en-US" smtClean="0"/>
              <a:pPr/>
              <a:t>5</a:t>
            </a:fld>
            <a:endParaRPr lang="en-US" dirty="0" smtClean="0"/>
          </a:p>
        </p:txBody>
      </p:sp>
      <p:sp>
        <p:nvSpPr>
          <p:cNvPr id="62467" name="Rectangle 2"/>
          <p:cNvSpPr>
            <a:spLocks noGrp="1" noRot="1" noChangeAspect="1" noChangeArrowheads="1" noTextEdit="1"/>
          </p:cNvSpPr>
          <p:nvPr>
            <p:ph type="sldImg"/>
          </p:nvPr>
        </p:nvSpPr>
        <p:spPr>
          <a:xfrm>
            <a:off x="1143000" y="685800"/>
            <a:ext cx="4573588" cy="3429000"/>
          </a:xfrm>
          <a:ln/>
        </p:spPr>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50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51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52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53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54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7E6332C-301C-4855-A319-7A5909AFB18B}" type="slidenum">
              <a:rPr lang="en-US" smtClean="0"/>
              <a:pPr/>
              <a:t>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904C9FF-405A-4D24-AE07-3028C6D85F3D}" type="slidenum">
              <a:rPr lang="en-US" smtClean="0">
                <a:latin typeface="Arial" pitchFamily="34" charset="0"/>
              </a:rPr>
              <a:pPr/>
              <a:t>9</a:t>
            </a:fld>
            <a:endParaRPr lang="en-US"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382000" cy="1219200"/>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685800" y="685800"/>
            <a:ext cx="7772400" cy="1219200"/>
          </a:xfrm>
        </p:spPr>
        <p:txBody>
          <a:bodyPr/>
          <a:lstStyle>
            <a:lvl1pPr marL="0" indent="0" algn="ctr">
              <a:buNone/>
              <a:defRPr>
                <a:solidFill>
                  <a:schemeClr val="bg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1047750" y="1981200"/>
            <a:ext cx="7048500" cy="4648200"/>
          </a:xfrm>
        </p:spPr>
        <p:txBody>
          <a:bodyPr/>
          <a:lstStyle/>
          <a:p>
            <a:r>
              <a:rPr lang="en-US" dirty="0" smtClean="0"/>
              <a:t>Click icon to add picture</a:t>
            </a:r>
            <a:endParaRPr lang="en-US" dirty="0"/>
          </a:p>
        </p:txBody>
      </p:sp>
      <p:sp>
        <p:nvSpPr>
          <p:cNvPr id="9"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11"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8"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7"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8"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pa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0" indent="0">
              <a:buFontTx/>
              <a:buNone/>
              <a:defRPr sz="3600"/>
            </a:lvl1pPr>
          </a:lstStyle>
          <a:p>
            <a:pPr lvl="0"/>
            <a:r>
              <a:rPr lang="en-US" dirty="0" smtClean="0"/>
              <a:t>Click to edit Master text styles</a:t>
            </a:r>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ra w single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609600"/>
          </a:xfrm>
        </p:spPr>
        <p:txBody>
          <a:bodyPr>
            <a:normAutofit/>
          </a:bodyPr>
          <a:lstStyle>
            <a:lvl1pPr algn="ctr">
              <a:buFontTx/>
              <a:buNone/>
              <a:defRPr sz="2800"/>
            </a:lvl1pPr>
          </a:lstStyle>
          <a:p>
            <a:pPr lvl="0"/>
            <a:r>
              <a:rPr lang="en-US" smtClean="0"/>
              <a:t>Click to edit Master text styles</a:t>
            </a:r>
          </a:p>
        </p:txBody>
      </p:sp>
      <p:sp>
        <p:nvSpPr>
          <p:cNvPr id="9" name="Picture Placeholder 8"/>
          <p:cNvSpPr>
            <a:spLocks noGrp="1"/>
          </p:cNvSpPr>
          <p:nvPr>
            <p:ph type="pic" sz="quarter" idx="10"/>
          </p:nvPr>
        </p:nvSpPr>
        <p:spPr>
          <a:xfrm>
            <a:off x="1581150" y="2209800"/>
            <a:ext cx="5981700" cy="3276600"/>
          </a:xfrm>
        </p:spPr>
        <p:txBody>
          <a:bodyPr/>
          <a:lstStyle/>
          <a:p>
            <a:r>
              <a:rPr lang="en-US" dirty="0" smtClean="0"/>
              <a:t>Click icon to add picture</a:t>
            </a:r>
            <a:endParaRPr lang="en-US" dirty="0"/>
          </a:p>
        </p:txBody>
      </p:sp>
      <p:sp>
        <p:nvSpPr>
          <p:cNvPr id="10" name="Content Placeholder 2"/>
          <p:cNvSpPr>
            <a:spLocks noGrp="1"/>
          </p:cNvSpPr>
          <p:nvPr>
            <p:ph idx="11"/>
          </p:nvPr>
        </p:nvSpPr>
        <p:spPr>
          <a:xfrm>
            <a:off x="457200" y="5562600"/>
            <a:ext cx="8229600" cy="1219200"/>
          </a:xfrm>
        </p:spPr>
        <p:txBody>
          <a:bodyPr>
            <a:normAutofit/>
          </a:bodyPr>
          <a:lstStyle>
            <a:lvl1pPr algn="ctr">
              <a:buFontTx/>
              <a:buNone/>
              <a:defRPr sz="2800"/>
            </a:lvl1pPr>
          </a:lstStyle>
          <a:p>
            <a:pPr lvl="0"/>
            <a:r>
              <a:rPr lang="en-US" smtClean="0"/>
              <a:t>Click to edit Master text styles</a:t>
            </a:r>
          </a:p>
        </p:txBody>
      </p:sp>
      <p:sp>
        <p:nvSpPr>
          <p:cNvPr id="11"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12"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w/ single p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5715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0"/>
          </p:nvPr>
        </p:nvSpPr>
        <p:spPr>
          <a:xfrm>
            <a:off x="6248400" y="1676400"/>
            <a:ext cx="2590800" cy="4800600"/>
          </a:xfrm>
        </p:spPr>
        <p:txBody>
          <a:bodyPr/>
          <a:lstStyle/>
          <a:p>
            <a:r>
              <a:rPr lang="en-US" dirty="0" smtClean="0"/>
              <a:t>Click icon to add picture</a:t>
            </a:r>
            <a:endParaRPr lang="en-US" dirty="0"/>
          </a:p>
        </p:txBody>
      </p:sp>
      <p:sp>
        <p:nvSpPr>
          <p:cNvPr id="10"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11"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5029200"/>
          </a:xfrm>
        </p:spPr>
        <p:txBody>
          <a:bodyPr numCol="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11"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10"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12" name="Footer Placeholder 4"/>
          <p:cNvSpPr>
            <a:spLocks noGrp="1"/>
          </p:cNvSpPr>
          <p:nvPr>
            <p:ph type="ftr" sz="quarter" idx="11"/>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txBox="1">
            <a:spLocks/>
          </p:cNvSpPr>
          <p:nvPr/>
        </p:nvSpPr>
        <p:spPr>
          <a:xfrm>
            <a:off x="152400" y="76200"/>
            <a:ext cx="2895600" cy="3048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mn-lt"/>
                <a:ea typeface="+mn-ea"/>
                <a:cs typeface="+mn-cs"/>
              </a:rPr>
              <a:t>S-271    Helicopter Crewmember</a:t>
            </a:r>
            <a:endParaRPr kumimoji="0" lang="en-US" sz="1200" b="1"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7A-</a:t>
            </a:r>
            <a:fld id="{9B0275EC-D83B-41CF-A730-6EE890332126}" type="slidenum">
              <a:rPr lang="en-US" smtClean="0"/>
              <a:pPr/>
              <a:t>‹#›</a:t>
            </a:fld>
            <a:endParaRPr lang="en-US" dirty="0"/>
          </a:p>
        </p:txBody>
      </p:sp>
      <p:sp>
        <p:nvSpPr>
          <p:cNvPr id="10" name="Footer Placeholder 4"/>
          <p:cNvSpPr>
            <a:spLocks noGrp="1"/>
          </p:cNvSpPr>
          <p:nvPr>
            <p:ph type="ftr" sz="quarter" idx="3"/>
          </p:nvPr>
        </p:nvSpPr>
        <p:spPr>
          <a:xfrm>
            <a:off x="0" y="6629400"/>
            <a:ext cx="42672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7A      Operational Safety   -   Lesson A: General Aviation Safety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b="1" kern="1200" cap="none" spc="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13000"/>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000" y="457200"/>
            <a:ext cx="8382000" cy="1219200"/>
          </a:xfrm>
        </p:spPr>
        <p:txBody>
          <a:bodyPr/>
          <a:lstStyle/>
          <a:p>
            <a:r>
              <a:rPr lang="en-US" dirty="0" smtClean="0">
                <a:effectLst>
                  <a:glow rad="101600">
                    <a:schemeClr val="tx1">
                      <a:alpha val="60000"/>
                    </a:schemeClr>
                  </a:glow>
                  <a:outerShdw blurRad="55000" dist="50800" dir="5400000" algn="tl">
                    <a:srgbClr val="000000">
                      <a:alpha val="33000"/>
                    </a:srgbClr>
                  </a:outerShdw>
                </a:effectLst>
              </a:rPr>
              <a:t>Unit 7 - Operational Safety</a:t>
            </a:r>
            <a:endParaRPr lang="en-US" dirty="0">
              <a:effectLst>
                <a:glow rad="101600">
                  <a:schemeClr val="tx1">
                    <a:alpha val="60000"/>
                  </a:schemeClr>
                </a:glow>
                <a:outerShdw blurRad="55000" dist="50800" dir="5400000" algn="tl">
                  <a:srgbClr val="000000">
                    <a:alpha val="33000"/>
                  </a:srgbClr>
                </a:outerShdw>
              </a:effectLst>
            </a:endParaRPr>
          </a:p>
        </p:txBody>
      </p:sp>
      <p:sp>
        <p:nvSpPr>
          <p:cNvPr id="8" name="Subtitle 2"/>
          <p:cNvSpPr>
            <a:spLocks noGrp="1"/>
          </p:cNvSpPr>
          <p:nvPr>
            <p:ph type="subTitle" idx="1"/>
          </p:nvPr>
        </p:nvSpPr>
        <p:spPr>
          <a:xfrm>
            <a:off x="685800" y="1219200"/>
            <a:ext cx="7772400" cy="1676400"/>
          </a:xfrm>
        </p:spPr>
        <p:txBody>
          <a:bodyPr>
            <a:normAutofit/>
          </a:bodyPr>
          <a:lstStyle/>
          <a:p>
            <a:r>
              <a:rPr lang="en-US" sz="3600" dirty="0" smtClean="0">
                <a:solidFill>
                  <a:srgbClr val="FFFF00"/>
                </a:solidFill>
                <a:effectLst>
                  <a:glow rad="101600">
                    <a:schemeClr val="tx1">
                      <a:alpha val="60000"/>
                    </a:schemeClr>
                  </a:glow>
                </a:effectLst>
              </a:rPr>
              <a:t>Lesson A</a:t>
            </a:r>
            <a:br>
              <a:rPr lang="en-US" sz="3600" dirty="0" smtClean="0">
                <a:solidFill>
                  <a:srgbClr val="FFFF00"/>
                </a:solidFill>
                <a:effectLst>
                  <a:glow rad="101600">
                    <a:schemeClr val="tx1">
                      <a:alpha val="60000"/>
                    </a:schemeClr>
                  </a:glow>
                </a:effectLst>
              </a:rPr>
            </a:br>
            <a:r>
              <a:rPr lang="en-US" sz="3600" dirty="0" smtClean="0">
                <a:solidFill>
                  <a:srgbClr val="FFFF00"/>
                </a:solidFill>
                <a:effectLst>
                  <a:glow rad="101600">
                    <a:schemeClr val="tx1">
                      <a:alpha val="60000"/>
                    </a:schemeClr>
                  </a:glow>
                </a:effectLst>
              </a:rPr>
              <a:t>General Aviation Safety</a:t>
            </a:r>
            <a:endParaRPr lang="en-US" sz="3600" dirty="0">
              <a:solidFill>
                <a:srgbClr val="FFFF00"/>
              </a:solidFill>
              <a:effectLst>
                <a:glow rad="101600">
                  <a:schemeClr val="tx1">
                    <a:alpha val="60000"/>
                  </a:schemeClr>
                </a:glow>
              </a:effectLst>
            </a:endParaRPr>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1</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Safety Precautions </a:t>
            </a:r>
          </a:p>
          <a:p>
            <a:r>
              <a:rPr lang="en-US" dirty="0" smtClean="0"/>
              <a:t>Flight following and flight planning will be in place and conducted based on agency policy</a:t>
            </a:r>
          </a:p>
          <a:p>
            <a:pPr lvl="0"/>
            <a:endParaRPr lang="en-US" dirty="0" smtClean="0"/>
          </a:p>
          <a:p>
            <a:endParaRPr lang="en-US" dirty="0" smtClean="0"/>
          </a:p>
          <a:p>
            <a:endParaRPr lang="en-US" dirty="0"/>
          </a:p>
        </p:txBody>
      </p:sp>
      <p:pic>
        <p:nvPicPr>
          <p:cNvPr id="6" name="Picture 17" descr="Dispatcher on Radio"/>
          <p:cNvPicPr>
            <a:picLocks noChangeAspect="1" noChangeArrowheads="1"/>
          </p:cNvPicPr>
          <p:nvPr/>
        </p:nvPicPr>
        <p:blipFill>
          <a:blip r:embed="rId3" cstate="print"/>
          <a:srcRect r="15492" b="24883"/>
          <a:stretch>
            <a:fillRect/>
          </a:stretch>
        </p:blipFill>
        <p:spPr bwMode="auto">
          <a:xfrm>
            <a:off x="2395670" y="3581400"/>
            <a:ext cx="4343400" cy="2895600"/>
          </a:xfrm>
          <a:prstGeom prst="rect">
            <a:avLst/>
          </a:prstGeom>
          <a:noFill/>
          <a:ln w="9525">
            <a:noFill/>
            <a:miter lim="800000"/>
            <a:headEnd/>
            <a:tailEnd/>
          </a:ln>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10</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Safety Precautions </a:t>
            </a:r>
          </a:p>
          <a:p>
            <a:pPr lvl="0"/>
            <a:r>
              <a:rPr lang="en-US" sz="3200" dirty="0" smtClean="0"/>
              <a:t>Operation of the helicopter will be during daylight hours only. (Defined as one-half hour before sunrise to one-half hour after sunset.)</a:t>
            </a:r>
          </a:p>
          <a:p>
            <a:endParaRPr lang="en-US" dirty="0" smtClean="0"/>
          </a:p>
          <a:p>
            <a:pPr lvl="0"/>
            <a:endParaRPr lang="en-US" dirty="0" smtClean="0"/>
          </a:p>
          <a:p>
            <a:endParaRPr lang="en-US" dirty="0" smtClean="0"/>
          </a:p>
          <a:p>
            <a:endParaRPr lang="en-US" dirty="0"/>
          </a:p>
        </p:txBody>
      </p:sp>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11</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pic>
        <p:nvPicPr>
          <p:cNvPr id="4" name="Picture 2"/>
          <p:cNvPicPr>
            <a:picLocks noChangeAspect="1" noChangeArrowheads="1"/>
          </p:cNvPicPr>
          <p:nvPr/>
        </p:nvPicPr>
        <p:blipFill>
          <a:blip r:embed="rId3"/>
          <a:srcRect/>
          <a:stretch>
            <a:fillRect/>
          </a:stretch>
        </p:blipFill>
        <p:spPr bwMode="auto">
          <a:xfrm>
            <a:off x="685800" y="3733800"/>
            <a:ext cx="3810000" cy="25374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876800" y="3733800"/>
            <a:ext cx="3429000"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solidFill>
                  <a:srgbClr val="FFC000"/>
                </a:solidFill>
              </a:rPr>
              <a:t>Safety Precautions </a:t>
            </a:r>
          </a:p>
          <a:p>
            <a:pPr marL="0" indent="0">
              <a:buNone/>
            </a:pPr>
            <a:r>
              <a:rPr lang="en-US" sz="2800" dirty="0" smtClean="0"/>
              <a:t>Helicopter pilot duty and flight limitations have been established by the agencies in an effort to reduce pilot fatigue.</a:t>
            </a:r>
          </a:p>
          <a:p>
            <a:r>
              <a:rPr lang="en-US" sz="2800" dirty="0" smtClean="0"/>
              <a:t>8 hours flight time/day</a:t>
            </a:r>
          </a:p>
          <a:p>
            <a:r>
              <a:rPr lang="en-US" sz="2800" dirty="0" smtClean="0"/>
              <a:t>14 consecutive duty hours/day</a:t>
            </a:r>
          </a:p>
          <a:p>
            <a:r>
              <a:rPr lang="en-US" sz="2800" dirty="0" smtClean="0"/>
              <a:t>10 hours rest between days</a:t>
            </a:r>
          </a:p>
          <a:p>
            <a:r>
              <a:rPr lang="en-US" sz="2800" dirty="0" smtClean="0"/>
              <a:t>36 hours in 6 days (not to exceed 42)</a:t>
            </a:r>
          </a:p>
          <a:p>
            <a:r>
              <a:rPr lang="en-US" sz="2800" dirty="0" smtClean="0"/>
              <a:t>2 days off in any 14-day period</a:t>
            </a:r>
            <a:endParaRPr lang="en-US" dirty="0" smtClean="0"/>
          </a:p>
          <a:p>
            <a:pPr lvl="0"/>
            <a:endParaRPr lang="en-US" dirty="0" smtClean="0"/>
          </a:p>
          <a:p>
            <a:endParaRPr lang="en-US" dirty="0" smtClean="0"/>
          </a:p>
          <a:p>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12</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FFC000"/>
                </a:solidFill>
              </a:rPr>
              <a:t>Safety Precautions </a:t>
            </a:r>
          </a:p>
          <a:p>
            <a:pPr lvl="0">
              <a:buNone/>
            </a:pPr>
            <a:r>
              <a:rPr lang="en-US" dirty="0" smtClean="0"/>
              <a:t>No unnecessary passengers will be aboard the helicopters.</a:t>
            </a:r>
          </a:p>
          <a:p>
            <a:pPr lvl="0">
              <a:buNone/>
            </a:pPr>
            <a:endParaRPr lang="en-US" sz="1050" dirty="0" smtClean="0"/>
          </a:p>
          <a:p>
            <a:pPr lvl="0">
              <a:buNone/>
            </a:pPr>
            <a:r>
              <a:rPr lang="en-US" dirty="0" smtClean="0"/>
              <a:t>Maintain control of all passengers and/or individuals in custody. </a:t>
            </a:r>
          </a:p>
          <a:p>
            <a:pPr lvl="0">
              <a:buNone/>
            </a:pPr>
            <a:endParaRPr lang="en-US" sz="1050" dirty="0" smtClean="0"/>
          </a:p>
          <a:p>
            <a:pPr lvl="0">
              <a:buNone/>
            </a:pPr>
            <a:r>
              <a:rPr lang="en-US" dirty="0" smtClean="0"/>
              <a:t>Do not allow unnecessary flights.</a:t>
            </a:r>
          </a:p>
          <a:p>
            <a:pPr>
              <a:buNone/>
            </a:pPr>
            <a:endParaRPr lang="en-US" dirty="0" smtClean="0"/>
          </a:p>
          <a:p>
            <a:pPr lvl="0">
              <a:buNone/>
            </a:pPr>
            <a:endParaRPr lang="en-US" dirty="0" smtClean="0"/>
          </a:p>
          <a:p>
            <a:pPr>
              <a:buNone/>
            </a:pPr>
            <a:endParaRPr lang="en-US" dirty="0" smtClean="0"/>
          </a:p>
          <a:p>
            <a:pPr lvl="0">
              <a:buNone/>
            </a:pPr>
            <a:endParaRPr lang="en-US" dirty="0" smtClean="0"/>
          </a:p>
          <a:p>
            <a:pPr>
              <a:buNone/>
            </a:pPr>
            <a:endParaRPr lang="en-US" dirty="0" smtClean="0"/>
          </a:p>
          <a:p>
            <a:pPr>
              <a:buNone/>
            </a:pPr>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13</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Safety Precautions</a:t>
            </a:r>
          </a:p>
          <a:p>
            <a:pPr lvl="0">
              <a:buNone/>
            </a:pPr>
            <a:r>
              <a:rPr lang="en-US" dirty="0" smtClean="0"/>
              <a:t>Helicopters shall not be dispatched for mountainous flying when average wind velocity exceeds agency or manufacturer limitations. </a:t>
            </a:r>
          </a:p>
          <a:p>
            <a:pPr>
              <a:buNone/>
            </a:pPr>
            <a:endParaRPr lang="en-US" dirty="0"/>
          </a:p>
        </p:txBody>
      </p:sp>
      <p:pic>
        <p:nvPicPr>
          <p:cNvPr id="1026" name="Picture 2"/>
          <p:cNvPicPr>
            <a:picLocks noChangeAspect="1" noChangeArrowheads="1"/>
          </p:cNvPicPr>
          <p:nvPr/>
        </p:nvPicPr>
        <p:blipFill>
          <a:blip r:embed="rId3" cstate="print">
            <a:duotone>
              <a:schemeClr val="accent4">
                <a:shade val="45000"/>
                <a:satMod val="135000"/>
              </a:schemeClr>
              <a:prstClr val="white"/>
            </a:duotone>
          </a:blip>
          <a:srcRect l="14312" t="25894" r="5000" b="41207"/>
          <a:stretch>
            <a:fillRect/>
          </a:stretch>
        </p:blipFill>
        <p:spPr bwMode="auto">
          <a:xfrm>
            <a:off x="644980" y="4520292"/>
            <a:ext cx="7848600" cy="1956708"/>
          </a:xfrm>
          <a:prstGeom prst="rect">
            <a:avLst/>
          </a:prstGeom>
          <a:solidFill>
            <a:schemeClr val="accent3">
              <a:lumMod val="40000"/>
              <a:lumOff val="60000"/>
            </a:schemeClr>
          </a:solidFill>
          <a:ln w="9525">
            <a:noFill/>
            <a:miter lim="800000"/>
            <a:headEnd/>
            <a:tailEnd/>
          </a:ln>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14</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Safety Precautions</a:t>
            </a:r>
          </a:p>
          <a:p>
            <a:pPr lvl="0">
              <a:buNone/>
            </a:pPr>
            <a:r>
              <a:rPr lang="en-US" dirty="0" smtClean="0"/>
              <a:t>Personal protective equipment required for all missions-available and worn by all ground personnel, passengers and pilot.</a:t>
            </a:r>
          </a:p>
          <a:p>
            <a:pPr>
              <a:buNone/>
            </a:pP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15</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4038600"/>
            <a:ext cx="5738813" cy="2295525"/>
          </a:xfrm>
          <a:prstGeom prst="rect">
            <a:avLst/>
          </a:prstGeom>
          <a:noFill/>
          <a:ln w="9525">
            <a:noFill/>
            <a:miter lim="800000"/>
            <a:headEnd/>
            <a:tailEnd/>
          </a:ln>
          <a:effectLst>
            <a:innerShdw blurRad="114300">
              <a:prstClr val="black">
                <a:alpha val="51000"/>
              </a:prstClr>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3900" dirty="0" smtClean="0">
                <a:solidFill>
                  <a:srgbClr val="FFC000"/>
                </a:solidFill>
              </a:rPr>
              <a:t>Safety Precautions</a:t>
            </a:r>
          </a:p>
          <a:p>
            <a:pPr lvl="0">
              <a:buNone/>
            </a:pPr>
            <a:r>
              <a:rPr lang="en-US" dirty="0" smtClean="0"/>
              <a:t>Daily or mission briefing</a:t>
            </a:r>
          </a:p>
          <a:p>
            <a:r>
              <a:rPr lang="en-US" dirty="0" smtClean="0"/>
              <a:t>Participants </a:t>
            </a:r>
          </a:p>
          <a:p>
            <a:pPr lvl="1"/>
            <a:r>
              <a:rPr lang="en-US" dirty="0" smtClean="0"/>
              <a:t> Pilot</a:t>
            </a:r>
          </a:p>
          <a:p>
            <a:pPr lvl="1"/>
            <a:r>
              <a:rPr lang="en-US" dirty="0" smtClean="0"/>
              <a:t> Crewmembers</a:t>
            </a:r>
          </a:p>
          <a:p>
            <a:pPr lvl="1"/>
            <a:r>
              <a:rPr lang="en-US" dirty="0" smtClean="0"/>
              <a:t> Ground personnel</a:t>
            </a:r>
          </a:p>
          <a:p>
            <a:pPr lvl="1"/>
            <a:r>
              <a:rPr lang="en-US" dirty="0" smtClean="0"/>
              <a:t> Helicopter manager</a:t>
            </a:r>
          </a:p>
          <a:p>
            <a:r>
              <a:rPr lang="en-US" dirty="0" smtClean="0"/>
              <a:t>Briefing items</a:t>
            </a:r>
          </a:p>
          <a:p>
            <a:pPr lvl="1"/>
            <a:r>
              <a:rPr lang="en-US" dirty="0" smtClean="0"/>
              <a:t> Ground/Air safety precautions </a:t>
            </a:r>
          </a:p>
          <a:p>
            <a:pPr lvl="1"/>
            <a:r>
              <a:rPr lang="en-US" dirty="0" smtClean="0"/>
              <a:t> Safety plan </a:t>
            </a:r>
          </a:p>
          <a:p>
            <a:pPr lvl="1"/>
            <a:r>
              <a:rPr lang="en-US" dirty="0" smtClean="0"/>
              <a:t> Hazard map</a:t>
            </a:r>
          </a:p>
          <a:p>
            <a:pPr lvl="1"/>
            <a:r>
              <a:rPr lang="en-US" dirty="0" smtClean="0"/>
              <a:t> Mission</a:t>
            </a:r>
          </a:p>
          <a:p>
            <a:endParaRPr lang="en-US" dirty="0"/>
          </a:p>
        </p:txBody>
      </p:sp>
      <p:pic>
        <p:nvPicPr>
          <p:cNvPr id="2051" name="Picture 3" descr="\\ilmfcop3fp6\users$\esecakuk\Desktop\Helicopter Photos\S217 Rewrite\3 Helibase Organization\Helibase Bulletin Boards\Flight Route Map BB CU.jpg"/>
          <p:cNvPicPr>
            <a:picLocks noChangeAspect="1" noChangeArrowheads="1"/>
          </p:cNvPicPr>
          <p:nvPr/>
        </p:nvPicPr>
        <p:blipFill>
          <a:blip r:embed="rId3" cstate="print">
            <a:lum bright="30000"/>
          </a:blip>
          <a:srcRect l="16393" t="4372" r="13115" b="10382"/>
          <a:stretch>
            <a:fillRect/>
          </a:stretch>
        </p:blipFill>
        <p:spPr bwMode="auto">
          <a:xfrm>
            <a:off x="5582138" y="4497573"/>
            <a:ext cx="2266462" cy="2055628"/>
          </a:xfrm>
          <a:prstGeom prst="rect">
            <a:avLst/>
          </a:prstGeom>
          <a:ln>
            <a:noFill/>
          </a:ln>
          <a:effectLst>
            <a:outerShdw blurRad="190500" algn="tl" rotWithShape="0">
              <a:srgbClr val="000000">
                <a:alpha val="70000"/>
              </a:srgbClr>
            </a:outerShdw>
          </a:effectLst>
        </p:spPr>
      </p:pic>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16</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pic>
        <p:nvPicPr>
          <p:cNvPr id="3074" name="Picture 2"/>
          <p:cNvPicPr>
            <a:picLocks noChangeAspect="1" noChangeArrowheads="1"/>
          </p:cNvPicPr>
          <p:nvPr/>
        </p:nvPicPr>
        <p:blipFill>
          <a:blip r:embed="rId4"/>
          <a:srcRect/>
          <a:stretch>
            <a:fillRect/>
          </a:stretch>
        </p:blipFill>
        <p:spPr bwMode="auto">
          <a:xfrm>
            <a:off x="4749970" y="1828800"/>
            <a:ext cx="295258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a:xfrm>
            <a:off x="457200" y="1507222"/>
            <a:ext cx="8229600" cy="5029200"/>
          </a:xfrm>
        </p:spPr>
        <p:txBody>
          <a:bodyPr>
            <a:normAutofit/>
          </a:bodyPr>
          <a:lstStyle/>
          <a:p>
            <a:pPr>
              <a:buNone/>
            </a:pPr>
            <a:r>
              <a:rPr lang="en-US" sz="3600" dirty="0" smtClean="0">
                <a:solidFill>
                  <a:srgbClr val="FFC000"/>
                </a:solidFill>
              </a:rPr>
              <a:t>Safety Precautions</a:t>
            </a:r>
          </a:p>
          <a:p>
            <a:pPr>
              <a:buNone/>
            </a:pPr>
            <a:r>
              <a:rPr lang="en-US" dirty="0" smtClean="0"/>
              <a:t>Responsibilities </a:t>
            </a:r>
          </a:p>
          <a:p>
            <a:r>
              <a:rPr lang="en-US" dirty="0" smtClean="0"/>
              <a:t>Pilot </a:t>
            </a:r>
          </a:p>
          <a:p>
            <a:pPr lvl="1"/>
            <a:r>
              <a:rPr lang="en-US" dirty="0" smtClean="0"/>
              <a:t>Safe use of the helicopter at all times.</a:t>
            </a:r>
          </a:p>
          <a:p>
            <a:pPr lvl="1"/>
            <a:r>
              <a:rPr lang="en-US" dirty="0" smtClean="0"/>
              <a:t>Participate in the helicopter safety program and the efficient use of the aircraft. </a:t>
            </a:r>
          </a:p>
          <a:p>
            <a:pPr lvl="1"/>
            <a:r>
              <a:rPr lang="en-US" dirty="0" smtClean="0"/>
              <a:t>Approve all missions; the pilot’s word is final as to whether or not the flight can safely be made.</a:t>
            </a:r>
          </a:p>
          <a:p>
            <a:endParaRPr lang="en-US" dirty="0" smtClean="0"/>
          </a:p>
          <a:p>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17</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rmAutofit lnSpcReduction="10000"/>
          </a:bodyPr>
          <a:lstStyle/>
          <a:p>
            <a:pPr lvl="0">
              <a:buNone/>
            </a:pPr>
            <a:r>
              <a:rPr lang="en-US" sz="3600" dirty="0" smtClean="0">
                <a:solidFill>
                  <a:srgbClr val="FFC000"/>
                </a:solidFill>
              </a:rPr>
              <a:t>Safety Precautions</a:t>
            </a:r>
          </a:p>
          <a:p>
            <a:pPr lvl="0">
              <a:buNone/>
            </a:pPr>
            <a:r>
              <a:rPr lang="en-US" dirty="0" smtClean="0"/>
              <a:t>Responsibilities 	</a:t>
            </a:r>
          </a:p>
          <a:p>
            <a:pPr lvl="0"/>
            <a:r>
              <a:rPr lang="en-US" dirty="0" smtClean="0"/>
              <a:t>All personnel </a:t>
            </a:r>
          </a:p>
          <a:p>
            <a:pPr lvl="1"/>
            <a:r>
              <a:rPr lang="en-US" dirty="0" smtClean="0"/>
              <a:t>Ensure mission objectives and hazards are clear and understood.</a:t>
            </a:r>
          </a:p>
          <a:p>
            <a:pPr lvl="1"/>
            <a:r>
              <a:rPr lang="en-US" dirty="0" smtClean="0"/>
              <a:t>A passenger may refuse to fly with any pilot or in any aircraft or curtail an existing flight if, in the opinion of the passenger, conditions exist which make the flight unsafe.</a:t>
            </a:r>
          </a:p>
          <a:p>
            <a:pPr lvl="1"/>
            <a:r>
              <a:rPr lang="en-US" dirty="0" smtClean="0"/>
              <a:t>Combative in custody person(s) will not be transported by helicopter.</a:t>
            </a:r>
          </a:p>
          <a:p>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18</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FFC000"/>
                </a:solidFill>
              </a:rPr>
              <a:t>General Helicopter Safety</a:t>
            </a:r>
          </a:p>
          <a:p>
            <a:pPr>
              <a:buNone/>
            </a:pPr>
            <a:r>
              <a:rPr lang="en-US" dirty="0" smtClean="0"/>
              <a:t>Keep clear of helicopter’s rotors. </a:t>
            </a:r>
          </a:p>
          <a:p>
            <a:r>
              <a:rPr lang="en-US" dirty="0" smtClean="0"/>
              <a:t>Unless loading or unloading, stay outside safety circle at all times. </a:t>
            </a:r>
          </a:p>
          <a:p>
            <a:r>
              <a:rPr lang="en-US" dirty="0" smtClean="0"/>
              <a:t>Approach or depart in a slight crouch from front or side in full view of the pilot or as directed by the pilot or helitack personnel.</a:t>
            </a:r>
          </a:p>
          <a:p>
            <a:r>
              <a:rPr lang="en-US" dirty="0" smtClean="0"/>
              <a:t>Maintain control of suspects in custody at all times. Do not seat suspect behind pilot. Do not allow the suspect to interfere with flight operations.</a:t>
            </a:r>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19</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lstStyle/>
          <a:p>
            <a:r>
              <a:rPr lang="en-US" dirty="0" smtClean="0"/>
              <a:t>Lesson 7A Objectives</a:t>
            </a:r>
            <a:endParaRPr lang="en-US" dirty="0"/>
          </a:p>
        </p:txBody>
      </p:sp>
      <p:sp>
        <p:nvSpPr>
          <p:cNvPr id="12" name="Content Placeholder 2"/>
          <p:cNvSpPr>
            <a:spLocks noGrp="1"/>
          </p:cNvSpPr>
          <p:nvPr>
            <p:ph idx="1"/>
          </p:nvPr>
        </p:nvSpPr>
        <p:spPr>
          <a:xfrm>
            <a:off x="457200" y="2819400"/>
            <a:ext cx="8229600" cy="3810000"/>
          </a:xfrm>
        </p:spPr>
        <p:txBody>
          <a:bodyPr/>
          <a:lstStyle/>
          <a:p>
            <a:pPr marL="514350" indent="-514350">
              <a:buFont typeface="+mj-lt"/>
              <a:buAutoNum type="arabicPeriod"/>
            </a:pPr>
            <a:r>
              <a:rPr lang="en-US" dirty="0" smtClean="0"/>
              <a:t>List safety precautions to be observed when working around or flying in a helicopter.</a:t>
            </a:r>
          </a:p>
          <a:p>
            <a:pPr marL="514350" indent="-514350">
              <a:buFont typeface="+mj-lt"/>
              <a:buAutoNum type="arabicPeriod"/>
            </a:pPr>
            <a:r>
              <a:rPr lang="en-US" dirty="0" smtClean="0"/>
              <a:t>Define the requirements and procedures to safely perform special missions.</a:t>
            </a: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2</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Approach and Departure</a:t>
            </a:r>
            <a:endParaRPr lang="en-US" dirty="0"/>
          </a:p>
        </p:txBody>
      </p:sp>
      <p:sp>
        <p:nvSpPr>
          <p:cNvPr id="41987" name="Rectangle 3"/>
          <p:cNvSpPr>
            <a:spLocks noGrp="1" noChangeArrowheads="1"/>
          </p:cNvSpPr>
          <p:nvPr>
            <p:ph idx="1"/>
          </p:nvPr>
        </p:nvSpPr>
        <p:spPr>
          <a:xfrm>
            <a:off x="457200" y="5562600"/>
            <a:ext cx="8229600" cy="1066800"/>
          </a:xfrm>
        </p:spPr>
        <p:txBody>
          <a:bodyPr>
            <a:normAutofit fontScale="92500" lnSpcReduction="20000"/>
          </a:bodyPr>
          <a:lstStyle/>
          <a:p>
            <a:pPr algn="ctr"/>
            <a:r>
              <a:rPr lang="en-US" dirty="0" smtClean="0"/>
              <a:t>From the front and in full view of pilot.</a:t>
            </a:r>
          </a:p>
          <a:p>
            <a:pPr algn="ctr"/>
            <a:r>
              <a:rPr lang="en-US" dirty="0" smtClean="0"/>
              <a:t>Wait for pilot to give the ok before approach.</a:t>
            </a:r>
            <a:endParaRPr lang="en-US" dirty="0"/>
          </a:p>
        </p:txBody>
      </p:sp>
      <p:pic>
        <p:nvPicPr>
          <p:cNvPr id="1026" name="Picture 2" descr="D:\Misc\Pilotnod.JPG"/>
          <p:cNvPicPr>
            <a:picLocks noChangeAspect="1" noChangeArrowheads="1"/>
          </p:cNvPicPr>
          <p:nvPr/>
        </p:nvPicPr>
        <p:blipFill>
          <a:blip r:embed="rId3" cstate="print">
            <a:lum bright="10000" contrast="-10000"/>
          </a:blip>
          <a:srcRect/>
          <a:stretch>
            <a:fillRect/>
          </a:stretch>
        </p:blipFill>
        <p:spPr bwMode="auto">
          <a:xfrm>
            <a:off x="2400300" y="1676400"/>
            <a:ext cx="4343400" cy="3721569"/>
          </a:xfrm>
          <a:prstGeom prst="rect">
            <a:avLst/>
          </a:prstGeom>
          <a:noFill/>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20</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dirty="0" smtClean="0"/>
              <a:t>Under no circumstances go near the tail rotor of the helicopter. </a:t>
            </a: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21</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6" name="Picture 8" descr="C:\Jobs\S-270 Basic Air Ops\Images\JPGS for PPT\rotor danger.jpg"/>
          <p:cNvPicPr>
            <a:picLocks noChangeAspect="1" noChangeArrowheads="1"/>
          </p:cNvPicPr>
          <p:nvPr/>
        </p:nvPicPr>
        <p:blipFill>
          <a:blip r:embed="rId3" cstate="print"/>
          <a:srcRect t="27778" r="63992" b="4444"/>
          <a:stretch>
            <a:fillRect/>
          </a:stretch>
        </p:blipFill>
        <p:spPr bwMode="auto">
          <a:xfrm>
            <a:off x="304800" y="1905000"/>
            <a:ext cx="3333750" cy="4648200"/>
          </a:xfrm>
          <a:prstGeom prst="rect">
            <a:avLst/>
          </a:prstGeom>
          <a:noFill/>
        </p:spPr>
      </p:pic>
      <p:sp>
        <p:nvSpPr>
          <p:cNvPr id="43010" name="Rectangle 2"/>
          <p:cNvSpPr>
            <a:spLocks noGrp="1" noChangeArrowheads="1"/>
          </p:cNvSpPr>
          <p:nvPr>
            <p:ph type="title"/>
          </p:nvPr>
        </p:nvSpPr>
        <p:spPr/>
        <p:txBody>
          <a:bodyPr/>
          <a:lstStyle/>
          <a:p>
            <a:r>
              <a:rPr lang="en-US" dirty="0"/>
              <a:t>Helicopter Rotor Hazard</a:t>
            </a:r>
          </a:p>
        </p:txBody>
      </p:sp>
      <p:sp>
        <p:nvSpPr>
          <p:cNvPr id="43011" name="Rectangle 3"/>
          <p:cNvSpPr>
            <a:spLocks noGrp="1" noChangeArrowheads="1"/>
          </p:cNvSpPr>
          <p:nvPr>
            <p:ph idx="1"/>
          </p:nvPr>
        </p:nvSpPr>
        <p:spPr>
          <a:xfrm>
            <a:off x="4724400" y="2362200"/>
            <a:ext cx="4267200" cy="2895600"/>
          </a:xfrm>
        </p:spPr>
        <p:txBody>
          <a:bodyPr>
            <a:normAutofit lnSpcReduction="10000"/>
          </a:bodyPr>
          <a:lstStyle/>
          <a:p>
            <a:pPr algn="ctr">
              <a:buFontTx/>
              <a:buNone/>
            </a:pPr>
            <a:r>
              <a:rPr lang="en-US" sz="6000" dirty="0">
                <a:solidFill>
                  <a:srgbClr val="FFFF00"/>
                </a:solidFill>
                <a:latin typeface="Arial Black" pitchFamily="34" charset="0"/>
              </a:rPr>
              <a:t>DANGER!</a:t>
            </a:r>
          </a:p>
          <a:p>
            <a:pPr algn="ctr">
              <a:buFontTx/>
              <a:buNone/>
            </a:pPr>
            <a:r>
              <a:rPr lang="en-US" sz="6000" dirty="0">
                <a:solidFill>
                  <a:srgbClr val="FFFF00"/>
                </a:solidFill>
                <a:latin typeface="Arial Black" pitchFamily="34" charset="0"/>
              </a:rPr>
              <a:t>STAY AWAY!</a:t>
            </a:r>
          </a:p>
        </p:txBody>
      </p:sp>
      <p:grpSp>
        <p:nvGrpSpPr>
          <p:cNvPr id="2" name="Group 11"/>
          <p:cNvGrpSpPr>
            <a:grpSpLocks/>
          </p:cNvGrpSpPr>
          <p:nvPr/>
        </p:nvGrpSpPr>
        <p:grpSpPr bwMode="auto">
          <a:xfrm>
            <a:off x="742950" y="1905000"/>
            <a:ext cx="3886200" cy="3886200"/>
            <a:chOff x="720" y="864"/>
            <a:chExt cx="2640" cy="2640"/>
          </a:xfrm>
        </p:grpSpPr>
        <p:sp>
          <p:nvSpPr>
            <p:cNvPr id="43017" name="Oval 9"/>
            <p:cNvSpPr>
              <a:spLocks noChangeArrowheads="1"/>
            </p:cNvSpPr>
            <p:nvPr/>
          </p:nvSpPr>
          <p:spPr bwMode="auto">
            <a:xfrm>
              <a:off x="720" y="864"/>
              <a:ext cx="2640" cy="2640"/>
            </a:xfrm>
            <a:prstGeom prst="ellipse">
              <a:avLst/>
            </a:prstGeom>
            <a:solidFill>
              <a:srgbClr val="B2B2B2">
                <a:alpha val="50000"/>
              </a:srgbClr>
            </a:solidFill>
            <a:ln w="254000">
              <a:solidFill>
                <a:srgbClr val="FF0000"/>
              </a:solidFill>
              <a:round/>
              <a:headEnd/>
              <a:tailEnd/>
            </a:ln>
            <a:effectLst/>
          </p:spPr>
          <p:txBody>
            <a:bodyPr wrap="none" anchor="ctr"/>
            <a:lstStyle/>
            <a:p>
              <a:endParaRPr lang="en-US" dirty="0">
                <a:solidFill>
                  <a:srgbClr val="FFFF00"/>
                </a:solidFill>
              </a:endParaRPr>
            </a:p>
          </p:txBody>
        </p:sp>
        <p:sp>
          <p:nvSpPr>
            <p:cNvPr id="43018" name="Line 10"/>
            <p:cNvSpPr>
              <a:spLocks noChangeShapeType="1"/>
            </p:cNvSpPr>
            <p:nvPr/>
          </p:nvSpPr>
          <p:spPr bwMode="auto">
            <a:xfrm rot="10018206">
              <a:off x="1248" y="1104"/>
              <a:ext cx="1632" cy="2160"/>
            </a:xfrm>
            <a:prstGeom prst="line">
              <a:avLst/>
            </a:prstGeom>
            <a:noFill/>
            <a:ln w="254000">
              <a:solidFill>
                <a:srgbClr val="FF0000"/>
              </a:solidFill>
              <a:round/>
              <a:headEnd/>
              <a:tailEnd/>
            </a:ln>
            <a:effectLst/>
          </p:spPr>
          <p:txBody>
            <a:bodyPr wrap="none" anchor="ctr"/>
            <a:lstStyle/>
            <a:p>
              <a:endParaRPr lang="en-US" dirty="0">
                <a:solidFill>
                  <a:srgbClr val="FFFF00"/>
                </a:solidFill>
              </a:endParaRPr>
            </a:p>
          </p:txBody>
        </p:sp>
      </p:grpSp>
      <p:sp>
        <p:nvSpPr>
          <p:cNvPr id="43012" name="AutoShape 4"/>
          <p:cNvSpPr>
            <a:spLocks noChangeArrowheads="1"/>
          </p:cNvSpPr>
          <p:nvPr/>
        </p:nvSpPr>
        <p:spPr bwMode="auto">
          <a:xfrm>
            <a:off x="838200" y="3733800"/>
            <a:ext cx="1447800" cy="1295400"/>
          </a:xfrm>
          <a:prstGeom prst="irregularSeal1">
            <a:avLst/>
          </a:prstGeom>
          <a:solidFill>
            <a:schemeClr val="tx1"/>
          </a:solidFill>
          <a:ln w="9525">
            <a:noFill/>
            <a:miter lim="800000"/>
            <a:headEnd/>
            <a:tailEnd/>
          </a:ln>
          <a:effectLst/>
        </p:spPr>
        <p:txBody>
          <a:bodyPr wrap="none" anchor="ctr"/>
          <a:lstStyle/>
          <a:p>
            <a:endParaRPr lang="en-US" dirty="0"/>
          </a:p>
        </p:txBody>
      </p:sp>
      <p:pic>
        <p:nvPicPr>
          <p:cNvPr id="43015" name="Picture 7" descr="C:\Jobs\S-270 Basic Air Ops\Images\JPGS for PPT\dummkopf.png"/>
          <p:cNvPicPr>
            <a:picLocks noChangeAspect="1" noChangeArrowheads="1"/>
          </p:cNvPicPr>
          <p:nvPr/>
        </p:nvPicPr>
        <p:blipFill>
          <a:blip r:embed="rId4" cstate="print"/>
          <a:srcRect/>
          <a:stretch>
            <a:fillRect/>
          </a:stretch>
        </p:blipFill>
        <p:spPr bwMode="auto">
          <a:xfrm>
            <a:off x="457200" y="4114800"/>
            <a:ext cx="1727200" cy="2438400"/>
          </a:xfrm>
          <a:prstGeom prst="rect">
            <a:avLst/>
          </a:prstGeom>
          <a:noFill/>
        </p:spPr>
      </p:pic>
      <p:sp>
        <p:nvSpPr>
          <p:cNvPr id="13" name="Slide Number Placeholder 12"/>
          <p:cNvSpPr>
            <a:spLocks noGrp="1"/>
          </p:cNvSpPr>
          <p:nvPr>
            <p:ph type="sldNum" sz="quarter" idx="4"/>
          </p:nvPr>
        </p:nvSpPr>
        <p:spPr/>
        <p:txBody>
          <a:bodyPr/>
          <a:lstStyle/>
          <a:p>
            <a:r>
              <a:rPr lang="en-US" dirty="0" smtClean="0"/>
              <a:t>Slide 7A-</a:t>
            </a:r>
            <a:fld id="{9B0275EC-D83B-41CF-A730-6EE890332126}" type="slidenum">
              <a:rPr lang="en-US" smtClean="0"/>
              <a:pPr/>
              <a:t>22</a:t>
            </a:fld>
            <a:endParaRPr lang="en-US" dirty="0"/>
          </a:p>
        </p:txBody>
      </p:sp>
      <p:sp>
        <p:nvSpPr>
          <p:cNvPr id="14" name="Footer Placeholder 13"/>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additive="base">
                                        <p:cTn id="7" dur="500" fill="hold"/>
                                        <p:tgtEl>
                                          <p:spTgt spid="43015"/>
                                        </p:tgtEl>
                                        <p:attrNameLst>
                                          <p:attrName>ppt_x</p:attrName>
                                        </p:attrNameLst>
                                      </p:cBhvr>
                                      <p:tavLst>
                                        <p:tav tm="0">
                                          <p:val>
                                            <p:strVal val="0-#ppt_w/2"/>
                                          </p:val>
                                        </p:tav>
                                        <p:tav tm="100000">
                                          <p:val>
                                            <p:strVal val="#ppt_x"/>
                                          </p:val>
                                        </p:tav>
                                      </p:tavLst>
                                    </p:anim>
                                    <p:anim calcmode="lin" valueType="num">
                                      <p:cBhvr additive="base">
                                        <p:cTn id="8" dur="500" fill="hold"/>
                                        <p:tgtEl>
                                          <p:spTgt spid="430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1" presetClass="entr" presetSubtype="0" fill="hold" grpId="0" nodeType="afterEffect">
                                  <p:stCondLst>
                                    <p:cond delay="0"/>
                                  </p:stCondLst>
                                  <p:childTnLst>
                                    <p:set>
                                      <p:cBhvr>
                                        <p:cTn id="11" dur="1000">
                                          <p:stCondLst>
                                            <p:cond delay="0"/>
                                          </p:stCondLst>
                                        </p:cTn>
                                        <p:tgtEl>
                                          <p:spTgt spid="43012"/>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par>
                          <p:cTn id="15" fill="hold">
                            <p:stCondLst>
                              <p:cond delay="2000"/>
                            </p:stCondLst>
                            <p:childTnLst>
                              <p:par>
                                <p:cTn id="16" presetID="2" presetClass="entr" presetSubtype="2" fill="hold" grpId="0" nodeType="afterEffect">
                                  <p:stCondLst>
                                    <p:cond delay="0"/>
                                  </p:stCondLst>
                                  <p:childTnLst>
                                    <p:set>
                                      <p:cBhvr>
                                        <p:cTn id="17" dur="1" fill="hold">
                                          <p:stCondLst>
                                            <p:cond delay="0"/>
                                          </p:stCondLst>
                                        </p:cTn>
                                        <p:tgtEl>
                                          <p:spTgt spid="43011">
                                            <p:txEl>
                                              <p:pRg st="0" end="0"/>
                                            </p:txEl>
                                          </p:spTgt>
                                        </p:tgtEl>
                                        <p:attrNameLst>
                                          <p:attrName>style.visibility</p:attrName>
                                        </p:attrNameLst>
                                      </p:cBhvr>
                                      <p:to>
                                        <p:strVal val="visible"/>
                                      </p:to>
                                    </p:set>
                                    <p:anim calcmode="lin" valueType="num">
                                      <p:cBhvr additive="base">
                                        <p:cTn id="18"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2" fill="hold" grpId="0" nodeType="afterEffect">
                                  <p:stCondLst>
                                    <p:cond delay="0"/>
                                  </p:stCondLst>
                                  <p:childTnLst>
                                    <p:set>
                                      <p:cBhvr>
                                        <p:cTn id="22" dur="1" fill="hold">
                                          <p:stCondLst>
                                            <p:cond delay="0"/>
                                          </p:stCondLst>
                                        </p:cTn>
                                        <p:tgtEl>
                                          <p:spTgt spid="43011">
                                            <p:txEl>
                                              <p:pRg st="1" end="1"/>
                                            </p:txEl>
                                          </p:spTgt>
                                        </p:tgtEl>
                                        <p:attrNameLst>
                                          <p:attrName>style.visibility</p:attrName>
                                        </p:attrNameLst>
                                      </p:cBhvr>
                                      <p:to>
                                        <p:strVal val="visible"/>
                                      </p:to>
                                    </p:set>
                                    <p:anim calcmode="lin" valueType="num">
                                      <p:cBhvr additive="base">
                                        <p:cTn id="23"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advAuto="0"/>
      <p:bldP spid="430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General Helicopter Safety</a:t>
            </a:r>
          </a:p>
          <a:p>
            <a:pPr>
              <a:buNone/>
            </a:pPr>
            <a:r>
              <a:rPr lang="en-US" dirty="0" smtClean="0"/>
              <a:t>Do not approach from or depart to an area where ground is higher than where the helicopter is sitting or hovering.</a:t>
            </a:r>
          </a:p>
          <a:p>
            <a:pPr>
              <a:buNone/>
            </a:pPr>
            <a:endParaRPr lang="en-US" dirty="0"/>
          </a:p>
        </p:txBody>
      </p:sp>
      <p:pic>
        <p:nvPicPr>
          <p:cNvPr id="7" name="Picture 6" descr="safety_p23.tif"/>
          <p:cNvPicPr>
            <a:picLocks noChangeAspect="1"/>
          </p:cNvPicPr>
          <p:nvPr/>
        </p:nvPicPr>
        <p:blipFill>
          <a:blip r:embed="rId3" cstate="print"/>
          <a:stretch>
            <a:fillRect/>
          </a:stretch>
        </p:blipFill>
        <p:spPr>
          <a:xfrm>
            <a:off x="2729228" y="4038600"/>
            <a:ext cx="3685544" cy="246888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23</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General Helicopter Safety</a:t>
            </a:r>
          </a:p>
          <a:p>
            <a:pPr>
              <a:buNone/>
            </a:pPr>
            <a:r>
              <a:rPr lang="en-US" dirty="0" smtClean="0"/>
              <a:t>Never run when approaching or leaving helicopters.</a:t>
            </a:r>
          </a:p>
          <a:p>
            <a:pPr>
              <a:buNone/>
            </a:pP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24</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14400" y="3429000"/>
            <a:ext cx="7239000" cy="3078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General Helicopter Safety</a:t>
            </a:r>
          </a:p>
          <a:p>
            <a:pPr>
              <a:buNone/>
            </a:pPr>
            <a:r>
              <a:rPr lang="en-US" dirty="0" smtClean="0"/>
              <a:t>Carry equipment parallel to the ground. </a:t>
            </a:r>
            <a:endParaRPr lang="en-US" dirty="0"/>
          </a:p>
        </p:txBody>
      </p:sp>
      <p:pic>
        <p:nvPicPr>
          <p:cNvPr id="6" name="Picture 5" descr="safety_p25.tif"/>
          <p:cNvPicPr>
            <a:picLocks noChangeAspect="1"/>
          </p:cNvPicPr>
          <p:nvPr/>
        </p:nvPicPr>
        <p:blipFill>
          <a:blip r:embed="rId3" cstate="print"/>
          <a:stretch>
            <a:fillRect/>
          </a:stretch>
        </p:blipFill>
        <p:spPr>
          <a:xfrm>
            <a:off x="2719242" y="3429000"/>
            <a:ext cx="3705516" cy="2463689"/>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25</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General Helicopter Safety</a:t>
            </a:r>
          </a:p>
          <a:p>
            <a:pPr>
              <a:buNone/>
            </a:pPr>
            <a:r>
              <a:rPr lang="en-US" dirty="0" smtClean="0"/>
              <a:t>Obtain pilot’s approval for all gear stowed in or on the helicopter, especially explosives, flammable, or other hazardous materials.</a:t>
            </a:r>
          </a:p>
          <a:p>
            <a:pPr>
              <a:buNone/>
            </a:pPr>
            <a:endParaRPr lang="en-US" dirty="0" smtClean="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26</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General Helicopter Safety</a:t>
            </a:r>
          </a:p>
          <a:p>
            <a:pPr>
              <a:buNone/>
            </a:pPr>
            <a:r>
              <a:rPr lang="en-US" dirty="0" smtClean="0"/>
              <a:t>Cargo in racks or cargo compartments must be enclosed or tied down securely.</a:t>
            </a:r>
          </a:p>
        </p:txBody>
      </p:sp>
      <p:pic>
        <p:nvPicPr>
          <p:cNvPr id="4098" name="Picture 2" descr="\\ilmfcop3fp6\users$\esecakuk\Desktop\Helicopter Photos\S217 Rewrite\6 Personnel &amp; Cargo Transport\Cargo Transport\Gear in Cargo Basket.jpg"/>
          <p:cNvPicPr>
            <a:picLocks noChangeAspect="1" noChangeArrowheads="1"/>
          </p:cNvPicPr>
          <p:nvPr/>
        </p:nvPicPr>
        <p:blipFill>
          <a:blip r:embed="rId3" cstate="print"/>
          <a:srcRect/>
          <a:stretch>
            <a:fillRect/>
          </a:stretch>
        </p:blipFill>
        <p:spPr bwMode="auto">
          <a:xfrm>
            <a:off x="4800600" y="3403600"/>
            <a:ext cx="2362200" cy="3149600"/>
          </a:xfrm>
          <a:prstGeom prst="rect">
            <a:avLst/>
          </a:prstGeom>
          <a:ln>
            <a:noFill/>
          </a:ln>
          <a:effectLst>
            <a:softEdge rad="112500"/>
          </a:effectLst>
        </p:spPr>
      </p:pic>
      <p:pic>
        <p:nvPicPr>
          <p:cNvPr id="4099" name="Picture 3" descr="\\ilmfcop3fp6\users$\esecakuk\Desktop\Helicopter Photos\S217 Rewrite\6 Personnel &amp; Cargo Transport\Cargo Transport\checking-door-&amp;-cargo-baske.jpg"/>
          <p:cNvPicPr>
            <a:picLocks noChangeAspect="1" noChangeArrowheads="1"/>
          </p:cNvPicPr>
          <p:nvPr/>
        </p:nvPicPr>
        <p:blipFill>
          <a:blip r:embed="rId4" cstate="print"/>
          <a:srcRect/>
          <a:stretch>
            <a:fillRect/>
          </a:stretch>
        </p:blipFill>
        <p:spPr bwMode="auto">
          <a:xfrm>
            <a:off x="1981200" y="3429000"/>
            <a:ext cx="2305050" cy="3073400"/>
          </a:xfrm>
          <a:prstGeom prst="rect">
            <a:avLst/>
          </a:prstGeom>
          <a:ln>
            <a:noFill/>
          </a:ln>
          <a:effectLst>
            <a:softEdge rad="112500"/>
          </a:effectLst>
        </p:spPr>
      </p:pic>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27</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General Helicopter Safety</a:t>
            </a:r>
          </a:p>
          <a:p>
            <a:pPr>
              <a:buNone/>
            </a:pPr>
            <a:r>
              <a:rPr lang="en-US" dirty="0" smtClean="0"/>
              <a:t>Know location and operation of doors and emergency exits.</a:t>
            </a:r>
          </a:p>
          <a:p>
            <a:pPr>
              <a:buNone/>
            </a:pPr>
            <a:endParaRPr lang="en-US" dirty="0" smtClean="0"/>
          </a:p>
        </p:txBody>
      </p:sp>
      <p:pic>
        <p:nvPicPr>
          <p:cNvPr id="2050" name="Picture 2" descr="\\ilmfcop3fp6\users$\esecakuk\Desktop\Helicopter Photos\S217 Rewrite\6 Personnel &amp; Cargo Transport\Cargo Transport\Emergency Door Release All3 CU.jpg"/>
          <p:cNvPicPr>
            <a:picLocks noChangeAspect="1" noChangeArrowheads="1"/>
          </p:cNvPicPr>
          <p:nvPr/>
        </p:nvPicPr>
        <p:blipFill>
          <a:blip r:embed="rId3" cstate="print"/>
          <a:srcRect/>
          <a:stretch>
            <a:fillRect/>
          </a:stretch>
        </p:blipFill>
        <p:spPr bwMode="auto">
          <a:xfrm>
            <a:off x="3962400" y="2971800"/>
            <a:ext cx="4648200" cy="348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28</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dirty="0" smtClean="0"/>
              <a:t>Know location and operation of:</a:t>
            </a:r>
          </a:p>
          <a:p>
            <a:pPr lvl="1">
              <a:buFont typeface="Arial" pitchFamily="34" charset="0"/>
              <a:buChar char="•"/>
            </a:pPr>
            <a:r>
              <a:rPr lang="en-US" sz="3600" dirty="0" smtClean="0"/>
              <a:t>Fire extinguisher</a:t>
            </a:r>
          </a:p>
          <a:p>
            <a:pPr lvl="1">
              <a:buFont typeface="Arial" pitchFamily="34" charset="0"/>
              <a:buChar char="•"/>
            </a:pPr>
            <a:r>
              <a:rPr lang="en-US" sz="3600" dirty="0" smtClean="0"/>
              <a:t>Emergency Location Transmitter (ELT) </a:t>
            </a:r>
          </a:p>
          <a:p>
            <a:pPr lvl="1">
              <a:buFont typeface="Arial" pitchFamily="34" charset="0"/>
              <a:buChar char="•"/>
            </a:pPr>
            <a:r>
              <a:rPr lang="en-US" sz="3600" dirty="0" smtClean="0"/>
              <a:t>First-aid kit</a:t>
            </a:r>
          </a:p>
          <a:p>
            <a:pPr lvl="1">
              <a:buFont typeface="Arial" pitchFamily="34" charset="0"/>
              <a:buChar char="•"/>
            </a:pPr>
            <a:r>
              <a:rPr lang="en-US" sz="3600" dirty="0" smtClean="0"/>
              <a:t>Survival kit</a:t>
            </a:r>
          </a:p>
          <a:p>
            <a:pPr lvl="1">
              <a:buFont typeface="Arial" pitchFamily="34" charset="0"/>
              <a:buChar char="•"/>
            </a:pPr>
            <a:r>
              <a:rPr lang="en-US" sz="3600" dirty="0" smtClean="0"/>
              <a:t>Restraint systems</a:t>
            </a:r>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29</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rmAutofit/>
          </a:bodyPr>
          <a:lstStyle/>
          <a:p>
            <a:r>
              <a:rPr lang="en-US" dirty="0" smtClean="0"/>
              <a:t>This unit will provide you with information and skills to perform your job safely.</a:t>
            </a:r>
          </a:p>
          <a:p>
            <a:r>
              <a:rPr lang="en-US" dirty="0" smtClean="0"/>
              <a:t>Accidents/incidents could have been prevented if policies and procedures were followed.</a:t>
            </a:r>
          </a:p>
          <a:p>
            <a:r>
              <a:rPr lang="en-US" dirty="0" smtClean="0"/>
              <a:t>Helicopters are potentially dangerous to all personnel.  Through application of the following safety practices, the helicopter operations environment can be safe.</a:t>
            </a:r>
          </a:p>
          <a:p>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3</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dirty="0" smtClean="0"/>
              <a:t>Fire extinguisher</a:t>
            </a:r>
          </a:p>
          <a:p>
            <a:pPr lvl="1"/>
            <a:r>
              <a:rPr lang="en-US" dirty="0" smtClean="0"/>
              <a:t>All DOI and Forest Service aircraft must have a hand held minimum 20B:C rated fire extinguisher.</a:t>
            </a:r>
          </a:p>
          <a:p>
            <a:r>
              <a:rPr lang="en-US" dirty="0" smtClean="0"/>
              <a:t>	</a:t>
            </a:r>
            <a:endParaRPr lang="en-US" dirty="0"/>
          </a:p>
        </p:txBody>
      </p:sp>
      <p:pic>
        <p:nvPicPr>
          <p:cNvPr id="4" name="Picture 4" descr="W:\Permanent\Training\Photos &amp; Graphics\IAT2K Module Images\A101\33 - Firextgr.JPG"/>
          <p:cNvPicPr>
            <a:picLocks noChangeAspect="1" noChangeArrowheads="1"/>
          </p:cNvPicPr>
          <p:nvPr/>
        </p:nvPicPr>
        <p:blipFill>
          <a:blip r:embed="rId3" cstate="print"/>
          <a:srcRect t="11212" b="7979"/>
          <a:stretch>
            <a:fillRect/>
          </a:stretch>
        </p:blipFill>
        <p:spPr bwMode="auto">
          <a:xfrm>
            <a:off x="4572000" y="3886200"/>
            <a:ext cx="3840886" cy="2666999"/>
          </a:xfrm>
          <a:prstGeom prst="rect">
            <a:avLst/>
          </a:prstGeom>
          <a:noFill/>
          <a:ln w="12700">
            <a:noFill/>
            <a:miter lim="800000"/>
            <a:headEnd/>
            <a:tailEnd/>
          </a:ln>
          <a:effectLst/>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30</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dirty="0" smtClean="0"/>
              <a:t>Emergency Location Transmitter (ELT)</a:t>
            </a:r>
          </a:p>
          <a:p>
            <a:pPr lvl="1"/>
            <a:r>
              <a:rPr lang="en-US" dirty="0" smtClean="0"/>
              <a:t>Every aircraft must have an ELT</a:t>
            </a:r>
          </a:p>
          <a:p>
            <a:endParaRPr lang="en-US" dirty="0" smtClean="0"/>
          </a:p>
          <a:p>
            <a:endParaRPr lang="en-US" dirty="0"/>
          </a:p>
        </p:txBody>
      </p:sp>
      <p:pic>
        <p:nvPicPr>
          <p:cNvPr id="2050" name="Picture 2" descr="D:\S217 Rewrite\6 Personnel &amp; Cargo Transport\Cargo Transport\New ELT.jpg"/>
          <p:cNvPicPr>
            <a:picLocks noChangeAspect="1" noChangeArrowheads="1"/>
          </p:cNvPicPr>
          <p:nvPr/>
        </p:nvPicPr>
        <p:blipFill>
          <a:blip r:embed="rId3" cstate="print"/>
          <a:srcRect b="-1075"/>
          <a:stretch>
            <a:fillRect/>
          </a:stretch>
        </p:blipFill>
        <p:spPr bwMode="auto">
          <a:xfrm>
            <a:off x="3921132" y="3429000"/>
            <a:ext cx="4020766" cy="3048000"/>
          </a:xfrm>
          <a:prstGeom prst="rect">
            <a:avLst/>
          </a:prstGeom>
          <a:noFill/>
        </p:spPr>
      </p:pic>
      <p:pic>
        <p:nvPicPr>
          <p:cNvPr id="5" name="Picture 4" descr="H:\OASART\CORELDRW\COMBOSAF\ELTTOP.TGA"/>
          <p:cNvPicPr>
            <a:picLocks noChangeAspect="1" noChangeArrowheads="1"/>
          </p:cNvPicPr>
          <p:nvPr/>
        </p:nvPicPr>
        <p:blipFill>
          <a:blip r:embed="rId4" cstate="print"/>
          <a:srcRect/>
          <a:stretch>
            <a:fillRect/>
          </a:stretch>
        </p:blipFill>
        <p:spPr bwMode="auto">
          <a:xfrm>
            <a:off x="1143000" y="3429000"/>
            <a:ext cx="2587408" cy="3048000"/>
          </a:xfrm>
          <a:prstGeom prst="rect">
            <a:avLst/>
          </a:prstGeom>
          <a:noFill/>
          <a:ln w="12700">
            <a:noFill/>
            <a:miter lim="800000"/>
            <a:headEnd/>
            <a:tailEnd/>
          </a:ln>
          <a:effectLst/>
        </p:spPr>
      </p:pic>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31</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a:xfrm>
            <a:off x="304800" y="1828800"/>
            <a:ext cx="5410200" cy="5029200"/>
          </a:xfrm>
        </p:spPr>
        <p:txBody>
          <a:bodyPr>
            <a:noAutofit/>
          </a:bodyPr>
          <a:lstStyle/>
          <a:p>
            <a:pPr>
              <a:buNone/>
            </a:pPr>
            <a:r>
              <a:rPr lang="en-US" dirty="0" smtClean="0">
                <a:solidFill>
                  <a:srgbClr val="FFC000"/>
                </a:solidFill>
              </a:rPr>
              <a:t>General Helicopter Safety</a:t>
            </a:r>
          </a:p>
          <a:p>
            <a:pPr>
              <a:buNone/>
            </a:pPr>
            <a:r>
              <a:rPr lang="en-US" dirty="0" smtClean="0"/>
              <a:t>First Aid Kit</a:t>
            </a:r>
          </a:p>
          <a:p>
            <a:pPr lvl="1"/>
            <a:r>
              <a:rPr lang="en-US" sz="2400" dirty="0" smtClean="0">
                <a:latin typeface="Arial" pitchFamily="34" charset="0"/>
                <a:cs typeface="Arial" pitchFamily="34" charset="0"/>
              </a:rPr>
              <a:t>Aircraft owned or </a:t>
            </a:r>
            <a:br>
              <a:rPr lang="en-US" sz="2400" dirty="0" smtClean="0">
                <a:latin typeface="Arial" pitchFamily="34" charset="0"/>
                <a:cs typeface="Arial" pitchFamily="34" charset="0"/>
              </a:rPr>
            </a:br>
            <a:r>
              <a:rPr lang="en-US" sz="2400" dirty="0" smtClean="0">
                <a:latin typeface="Arial" pitchFamily="34" charset="0"/>
                <a:cs typeface="Arial" pitchFamily="34" charset="0"/>
              </a:rPr>
              <a:t>operated by DOI </a:t>
            </a:r>
            <a:br>
              <a:rPr lang="en-US" sz="2400" dirty="0" smtClean="0">
                <a:latin typeface="Arial" pitchFamily="34" charset="0"/>
                <a:cs typeface="Arial" pitchFamily="34" charset="0"/>
              </a:rPr>
            </a:br>
            <a:r>
              <a:rPr lang="en-US" sz="2400" dirty="0" smtClean="0">
                <a:latin typeface="Arial" pitchFamily="34" charset="0"/>
                <a:cs typeface="Arial" pitchFamily="34" charset="0"/>
              </a:rPr>
              <a:t>and Forest Service are </a:t>
            </a:r>
            <a:br>
              <a:rPr lang="en-US" sz="2400" dirty="0" smtClean="0">
                <a:latin typeface="Arial" pitchFamily="34" charset="0"/>
                <a:cs typeface="Arial" pitchFamily="34" charset="0"/>
              </a:rPr>
            </a:br>
            <a:r>
              <a:rPr lang="en-US" sz="2400" dirty="0" smtClean="0">
                <a:latin typeface="Arial" pitchFamily="34" charset="0"/>
                <a:cs typeface="Arial" pitchFamily="34" charset="0"/>
              </a:rPr>
              <a:t>required to carry a </a:t>
            </a:r>
            <a:br>
              <a:rPr lang="en-US" sz="2400" dirty="0" smtClean="0">
                <a:latin typeface="Arial" pitchFamily="34" charset="0"/>
                <a:cs typeface="Arial" pitchFamily="34" charset="0"/>
              </a:rPr>
            </a:br>
            <a:r>
              <a:rPr lang="en-US" sz="2400" dirty="0" smtClean="0">
                <a:latin typeface="Arial" pitchFamily="34" charset="0"/>
                <a:cs typeface="Arial" pitchFamily="34" charset="0"/>
              </a:rPr>
              <a:t>first aid kit.</a:t>
            </a:r>
          </a:p>
          <a:p>
            <a:pPr lvl="1"/>
            <a:r>
              <a:rPr lang="en-US" sz="2400" dirty="0" smtClean="0">
                <a:latin typeface="Arial" pitchFamily="34" charset="0"/>
                <a:cs typeface="Arial" pitchFamily="34" charset="0"/>
              </a:rPr>
              <a:t>The first aid kit must be readily accessible to all occupants in the aircraft.</a:t>
            </a:r>
          </a:p>
          <a:p>
            <a:pPr>
              <a:buNone/>
            </a:pPr>
            <a:endParaRPr lang="en-US" sz="3200" dirty="0" smtClean="0"/>
          </a:p>
          <a:p>
            <a:pPr>
              <a:buNone/>
            </a:pPr>
            <a:endParaRPr lang="en-US" sz="3200" dirty="0"/>
          </a:p>
        </p:txBody>
      </p:sp>
      <p:pic>
        <p:nvPicPr>
          <p:cNvPr id="5" name="Picture 4" descr="H:\OASART\CORELDRW\COMBOSAF\1STAIDKT.TGA"/>
          <p:cNvPicPr>
            <a:picLocks noChangeAspect="1" noChangeArrowheads="1"/>
          </p:cNvPicPr>
          <p:nvPr/>
        </p:nvPicPr>
        <p:blipFill>
          <a:blip r:embed="rId3" cstate="print"/>
          <a:srcRect/>
          <a:stretch>
            <a:fillRect/>
          </a:stretch>
        </p:blipFill>
        <p:spPr bwMode="auto">
          <a:xfrm>
            <a:off x="4569269" y="2438400"/>
            <a:ext cx="4139379" cy="2743200"/>
          </a:xfrm>
          <a:prstGeom prst="rect">
            <a:avLst/>
          </a:prstGeom>
          <a:noFill/>
          <a:ln w="12700">
            <a:noFill/>
            <a:miter lim="800000"/>
            <a:headEnd/>
            <a:tailEnd/>
          </a:ln>
          <a:effectLst/>
        </p:spPr>
      </p:pic>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32</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General Helicopter Safety</a:t>
            </a:r>
          </a:p>
          <a:p>
            <a:pPr>
              <a:buNone/>
            </a:pPr>
            <a:r>
              <a:rPr lang="en-US" dirty="0" smtClean="0"/>
              <a:t>Survival Kit</a:t>
            </a:r>
          </a:p>
          <a:p>
            <a:pPr lvl="1"/>
            <a:r>
              <a:rPr lang="en-US" b="1" dirty="0" smtClean="0">
                <a:latin typeface="Arial" pitchFamily="34" charset="0"/>
                <a:cs typeface="Arial" pitchFamily="34" charset="0"/>
              </a:rPr>
              <a:t>Survival kits are required to be on every agency contracted helicopter at all time per contract. </a:t>
            </a:r>
          </a:p>
          <a:p>
            <a:pPr>
              <a:buNone/>
            </a:pPr>
            <a:endParaRPr lang="en-US" dirty="0" smtClean="0"/>
          </a:p>
          <a:p>
            <a:pPr>
              <a:buNone/>
            </a:pP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33</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Basic Helicopter Safety</a:t>
            </a:r>
          </a:p>
          <a:p>
            <a:r>
              <a:rPr lang="en-US" dirty="0" smtClean="0"/>
              <a:t>Restraint Systems</a:t>
            </a:r>
          </a:p>
          <a:p>
            <a:pPr lvl="1"/>
            <a:r>
              <a:rPr lang="en-US" sz="3200" dirty="0" smtClean="0"/>
              <a:t>All aircraft must be equipped with an FAA approved restraint system.</a:t>
            </a:r>
          </a:p>
          <a:p>
            <a:pPr lvl="1"/>
            <a:r>
              <a:rPr lang="en-US" sz="3200" dirty="0" smtClean="0"/>
              <a:t>All restraint systems must have a metal-to-metal buckle or latching mechanism.</a:t>
            </a:r>
          </a:p>
          <a:p>
            <a:endParaRPr lang="en-US" dirty="0" smtClean="0"/>
          </a:p>
          <a:p>
            <a:endParaRPr lang="en-US" dirty="0" smtClean="0"/>
          </a:p>
          <a:p>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34</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Autofit/>
          </a:bodyPr>
          <a:lstStyle/>
          <a:p>
            <a:r>
              <a:rPr lang="en-US" dirty="0" smtClean="0">
                <a:solidFill>
                  <a:srgbClr val="FFC000"/>
                </a:solidFill>
              </a:rPr>
              <a:t>General Helicopter Safety</a:t>
            </a:r>
          </a:p>
          <a:p>
            <a:r>
              <a:rPr lang="en-US" dirty="0" smtClean="0"/>
              <a:t>Restraint Systems</a:t>
            </a:r>
          </a:p>
          <a:p>
            <a:r>
              <a:rPr lang="en-US" dirty="0" smtClean="0"/>
              <a:t>Three types of restraint systems:</a:t>
            </a:r>
          </a:p>
          <a:p>
            <a:pPr marL="1485900" lvl="1" indent="-742950">
              <a:buFont typeface="+mj-lt"/>
              <a:buAutoNum type="arabicPeriod"/>
            </a:pPr>
            <a:r>
              <a:rPr lang="en-US" dirty="0" smtClean="0"/>
              <a:t>Two-point </a:t>
            </a:r>
            <a:r>
              <a:rPr lang="en-US" dirty="0" smtClean="0">
                <a:solidFill>
                  <a:srgbClr val="FFFF00"/>
                </a:solidFill>
              </a:rPr>
              <a:t>(no longer used by USFS and DOI)</a:t>
            </a:r>
          </a:p>
          <a:p>
            <a:pPr marL="1485900" lvl="1" indent="-742950">
              <a:buFont typeface="+mj-lt"/>
              <a:buAutoNum type="arabicPeriod"/>
            </a:pPr>
            <a:r>
              <a:rPr lang="en-US" dirty="0" smtClean="0"/>
              <a:t>Three-point</a:t>
            </a:r>
          </a:p>
          <a:p>
            <a:pPr marL="1485900" lvl="1" indent="-742950">
              <a:buFont typeface="+mj-lt"/>
              <a:buAutoNum type="arabicPeriod"/>
            </a:pPr>
            <a:r>
              <a:rPr lang="en-US" dirty="0" smtClean="0"/>
              <a:t>Four-point</a:t>
            </a:r>
          </a:p>
          <a:p>
            <a:r>
              <a:rPr lang="en-US" dirty="0" smtClean="0"/>
              <a:t>Front seat occupants of a helicopter must have a four-point harness.</a:t>
            </a:r>
          </a:p>
          <a:p>
            <a:endParaRPr lang="en-US" dirty="0" smtClean="0"/>
          </a:p>
          <a:p>
            <a:endParaRPr lang="en-US" dirty="0" smtClean="0"/>
          </a:p>
        </p:txBody>
      </p:sp>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35</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lgn="ctr"/>
            <a:r>
              <a:rPr lang="en-US" dirty="0" smtClean="0"/>
              <a:t>Three types of restraint systems:</a:t>
            </a:r>
          </a:p>
        </p:txBody>
      </p:sp>
      <p:sp>
        <p:nvSpPr>
          <p:cNvPr id="6" name="Text Box 3"/>
          <p:cNvSpPr txBox="1">
            <a:spLocks noChangeArrowheads="1"/>
          </p:cNvSpPr>
          <p:nvPr/>
        </p:nvSpPr>
        <p:spPr bwMode="auto">
          <a:xfrm>
            <a:off x="896938" y="6034088"/>
            <a:ext cx="1390650" cy="519112"/>
          </a:xfrm>
          <a:prstGeom prst="rect">
            <a:avLst/>
          </a:prstGeom>
          <a:noFill/>
          <a:ln w="9525">
            <a:noFill/>
            <a:miter lim="800000"/>
            <a:headEnd/>
            <a:tailEnd/>
          </a:ln>
          <a:effectLst/>
        </p:spPr>
        <p:txBody>
          <a:bodyPr wrap="none">
            <a:spAutoFit/>
          </a:bodyPr>
          <a:lstStyle/>
          <a:p>
            <a:pPr eaLnBrk="0" hangingPunct="0"/>
            <a:r>
              <a:rPr lang="en-US" sz="2800" b="1" dirty="0">
                <a:solidFill>
                  <a:schemeClr val="bg1"/>
                </a:solidFill>
                <a:latin typeface="Arial" charset="0"/>
              </a:rPr>
              <a:t>2-Point</a:t>
            </a:r>
          </a:p>
        </p:txBody>
      </p:sp>
      <p:sp>
        <p:nvSpPr>
          <p:cNvPr id="7" name="Text Box 4"/>
          <p:cNvSpPr txBox="1">
            <a:spLocks noChangeArrowheads="1"/>
          </p:cNvSpPr>
          <p:nvPr/>
        </p:nvSpPr>
        <p:spPr bwMode="auto">
          <a:xfrm>
            <a:off x="3886200" y="6019800"/>
            <a:ext cx="1390650" cy="519113"/>
          </a:xfrm>
          <a:prstGeom prst="rect">
            <a:avLst/>
          </a:prstGeom>
          <a:noFill/>
          <a:ln w="9525">
            <a:noFill/>
            <a:miter lim="800000"/>
            <a:headEnd/>
            <a:tailEnd/>
          </a:ln>
          <a:effectLst/>
        </p:spPr>
        <p:txBody>
          <a:bodyPr wrap="none">
            <a:spAutoFit/>
          </a:bodyPr>
          <a:lstStyle/>
          <a:p>
            <a:pPr eaLnBrk="0" hangingPunct="0"/>
            <a:r>
              <a:rPr lang="en-US" sz="2800" b="1" dirty="0">
                <a:solidFill>
                  <a:schemeClr val="bg1"/>
                </a:solidFill>
                <a:latin typeface="Arial" charset="0"/>
              </a:rPr>
              <a:t>3-Point</a:t>
            </a:r>
          </a:p>
        </p:txBody>
      </p:sp>
      <p:sp>
        <p:nvSpPr>
          <p:cNvPr id="8" name="Text Box 5"/>
          <p:cNvSpPr txBox="1">
            <a:spLocks noChangeArrowheads="1"/>
          </p:cNvSpPr>
          <p:nvPr/>
        </p:nvSpPr>
        <p:spPr bwMode="auto">
          <a:xfrm>
            <a:off x="6858000" y="6034088"/>
            <a:ext cx="1390650" cy="519112"/>
          </a:xfrm>
          <a:prstGeom prst="rect">
            <a:avLst/>
          </a:prstGeom>
          <a:noFill/>
          <a:ln w="9525">
            <a:noFill/>
            <a:miter lim="800000"/>
            <a:headEnd/>
            <a:tailEnd/>
          </a:ln>
          <a:effectLst/>
        </p:spPr>
        <p:txBody>
          <a:bodyPr wrap="none">
            <a:spAutoFit/>
          </a:bodyPr>
          <a:lstStyle/>
          <a:p>
            <a:pPr eaLnBrk="0" hangingPunct="0"/>
            <a:r>
              <a:rPr lang="en-US" sz="2800" b="1" dirty="0">
                <a:solidFill>
                  <a:schemeClr val="bg1"/>
                </a:solidFill>
                <a:latin typeface="Arial" charset="0"/>
              </a:rPr>
              <a:t>4-Point</a:t>
            </a:r>
          </a:p>
        </p:txBody>
      </p:sp>
      <p:pic>
        <p:nvPicPr>
          <p:cNvPr id="9" name="Picture 6" descr="3point seatbelt"/>
          <p:cNvPicPr>
            <a:picLocks noChangeAspect="1" noChangeArrowheads="1"/>
          </p:cNvPicPr>
          <p:nvPr/>
        </p:nvPicPr>
        <p:blipFill>
          <a:blip r:embed="rId3" cstate="print">
            <a:lum bright="6000"/>
          </a:blip>
          <a:srcRect l="7747" t="6302" r="4930" b="6302"/>
          <a:stretch>
            <a:fillRect/>
          </a:stretch>
        </p:blipFill>
        <p:spPr bwMode="auto">
          <a:xfrm>
            <a:off x="3124200" y="2438400"/>
            <a:ext cx="2786063" cy="3505200"/>
          </a:xfrm>
          <a:prstGeom prst="rect">
            <a:avLst/>
          </a:prstGeom>
          <a:noFill/>
          <a:ln w="12700">
            <a:noFill/>
            <a:miter lim="800000"/>
            <a:headEnd/>
            <a:tailEnd/>
          </a:ln>
          <a:effectLst/>
        </p:spPr>
      </p:pic>
      <p:pic>
        <p:nvPicPr>
          <p:cNvPr id="10" name="Picture 7" descr="4point seatbelt"/>
          <p:cNvPicPr>
            <a:picLocks noChangeAspect="1" noChangeArrowheads="1"/>
          </p:cNvPicPr>
          <p:nvPr/>
        </p:nvPicPr>
        <p:blipFill>
          <a:blip r:embed="rId4" cstate="print">
            <a:lum bright="12000" contrast="12000"/>
          </a:blip>
          <a:srcRect l="12079" t="17046" r="25536" b="3409"/>
          <a:stretch>
            <a:fillRect/>
          </a:stretch>
        </p:blipFill>
        <p:spPr bwMode="auto">
          <a:xfrm>
            <a:off x="6132513" y="2438400"/>
            <a:ext cx="2554287" cy="3505200"/>
          </a:xfrm>
          <a:prstGeom prst="rect">
            <a:avLst/>
          </a:prstGeom>
          <a:noFill/>
          <a:ln w="12700">
            <a:noFill/>
            <a:miter lim="800000"/>
            <a:headEnd/>
            <a:tailEnd/>
          </a:ln>
          <a:effectLst/>
        </p:spPr>
      </p:pic>
      <p:pic>
        <p:nvPicPr>
          <p:cNvPr id="11" name="Picture 8" descr="CU 2point belt "/>
          <p:cNvPicPr>
            <a:picLocks noChangeAspect="1" noChangeArrowheads="1"/>
          </p:cNvPicPr>
          <p:nvPr/>
        </p:nvPicPr>
        <p:blipFill>
          <a:blip r:embed="rId5" cstate="print"/>
          <a:srcRect l="32813" t="18750" r="20313" b="30469"/>
          <a:stretch>
            <a:fillRect/>
          </a:stretch>
        </p:blipFill>
        <p:spPr bwMode="auto">
          <a:xfrm>
            <a:off x="468313" y="2438400"/>
            <a:ext cx="2427287" cy="3505200"/>
          </a:xfrm>
          <a:prstGeom prst="rect">
            <a:avLst/>
          </a:prstGeom>
          <a:noFill/>
          <a:ln w="12700">
            <a:noFill/>
            <a:miter lim="800000"/>
            <a:headEnd/>
            <a:tailEnd/>
          </a:ln>
          <a:effectLst/>
        </p:spPr>
      </p:pic>
      <p:cxnSp>
        <p:nvCxnSpPr>
          <p:cNvPr id="13" name="Straight Connector 12"/>
          <p:cNvCxnSpPr/>
          <p:nvPr/>
        </p:nvCxnSpPr>
        <p:spPr>
          <a:xfrm rot="5400000">
            <a:off x="-76200" y="2971800"/>
            <a:ext cx="3505200" cy="2438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2369403"/>
            <a:ext cx="2111347" cy="830997"/>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No longer used</a:t>
            </a:r>
          </a:p>
          <a:p>
            <a:r>
              <a:rPr lang="en-US" sz="2400" b="1" dirty="0" smtClean="0">
                <a:solidFill>
                  <a:srgbClr val="FF0000"/>
                </a:solidFill>
                <a:effectLst>
                  <a:outerShdw blurRad="38100" dist="38100" dir="2700000" algn="tl">
                    <a:srgbClr val="000000">
                      <a:alpha val="43137"/>
                    </a:srgbClr>
                  </a:outerShdw>
                </a:effectLst>
              </a:rPr>
              <a:t>by USFS &amp; DOI</a:t>
            </a:r>
            <a:endParaRPr lang="en-US" sz="2400" b="1" dirty="0">
              <a:solidFill>
                <a:srgbClr val="FF0000"/>
              </a:solidFill>
              <a:effectLst>
                <a:outerShdw blurRad="38100" dist="38100" dir="2700000" algn="tl">
                  <a:srgbClr val="000000">
                    <a:alpha val="43137"/>
                  </a:srgbClr>
                </a:outerShdw>
              </a:effectLst>
            </a:endParaRPr>
          </a:p>
        </p:txBody>
      </p:sp>
      <p:sp>
        <p:nvSpPr>
          <p:cNvPr id="15" name="Slide Number Placeholder 14"/>
          <p:cNvSpPr>
            <a:spLocks noGrp="1"/>
          </p:cNvSpPr>
          <p:nvPr>
            <p:ph type="sldNum" sz="quarter" idx="4"/>
          </p:nvPr>
        </p:nvSpPr>
        <p:spPr/>
        <p:txBody>
          <a:bodyPr/>
          <a:lstStyle/>
          <a:p>
            <a:r>
              <a:rPr lang="en-US" dirty="0" smtClean="0"/>
              <a:t>Slide 7A-</a:t>
            </a:r>
            <a:fld id="{9B0275EC-D83B-41CF-A730-6EE890332126}" type="slidenum">
              <a:rPr lang="en-US" smtClean="0"/>
              <a:pPr/>
              <a:t>36</a:t>
            </a:fld>
            <a:endParaRPr lang="en-US" dirty="0"/>
          </a:p>
        </p:txBody>
      </p:sp>
      <p:sp>
        <p:nvSpPr>
          <p:cNvPr id="16" name="Footer Placeholder 15"/>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Basic Helicopter Safety</a:t>
            </a:r>
          </a:p>
          <a:p>
            <a:r>
              <a:rPr lang="en-US" dirty="0" smtClean="0"/>
              <a:t>Restraint Systems</a:t>
            </a:r>
          </a:p>
          <a:p>
            <a:r>
              <a:rPr lang="en-US" dirty="0" smtClean="0"/>
              <a:t>Make sure lap belts are refastened before closing door.</a:t>
            </a:r>
          </a:p>
          <a:p>
            <a:endParaRPr lang="en-US" dirty="0"/>
          </a:p>
        </p:txBody>
      </p:sp>
      <p:pic>
        <p:nvPicPr>
          <p:cNvPr id="4" name="Picture 5" descr="H:\OASART\CORELDRW\COMBOSAF\BLTDAMGE.TGA"/>
          <p:cNvPicPr>
            <a:picLocks noChangeAspect="1" noChangeArrowheads="1"/>
          </p:cNvPicPr>
          <p:nvPr/>
        </p:nvPicPr>
        <p:blipFill>
          <a:blip r:embed="rId3" cstate="print">
            <a:lum bright="6000"/>
          </a:blip>
          <a:srcRect/>
          <a:stretch>
            <a:fillRect/>
          </a:stretch>
        </p:blipFill>
        <p:spPr bwMode="auto">
          <a:xfrm>
            <a:off x="3886200" y="3581400"/>
            <a:ext cx="3675332" cy="2895600"/>
          </a:xfrm>
          <a:prstGeom prst="rect">
            <a:avLst/>
          </a:prstGeom>
          <a:noFill/>
          <a:ln w="12700">
            <a:noFill/>
            <a:miter lim="800000"/>
            <a:headEnd/>
            <a:tailEnd/>
          </a:ln>
          <a:effectLst/>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37</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dirty="0" smtClean="0"/>
              <a:t>Fuel and Battery Shut-Off</a:t>
            </a:r>
          </a:p>
          <a:p>
            <a:r>
              <a:rPr lang="en-US" dirty="0" smtClean="0"/>
              <a:t>Know location and operation, specifically which to shut-off first in the event of an emergency</a:t>
            </a:r>
          </a:p>
          <a:p>
            <a:endParaRPr lang="en-US" dirty="0" smtClean="0"/>
          </a:p>
          <a:p>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38</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dirty="0" smtClean="0"/>
              <a:t>Use a chin strap or secure helmet when working close to the helicopter.</a:t>
            </a:r>
          </a:p>
          <a:p>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39</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pic>
        <p:nvPicPr>
          <p:cNvPr id="4099" name="Picture 3"/>
          <p:cNvPicPr>
            <a:picLocks noChangeAspect="1" noChangeArrowheads="1"/>
          </p:cNvPicPr>
          <p:nvPr/>
        </p:nvPicPr>
        <p:blipFill>
          <a:blip r:embed="rId3"/>
          <a:srcRect/>
          <a:stretch>
            <a:fillRect/>
          </a:stretch>
        </p:blipFill>
        <p:spPr bwMode="auto">
          <a:xfrm>
            <a:off x="2209800" y="3429000"/>
            <a:ext cx="4724400" cy="29671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lvl="0">
              <a:buNone/>
            </a:pPr>
            <a:r>
              <a:rPr lang="en-US" dirty="0" smtClean="0"/>
              <a:t>Safety Precautions </a:t>
            </a:r>
          </a:p>
          <a:p>
            <a:pPr lvl="0">
              <a:buNone/>
            </a:pPr>
            <a:r>
              <a:rPr lang="en-US" dirty="0" smtClean="0"/>
              <a:t>Aircraft Data Card </a:t>
            </a:r>
            <a:br>
              <a:rPr lang="en-US" dirty="0" smtClean="0"/>
            </a:br>
            <a:r>
              <a:rPr lang="en-US" dirty="0" smtClean="0"/>
              <a:t>and the Pilot Qualifications Card. </a:t>
            </a:r>
            <a:endParaRPr lang="en-US" dirty="0"/>
          </a:p>
        </p:txBody>
      </p:sp>
      <p:pic>
        <p:nvPicPr>
          <p:cNvPr id="5" name="Picture 5" descr="helidatacrd"/>
          <p:cNvPicPr>
            <a:picLocks noChangeAspect="1" noChangeArrowheads="1"/>
          </p:cNvPicPr>
          <p:nvPr/>
        </p:nvPicPr>
        <p:blipFill>
          <a:blip r:embed="rId3" cstate="print"/>
          <a:srcRect/>
          <a:stretch>
            <a:fillRect/>
          </a:stretch>
        </p:blipFill>
        <p:spPr bwMode="auto">
          <a:xfrm>
            <a:off x="4674066" y="3606800"/>
            <a:ext cx="4168087" cy="2646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9" descr="Helicrd1"/>
          <p:cNvPicPr>
            <a:picLocks noChangeAspect="1" noChangeArrowheads="1"/>
          </p:cNvPicPr>
          <p:nvPr/>
        </p:nvPicPr>
        <p:blipFill>
          <a:blip r:embed="rId4" cstate="print">
            <a:lum bright="14000" contrast="14000"/>
          </a:blip>
          <a:srcRect/>
          <a:stretch>
            <a:fillRect/>
          </a:stretch>
        </p:blipFill>
        <p:spPr bwMode="auto">
          <a:xfrm>
            <a:off x="288022" y="3606800"/>
            <a:ext cx="4271745" cy="264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lide Number Placeholder 8"/>
          <p:cNvSpPr>
            <a:spLocks noGrp="1"/>
          </p:cNvSpPr>
          <p:nvPr>
            <p:ph type="sldNum" sz="quarter" idx="4"/>
          </p:nvPr>
        </p:nvSpPr>
        <p:spPr/>
        <p:txBody>
          <a:bodyPr/>
          <a:lstStyle/>
          <a:p>
            <a:r>
              <a:rPr lang="en-US" dirty="0" smtClean="0"/>
              <a:t>Slide 7A-</a:t>
            </a:r>
            <a:fld id="{9B0275EC-D83B-41CF-A730-6EE890332126}" type="slidenum">
              <a:rPr lang="en-US" smtClean="0"/>
              <a:pPr/>
              <a:t>4</a:t>
            </a:fld>
            <a:endParaRPr lang="en-US" dirty="0"/>
          </a:p>
        </p:txBody>
      </p:sp>
      <p:sp>
        <p:nvSpPr>
          <p:cNvPr id="10" name="Footer Placeholder 9"/>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dirty="0" smtClean="0"/>
              <a:t>No smoking within 100 feet of helicopter or fuel trucks.</a:t>
            </a:r>
          </a:p>
          <a:p>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40</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pic>
        <p:nvPicPr>
          <p:cNvPr id="1026" name="Picture 2" descr="D:\JPEG\P1020310.jpg"/>
          <p:cNvPicPr>
            <a:picLocks noChangeAspect="1" noChangeArrowheads="1"/>
          </p:cNvPicPr>
          <p:nvPr/>
        </p:nvPicPr>
        <p:blipFill>
          <a:blip r:embed="rId3" cstate="print"/>
          <a:srcRect l="5275" b="23422"/>
          <a:stretch>
            <a:fillRect/>
          </a:stretch>
        </p:blipFill>
        <p:spPr bwMode="auto">
          <a:xfrm>
            <a:off x="3285204" y="3071304"/>
            <a:ext cx="5235368" cy="317709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General Helicopter Safety</a:t>
            </a:r>
          </a:p>
          <a:p>
            <a:r>
              <a:rPr lang="en-US" sz="2800" dirty="0" smtClean="0"/>
              <a:t>One-wheel, one-skid, hover stepping, </a:t>
            </a:r>
            <a:br>
              <a:rPr lang="en-US" sz="2800" dirty="0" smtClean="0"/>
            </a:br>
            <a:r>
              <a:rPr lang="en-US" sz="2800" dirty="0" smtClean="0"/>
              <a:t>or power-on landing will not be </a:t>
            </a:r>
            <a:br>
              <a:rPr lang="en-US" sz="2800" dirty="0" smtClean="0"/>
            </a:br>
            <a:r>
              <a:rPr lang="en-US" sz="2800" dirty="0" smtClean="0"/>
              <a:t>performed without written </a:t>
            </a:r>
            <a:br>
              <a:rPr lang="en-US" sz="2800" dirty="0" smtClean="0"/>
            </a:br>
            <a:r>
              <a:rPr lang="en-US" sz="2800" dirty="0" smtClean="0"/>
              <a:t>agency approval.</a:t>
            </a:r>
            <a:endParaRPr lang="en-US" sz="2000" dirty="0" smtClean="0"/>
          </a:p>
        </p:txBody>
      </p:sp>
      <p:pic>
        <p:nvPicPr>
          <p:cNvPr id="3074" name="Picture 2" descr="D:\Helicopter Photos\S58 one gear landng.JPG"/>
          <p:cNvPicPr>
            <a:picLocks noChangeAspect="1" noChangeArrowheads="1"/>
          </p:cNvPicPr>
          <p:nvPr/>
        </p:nvPicPr>
        <p:blipFill>
          <a:blip r:embed="rId3" cstate="print"/>
          <a:srcRect/>
          <a:stretch>
            <a:fillRect/>
          </a:stretch>
        </p:blipFill>
        <p:spPr bwMode="auto">
          <a:xfrm>
            <a:off x="964734" y="4191000"/>
            <a:ext cx="3532513" cy="2362200"/>
          </a:xfrm>
          <a:prstGeom prst="rect">
            <a:avLst/>
          </a:prstGeom>
          <a:noFill/>
        </p:spPr>
      </p:pic>
      <p:pic>
        <p:nvPicPr>
          <p:cNvPr id="3076" name="Picture 4" descr="D:\S217 Rewrite\8 Specialized Missions\Hover-step, Toe-in\H500 1 Skid 2.jpg"/>
          <p:cNvPicPr>
            <a:picLocks noChangeAspect="1" noChangeArrowheads="1"/>
          </p:cNvPicPr>
          <p:nvPr/>
        </p:nvPicPr>
        <p:blipFill>
          <a:blip r:embed="rId4" cstate="print"/>
          <a:srcRect r="13000"/>
          <a:stretch>
            <a:fillRect/>
          </a:stretch>
        </p:blipFill>
        <p:spPr bwMode="auto">
          <a:xfrm>
            <a:off x="6172200" y="1718441"/>
            <a:ext cx="2743200" cy="2364828"/>
          </a:xfrm>
          <a:prstGeom prst="rect">
            <a:avLst/>
          </a:prstGeom>
          <a:noFill/>
        </p:spPr>
      </p:pic>
      <p:pic>
        <p:nvPicPr>
          <p:cNvPr id="7" name="Picture 3" descr="D:\Helicopter Photos\hoverstep.JPG"/>
          <p:cNvPicPr>
            <a:picLocks noChangeAspect="1" noChangeArrowheads="1"/>
          </p:cNvPicPr>
          <p:nvPr/>
        </p:nvPicPr>
        <p:blipFill>
          <a:blip r:embed="rId5" cstate="print"/>
          <a:srcRect/>
          <a:stretch>
            <a:fillRect/>
          </a:stretch>
        </p:blipFill>
        <p:spPr bwMode="auto">
          <a:xfrm>
            <a:off x="4622334" y="4191000"/>
            <a:ext cx="3504065" cy="2362200"/>
          </a:xfrm>
          <a:prstGeom prst="rect">
            <a:avLst/>
          </a:prstGeom>
          <a:ln>
            <a:noFill/>
          </a:ln>
          <a:effectLst/>
        </p:spPr>
      </p:pic>
      <p:sp>
        <p:nvSpPr>
          <p:cNvPr id="10" name="Slide Number Placeholder 9"/>
          <p:cNvSpPr>
            <a:spLocks noGrp="1"/>
          </p:cNvSpPr>
          <p:nvPr>
            <p:ph type="sldNum" sz="quarter" idx="4"/>
          </p:nvPr>
        </p:nvSpPr>
        <p:spPr/>
        <p:txBody>
          <a:bodyPr/>
          <a:lstStyle/>
          <a:p>
            <a:r>
              <a:rPr lang="en-US" dirty="0" smtClean="0"/>
              <a:t>Slide 7A-</a:t>
            </a:r>
            <a:fld id="{9B0275EC-D83B-41CF-A730-6EE890332126}" type="slidenum">
              <a:rPr lang="en-US" smtClean="0"/>
              <a:pPr/>
              <a:t>41</a:t>
            </a:fld>
            <a:endParaRPr lang="en-US" dirty="0"/>
          </a:p>
        </p:txBody>
      </p:sp>
      <p:sp>
        <p:nvSpPr>
          <p:cNvPr id="11" name="Footer Placeholder 10"/>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Autofit/>
          </a:bodyPr>
          <a:lstStyle/>
          <a:p>
            <a:pPr>
              <a:buNone/>
            </a:pPr>
            <a:r>
              <a:rPr lang="en-US" sz="3600" dirty="0" smtClean="0">
                <a:solidFill>
                  <a:srgbClr val="FFC000"/>
                </a:solidFill>
              </a:rPr>
              <a:t>In-Flight Discipline</a:t>
            </a:r>
          </a:p>
          <a:p>
            <a:r>
              <a:rPr lang="en-US" dirty="0" smtClean="0"/>
              <a:t>No moving about in flight; e.g., changing seats.</a:t>
            </a:r>
          </a:p>
          <a:p>
            <a:r>
              <a:rPr lang="en-US" dirty="0" smtClean="0"/>
              <a:t>Keep arms and legs clear of controls and inside helicopter.</a:t>
            </a:r>
          </a:p>
          <a:p>
            <a:r>
              <a:rPr lang="en-US" dirty="0" smtClean="0"/>
              <a:t>Control objects, such as maps, so as to not restrict visibility.</a:t>
            </a:r>
          </a:p>
          <a:p>
            <a:r>
              <a:rPr lang="en-US" dirty="0" smtClean="0"/>
              <a:t>Keep helmet, gloves and other PPE on.</a:t>
            </a:r>
          </a:p>
          <a:p>
            <a:endParaRPr lang="en-US" dirty="0" smtClean="0"/>
          </a:p>
          <a:p>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42</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sz="3600" dirty="0" smtClean="0">
                <a:solidFill>
                  <a:srgbClr val="FFC000"/>
                </a:solidFill>
              </a:rPr>
              <a:t>In-Flight Discipline </a:t>
            </a:r>
          </a:p>
          <a:p>
            <a:r>
              <a:rPr lang="en-US" dirty="0" smtClean="0"/>
              <a:t>Locate the emergency exits and know how to operate. Use only in emergency.</a:t>
            </a:r>
          </a:p>
          <a:p>
            <a:r>
              <a:rPr lang="en-US" dirty="0" smtClean="0"/>
              <a:t>If suspect becomes combative, restrain the suspect, notify pilot to set down in safe location. </a:t>
            </a:r>
          </a:p>
          <a:p>
            <a:r>
              <a:rPr lang="en-US" dirty="0" smtClean="0"/>
              <a:t>No smoking at any time while in flight.</a:t>
            </a:r>
          </a:p>
          <a:p>
            <a:endParaRPr lang="en-US" dirty="0" smtClean="0"/>
          </a:p>
          <a:p>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43</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sz="3600" dirty="0" smtClean="0">
                <a:solidFill>
                  <a:srgbClr val="FFC000"/>
                </a:solidFill>
              </a:rPr>
              <a:t>In-Flight Discipline </a:t>
            </a:r>
          </a:p>
          <a:p>
            <a:r>
              <a:rPr lang="en-US" dirty="0" smtClean="0"/>
              <a:t>Keep alert for aerial hazards, particularly other aircraft and power lines; inform pilot of their presence. </a:t>
            </a:r>
          </a:p>
          <a:p>
            <a:endParaRPr lang="en-US" dirty="0"/>
          </a:p>
        </p:txBody>
      </p:sp>
      <p:pic>
        <p:nvPicPr>
          <p:cNvPr id="1026" name="Picture 2" descr="D:\Helicopter Photos\Airplane Avoid.jpg"/>
          <p:cNvPicPr>
            <a:picLocks noChangeAspect="1" noChangeArrowheads="1"/>
          </p:cNvPicPr>
          <p:nvPr/>
        </p:nvPicPr>
        <p:blipFill>
          <a:blip r:embed="rId3" cstate="print">
            <a:lum bright="40000" contrast="40000"/>
          </a:blip>
          <a:srcRect/>
          <a:stretch>
            <a:fillRect/>
          </a:stretch>
        </p:blipFill>
        <p:spPr bwMode="auto">
          <a:xfrm>
            <a:off x="451315" y="3777827"/>
            <a:ext cx="4045078" cy="2775373"/>
          </a:xfrm>
          <a:prstGeom prst="rect">
            <a:avLst/>
          </a:prstGeom>
          <a:noFill/>
        </p:spPr>
      </p:pic>
      <p:pic>
        <p:nvPicPr>
          <p:cNvPr id="1027" name="Picture 3" descr="D:\Helicopter Photos\Avoid Airplane.jpg"/>
          <p:cNvPicPr>
            <a:picLocks noChangeAspect="1" noChangeArrowheads="1"/>
          </p:cNvPicPr>
          <p:nvPr/>
        </p:nvPicPr>
        <p:blipFill>
          <a:blip r:embed="rId4" cstate="print">
            <a:lum bright="20000" contrast="20000"/>
          </a:blip>
          <a:srcRect/>
          <a:stretch>
            <a:fillRect/>
          </a:stretch>
        </p:blipFill>
        <p:spPr bwMode="auto">
          <a:xfrm>
            <a:off x="4642315" y="3777827"/>
            <a:ext cx="3866918" cy="2736991"/>
          </a:xfrm>
          <a:prstGeom prst="rect">
            <a:avLst/>
          </a:prstGeom>
          <a:noFill/>
        </p:spPr>
      </p:pic>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44</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sz="3600" dirty="0" smtClean="0">
                <a:solidFill>
                  <a:srgbClr val="FFC000"/>
                </a:solidFill>
              </a:rPr>
              <a:t>In-Flight Discipline </a:t>
            </a:r>
          </a:p>
          <a:p>
            <a:r>
              <a:rPr lang="en-US" dirty="0" smtClean="0"/>
              <a:t>Always know your location so you may assist in flight following and maintain situational awareness.</a:t>
            </a:r>
          </a:p>
          <a:p>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45</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sz="3600" dirty="0" smtClean="0">
                <a:solidFill>
                  <a:srgbClr val="FFC000"/>
                </a:solidFill>
              </a:rPr>
              <a:t>In-Flight Discipline </a:t>
            </a:r>
          </a:p>
          <a:p>
            <a:r>
              <a:rPr lang="en-US" dirty="0" smtClean="0"/>
              <a:t>Do not throw objects out of helicopter unless trained in procedures and pilot approval is obtained.</a:t>
            </a:r>
          </a:p>
          <a:p>
            <a:endParaRPr lang="en-US" dirty="0"/>
          </a:p>
        </p:txBody>
      </p:sp>
      <p:pic>
        <p:nvPicPr>
          <p:cNvPr id="7" name="Picture 6" descr="safety_p47.tif"/>
          <p:cNvPicPr>
            <a:picLocks noChangeAspect="1"/>
          </p:cNvPicPr>
          <p:nvPr/>
        </p:nvPicPr>
        <p:blipFill>
          <a:blip r:embed="rId3" cstate="print"/>
          <a:stretch>
            <a:fillRect/>
          </a:stretch>
        </p:blipFill>
        <p:spPr>
          <a:xfrm>
            <a:off x="2557669" y="3733800"/>
            <a:ext cx="4028661" cy="27432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Slide Number Placeholder 7"/>
          <p:cNvSpPr>
            <a:spLocks noGrp="1"/>
          </p:cNvSpPr>
          <p:nvPr>
            <p:ph type="sldNum" sz="quarter" idx="4"/>
          </p:nvPr>
        </p:nvSpPr>
        <p:spPr/>
        <p:txBody>
          <a:bodyPr/>
          <a:lstStyle/>
          <a:p>
            <a:r>
              <a:rPr lang="en-US" dirty="0" smtClean="0"/>
              <a:t>Slide 7A-</a:t>
            </a:r>
            <a:fld id="{9B0275EC-D83B-41CF-A730-6EE890332126}" type="slidenum">
              <a:rPr lang="en-US" smtClean="0"/>
              <a:pPr/>
              <a:t>46</a:t>
            </a:fld>
            <a:endParaRPr lang="en-US" dirty="0"/>
          </a:p>
        </p:txBody>
      </p:sp>
      <p:sp>
        <p:nvSpPr>
          <p:cNvPr id="9" name="Footer Placeholder 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Questions and Concerns to Consider</a:t>
            </a:r>
          </a:p>
          <a:p>
            <a:pPr marL="347472" indent="-347472">
              <a:buFont typeface="Arial" pitchFamily="34" charset="0"/>
              <a:buChar char="•"/>
            </a:pPr>
            <a:r>
              <a:rPr lang="en-US" dirty="0" smtClean="0"/>
              <a:t>Aviation Watch-Out Situations</a:t>
            </a:r>
          </a:p>
          <a:p>
            <a:pPr marL="347472" indent="-347472">
              <a:buFont typeface="Arial" pitchFamily="34" charset="0"/>
              <a:buChar char="•"/>
            </a:pPr>
            <a:r>
              <a:rPr lang="en-US" dirty="0" smtClean="0"/>
              <a:t>Refer to your IRPG for list of Aviation Watch-Out Situations</a:t>
            </a:r>
          </a:p>
          <a:p>
            <a:pPr>
              <a:buNone/>
            </a:pPr>
            <a:endParaRPr lang="en-US" dirty="0" smtClean="0"/>
          </a:p>
          <a:p>
            <a:pPr>
              <a:buNone/>
            </a:pP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47</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Autofit/>
          </a:bodyPr>
          <a:lstStyle/>
          <a:p>
            <a:pPr>
              <a:buNone/>
            </a:pPr>
            <a:r>
              <a:rPr lang="en-US" sz="3600" dirty="0" smtClean="0">
                <a:solidFill>
                  <a:srgbClr val="FFC000"/>
                </a:solidFill>
              </a:rPr>
              <a:t>Questions and Concerns to Consider</a:t>
            </a:r>
          </a:p>
          <a:p>
            <a:pPr>
              <a:buFont typeface="Arial" pitchFamily="34" charset="0"/>
              <a:buChar char="•"/>
            </a:pPr>
            <a:r>
              <a:rPr lang="en-US" sz="3200" dirty="0" smtClean="0"/>
              <a:t>Do the risks outweigh the benefits of the operation?</a:t>
            </a:r>
          </a:p>
          <a:p>
            <a:pPr>
              <a:buFont typeface="Arial" pitchFamily="34" charset="0"/>
              <a:buChar char="•"/>
            </a:pPr>
            <a:r>
              <a:rPr lang="en-US" sz="3200" dirty="0" smtClean="0"/>
              <a:t>Is there an adequate safety margin? </a:t>
            </a:r>
          </a:p>
          <a:p>
            <a:pPr>
              <a:buFont typeface="Arial" pitchFamily="34" charset="0"/>
              <a:buChar char="•"/>
            </a:pPr>
            <a:r>
              <a:rPr lang="en-US" sz="3200" dirty="0" smtClean="0"/>
              <a:t>Has adequate planning been accomplished?</a:t>
            </a:r>
          </a:p>
          <a:p>
            <a:pPr>
              <a:buFont typeface="Arial" pitchFamily="34" charset="0"/>
              <a:buChar char="•"/>
            </a:pPr>
            <a:r>
              <a:rPr lang="en-US" sz="3200" dirty="0" smtClean="0"/>
              <a:t>Are the pilot and helicopter carded and equipped for the mission?</a:t>
            </a:r>
          </a:p>
          <a:p>
            <a:pPr>
              <a:buFont typeface="Arial" pitchFamily="34" charset="0"/>
              <a:buChar char="•"/>
            </a:pPr>
            <a:r>
              <a:rPr lang="en-US" sz="3200" dirty="0" smtClean="0"/>
              <a:t>Are there sufficient qualified personnel to accomplish the mission?</a:t>
            </a:r>
          </a:p>
          <a:p>
            <a:pPr>
              <a:buNone/>
            </a:pP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48</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Autofit/>
          </a:bodyPr>
          <a:lstStyle/>
          <a:p>
            <a:pPr>
              <a:buNone/>
            </a:pPr>
            <a:r>
              <a:rPr lang="en-US" sz="3600" dirty="0" smtClean="0">
                <a:solidFill>
                  <a:srgbClr val="FFC000"/>
                </a:solidFill>
              </a:rPr>
              <a:t>Questions and Concerns to Consider</a:t>
            </a:r>
          </a:p>
          <a:p>
            <a:pPr lvl="0"/>
            <a:r>
              <a:rPr lang="en-US" sz="2800" dirty="0" smtClean="0"/>
              <a:t>Has there been an adequate planning and hazard analysis?</a:t>
            </a:r>
          </a:p>
          <a:p>
            <a:pPr lvl="0"/>
            <a:r>
              <a:rPr lang="en-US" sz="2800" dirty="0" smtClean="0"/>
              <a:t>Is there adequate equipment to accomplish the mission?</a:t>
            </a:r>
          </a:p>
          <a:p>
            <a:pPr lvl="0"/>
            <a:r>
              <a:rPr lang="en-US" sz="2800" dirty="0" smtClean="0"/>
              <a:t>Have all personnel been briefed on the mission and a positive communication established?</a:t>
            </a:r>
          </a:p>
          <a:p>
            <a:pPr lvl="0"/>
            <a:r>
              <a:rPr lang="en-US" sz="2800" dirty="0" smtClean="0"/>
              <a:t>Are contingency plans in place for changes due to bad weather or equipment failure?</a:t>
            </a:r>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49</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7" name="Picture 5" descr="helidatacrd"/>
          <p:cNvPicPr>
            <a:picLocks noChangeAspect="1" noChangeArrowheads="1"/>
          </p:cNvPicPr>
          <p:nvPr/>
        </p:nvPicPr>
        <p:blipFill>
          <a:blip r:embed="rId3" cstate="print"/>
          <a:srcRect/>
          <a:stretch>
            <a:fillRect/>
          </a:stretch>
        </p:blipFill>
        <p:spPr bwMode="auto">
          <a:xfrm>
            <a:off x="842963" y="1476832"/>
            <a:ext cx="7448550" cy="4729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7"/>
          <p:cNvSpPr>
            <a:spLocks noGrp="1"/>
          </p:cNvSpPr>
          <p:nvPr>
            <p:ph type="title"/>
          </p:nvPr>
        </p:nvSpPr>
        <p:spPr>
          <a:xfrm>
            <a:off x="457200" y="274638"/>
            <a:ext cx="8229600" cy="1064305"/>
          </a:xfrm>
        </p:spPr>
        <p:txBody>
          <a:bodyPr>
            <a:normAutofit/>
          </a:bodyPr>
          <a:lstStyle/>
          <a:p>
            <a:r>
              <a:rPr lang="en-US" dirty="0" smtClean="0"/>
              <a:t>Aircraft Data Cards</a:t>
            </a:r>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5</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Special Mission Safety</a:t>
            </a:r>
          </a:p>
          <a:p>
            <a:pPr>
              <a:buNone/>
            </a:pPr>
            <a:r>
              <a:rPr lang="en-US" dirty="0" smtClean="0"/>
              <a:t>What is Special Use?</a:t>
            </a:r>
          </a:p>
          <a:p>
            <a:pPr>
              <a:buNone/>
            </a:pPr>
            <a:r>
              <a:rPr lang="en-US" dirty="0" smtClean="0"/>
              <a:t>Operations involving the use of helicopters in support of DOI and U.S. Forest Service programs, which require special considerations due to their functional use. Pilot and aircraft must be carded for special mission.</a:t>
            </a:r>
          </a:p>
          <a:p>
            <a:pPr>
              <a:buNone/>
            </a:pP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50</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a:xfrm>
            <a:off x="457200" y="1659622"/>
            <a:ext cx="8229600" cy="5029200"/>
          </a:xfrm>
        </p:spPr>
        <p:txBody>
          <a:bodyPr>
            <a:normAutofit/>
          </a:bodyPr>
          <a:lstStyle/>
          <a:p>
            <a:pPr>
              <a:buNone/>
            </a:pPr>
            <a:r>
              <a:rPr lang="en-US" sz="3600" dirty="0" smtClean="0">
                <a:solidFill>
                  <a:srgbClr val="FFC000"/>
                </a:solidFill>
              </a:rPr>
              <a:t>Special Mission Safety </a:t>
            </a:r>
          </a:p>
          <a:p>
            <a:pPr>
              <a:buNone/>
            </a:pPr>
            <a:r>
              <a:rPr lang="en-US" dirty="0" smtClean="0"/>
              <a:t>Example of Special Use:</a:t>
            </a:r>
          </a:p>
          <a:p>
            <a:r>
              <a:rPr lang="en-US" dirty="0" smtClean="0"/>
              <a:t>Flying low-level (below 500 ft.) </a:t>
            </a:r>
          </a:p>
          <a:p>
            <a:r>
              <a:rPr lang="en-US" dirty="0" smtClean="0"/>
              <a:t>Mountain flying</a:t>
            </a:r>
          </a:p>
          <a:p>
            <a:r>
              <a:rPr lang="en-US" dirty="0" smtClean="0"/>
              <a:t>Long-line </a:t>
            </a:r>
          </a:p>
          <a:p>
            <a:r>
              <a:rPr lang="en-US" dirty="0" smtClean="0"/>
              <a:t>Aerial ignition</a:t>
            </a:r>
          </a:p>
          <a:p>
            <a:r>
              <a:rPr lang="en-US" dirty="0" smtClean="0"/>
              <a:t>Short Haul / Rappel </a:t>
            </a:r>
          </a:p>
          <a:p>
            <a:r>
              <a:rPr lang="en-US" dirty="0" smtClean="0"/>
              <a:t>Law Enforcement Missions</a:t>
            </a:r>
          </a:p>
          <a:p>
            <a:endParaRPr lang="en-US" dirty="0" smtClean="0"/>
          </a:p>
          <a:p>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51</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rPr>
              <a:t>Special Mission Safety</a:t>
            </a:r>
          </a:p>
          <a:p>
            <a:pPr>
              <a:buNone/>
            </a:pPr>
            <a:r>
              <a:rPr lang="en-US" dirty="0" smtClean="0"/>
              <a:t>Pilot and Helicopter</a:t>
            </a:r>
          </a:p>
          <a:p>
            <a:pPr>
              <a:buNone/>
            </a:pPr>
            <a:r>
              <a:rPr lang="en-US" dirty="0" smtClean="0"/>
              <a:t>Approved For The Mission</a:t>
            </a:r>
          </a:p>
          <a:p>
            <a:pPr lvl="1"/>
            <a:r>
              <a:rPr lang="en-US" dirty="0" smtClean="0"/>
              <a:t>Before any flight, you must </a:t>
            </a:r>
            <a:br>
              <a:rPr lang="en-US" dirty="0" smtClean="0"/>
            </a:br>
            <a:r>
              <a:rPr lang="en-US" dirty="0" smtClean="0"/>
              <a:t>ensure the pilot</a:t>
            </a:r>
          </a:p>
          <a:p>
            <a:pPr lvl="1">
              <a:buNone/>
            </a:pPr>
            <a:r>
              <a:rPr lang="en-US" dirty="0" smtClean="0"/>
              <a:t>	and helicopter</a:t>
            </a:r>
          </a:p>
          <a:p>
            <a:pPr lvl="1">
              <a:buNone/>
            </a:pPr>
            <a:r>
              <a:rPr lang="en-US" dirty="0" smtClean="0"/>
              <a:t>	are approved </a:t>
            </a:r>
          </a:p>
          <a:p>
            <a:pPr lvl="1">
              <a:buNone/>
            </a:pPr>
            <a:r>
              <a:rPr lang="en-US" dirty="0" smtClean="0"/>
              <a:t>	for the planned</a:t>
            </a:r>
          </a:p>
          <a:p>
            <a:pPr lvl="1">
              <a:buNone/>
            </a:pPr>
            <a:r>
              <a:rPr lang="en-US" dirty="0" smtClean="0"/>
              <a:t>	mission.</a:t>
            </a:r>
          </a:p>
          <a:p>
            <a:pPr>
              <a:buNone/>
            </a:pPr>
            <a:endParaRPr lang="en-US" dirty="0"/>
          </a:p>
        </p:txBody>
      </p:sp>
      <p:pic>
        <p:nvPicPr>
          <p:cNvPr id="10" name="Picture 3" descr="C:\Jobs\S-270 Basic Air Ops\Images\JPGS for PPT\pilot cards.jpg"/>
          <p:cNvPicPr>
            <a:picLocks noChangeAspect="1" noChangeArrowheads="1"/>
          </p:cNvPicPr>
          <p:nvPr/>
        </p:nvPicPr>
        <p:blipFill>
          <a:blip r:embed="rId3" cstate="print"/>
          <a:srcRect l="55497" t="7778" r="5791" b="62222"/>
          <a:stretch>
            <a:fillRect/>
          </a:stretch>
        </p:blipFill>
        <p:spPr bwMode="auto">
          <a:xfrm>
            <a:off x="5864678" y="1676400"/>
            <a:ext cx="2822122" cy="1619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3" descr="C:\Jobs\S-270 Basic Air Ops\Images\JPGS for PPT\pilot cards.jpg"/>
          <p:cNvPicPr>
            <a:picLocks noChangeAspect="1" noChangeArrowheads="1"/>
          </p:cNvPicPr>
          <p:nvPr/>
        </p:nvPicPr>
        <p:blipFill>
          <a:blip r:embed="rId3" cstate="print"/>
          <a:srcRect l="68021" t="45080" r="9755" b="2421"/>
          <a:stretch>
            <a:fillRect/>
          </a:stretch>
        </p:blipFill>
        <p:spPr bwMode="auto">
          <a:xfrm>
            <a:off x="6955970" y="3505200"/>
            <a:ext cx="1654630" cy="2895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5" descr="helidatacrd"/>
          <p:cNvPicPr>
            <a:picLocks noChangeAspect="1" noChangeArrowheads="1"/>
          </p:cNvPicPr>
          <p:nvPr/>
        </p:nvPicPr>
        <p:blipFill>
          <a:blip r:embed="rId4" cstate="print"/>
          <a:srcRect/>
          <a:stretch>
            <a:fillRect/>
          </a:stretch>
        </p:blipFill>
        <p:spPr bwMode="auto">
          <a:xfrm>
            <a:off x="3886200" y="4174094"/>
            <a:ext cx="2667000" cy="16933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Slide Number Placeholder 11"/>
          <p:cNvSpPr>
            <a:spLocks noGrp="1"/>
          </p:cNvSpPr>
          <p:nvPr>
            <p:ph type="sldNum" sz="quarter" idx="4"/>
          </p:nvPr>
        </p:nvSpPr>
        <p:spPr/>
        <p:txBody>
          <a:bodyPr/>
          <a:lstStyle/>
          <a:p>
            <a:r>
              <a:rPr lang="en-US" dirty="0" smtClean="0"/>
              <a:t>Slide 7A-</a:t>
            </a:r>
            <a:fld id="{9B0275EC-D83B-41CF-A730-6EE890332126}" type="slidenum">
              <a:rPr lang="en-US" smtClean="0"/>
              <a:pPr/>
              <a:t>52</a:t>
            </a:fld>
            <a:endParaRPr lang="en-US" dirty="0"/>
          </a:p>
        </p:txBody>
      </p:sp>
      <p:sp>
        <p:nvSpPr>
          <p:cNvPr id="13" name="Footer Placeholder 12"/>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a:xfrm>
            <a:off x="457200" y="1659622"/>
            <a:ext cx="8229600" cy="5029200"/>
          </a:xfrm>
        </p:spPr>
        <p:txBody>
          <a:bodyPr>
            <a:normAutofit/>
          </a:bodyPr>
          <a:lstStyle/>
          <a:p>
            <a:pPr marL="0" indent="0">
              <a:buNone/>
            </a:pPr>
            <a:r>
              <a:rPr lang="en-US" sz="3600" dirty="0" smtClean="0">
                <a:solidFill>
                  <a:srgbClr val="FFC000"/>
                </a:solidFill>
              </a:rPr>
              <a:t>Special Mission Safety</a:t>
            </a:r>
          </a:p>
          <a:p>
            <a:pPr marL="0" indent="0">
              <a:buNone/>
            </a:pPr>
            <a:r>
              <a:rPr lang="en-US" dirty="0" smtClean="0"/>
              <a:t>Special use activities require that everyone aboard the helicopter wear a full complement of PPE or abide by agency Law Enforcement waiver(s).</a:t>
            </a: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53</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r>
              <a:rPr lang="en-US" dirty="0" smtClean="0"/>
              <a:t>Lesson 7A Objectives</a:t>
            </a:r>
            <a:endParaRPr lang="en-US" dirty="0"/>
          </a:p>
        </p:txBody>
      </p:sp>
      <p:sp>
        <p:nvSpPr>
          <p:cNvPr id="3" name="Content Placeholder 2"/>
          <p:cNvSpPr>
            <a:spLocks noGrp="1"/>
          </p:cNvSpPr>
          <p:nvPr>
            <p:ph idx="1"/>
          </p:nvPr>
        </p:nvSpPr>
        <p:spPr>
          <a:xfrm>
            <a:off x="457200" y="2895600"/>
            <a:ext cx="8229600" cy="3733800"/>
          </a:xfrm>
        </p:spPr>
        <p:txBody>
          <a:bodyPr/>
          <a:lstStyle/>
          <a:p>
            <a:pPr marL="514350" indent="-514350">
              <a:buFont typeface="+mj-lt"/>
              <a:buAutoNum type="arabicPeriod"/>
            </a:pPr>
            <a:r>
              <a:rPr lang="en-US" dirty="0" smtClean="0"/>
              <a:t>List safety precautions to be observed when working around or flying in a helicopter.</a:t>
            </a:r>
          </a:p>
          <a:p>
            <a:pPr marL="514350" indent="-514350">
              <a:buFont typeface="+mj-lt"/>
              <a:buAutoNum type="arabicPeriod"/>
            </a:pPr>
            <a:r>
              <a:rPr lang="en-US" dirty="0" smtClean="0"/>
              <a:t>Define the requirements and procedures to safely perform special missions.</a:t>
            </a:r>
            <a:endParaRPr lang="en-US" dirty="0"/>
          </a:p>
        </p:txBody>
      </p:sp>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54</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normAutofit/>
          </a:bodyPr>
          <a:lstStyle/>
          <a:p>
            <a:r>
              <a:rPr lang="en-US" dirty="0" smtClean="0"/>
              <a:t>Pilot Qualification Card</a:t>
            </a:r>
            <a:endParaRPr lang="en-US" dirty="0"/>
          </a:p>
        </p:txBody>
      </p:sp>
      <p:pic>
        <p:nvPicPr>
          <p:cNvPr id="12" name="Picture 3" descr="C:\Jobs\S-270 Basic Air Ops\Images\JPGS for PPT\pilot cards.jpg"/>
          <p:cNvPicPr>
            <a:picLocks noChangeAspect="1" noChangeArrowheads="1"/>
          </p:cNvPicPr>
          <p:nvPr/>
        </p:nvPicPr>
        <p:blipFill>
          <a:blip r:embed="rId3" cstate="print"/>
          <a:srcRect l="55497" t="7778" r="5791" b="62222"/>
          <a:stretch>
            <a:fillRect/>
          </a:stretch>
        </p:blipFill>
        <p:spPr bwMode="auto">
          <a:xfrm>
            <a:off x="665975" y="2136315"/>
            <a:ext cx="4539826" cy="2606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descr="C:\Jobs\S-270 Basic Air Ops\Images\JPGS for PPT\pilot cards.jpg"/>
          <p:cNvPicPr>
            <a:picLocks noChangeAspect="1" noChangeArrowheads="1"/>
          </p:cNvPicPr>
          <p:nvPr/>
        </p:nvPicPr>
        <p:blipFill>
          <a:blip r:embed="rId3" cstate="print"/>
          <a:srcRect l="68021" t="45080" r="9755" b="2421"/>
          <a:stretch>
            <a:fillRect/>
          </a:stretch>
        </p:blipFill>
        <p:spPr bwMode="auto">
          <a:xfrm>
            <a:off x="5871776" y="1447800"/>
            <a:ext cx="2606248" cy="4560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4"/>
          </p:nvPr>
        </p:nvSpPr>
        <p:spPr/>
        <p:txBody>
          <a:bodyPr/>
          <a:lstStyle/>
          <a:p>
            <a:r>
              <a:rPr lang="en-US" dirty="0" smtClean="0"/>
              <a:t>Slide 7A-</a:t>
            </a:r>
            <a:fld id="{9B0275EC-D83B-41CF-A730-6EE890332126}" type="slidenum">
              <a:rPr lang="en-US" smtClean="0"/>
              <a:pPr/>
              <a:t>6</a:t>
            </a:fld>
            <a:endParaRPr lang="en-US" dirty="0"/>
          </a:p>
        </p:txBody>
      </p:sp>
      <p:sp>
        <p:nvSpPr>
          <p:cNvPr id="8" name="Footer Placeholder 7"/>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FFC000"/>
                </a:solidFill>
              </a:rPr>
              <a:t>Safety Precautions </a:t>
            </a:r>
          </a:p>
          <a:p>
            <a:pPr>
              <a:buNone/>
            </a:pPr>
            <a:r>
              <a:rPr lang="en-US" dirty="0" smtClean="0"/>
              <a:t>Helicopter operations will comply with the user agency manual, Helicopter Contract and Federal and State Occupational Safety and Health Act. Standards applicable to the general safety rules for operations and practices.</a:t>
            </a:r>
          </a:p>
          <a:p>
            <a:pPr lvl="0">
              <a:buNone/>
            </a:pPr>
            <a:endParaRPr lang="en-US" dirty="0" smtClean="0"/>
          </a:p>
          <a:p>
            <a:pPr>
              <a:buNone/>
            </a:pPr>
            <a:endParaRPr lang="en-US" dirty="0" smtClean="0"/>
          </a:p>
          <a:p>
            <a:pPr>
              <a:buNone/>
            </a:pPr>
            <a:endParaRPr lang="en-US" dirty="0"/>
          </a:p>
        </p:txBody>
      </p:sp>
      <p:sp>
        <p:nvSpPr>
          <p:cNvPr id="6" name="Slide Number Placeholder 5"/>
          <p:cNvSpPr>
            <a:spLocks noGrp="1"/>
          </p:cNvSpPr>
          <p:nvPr>
            <p:ph type="sldNum" sz="quarter" idx="4"/>
          </p:nvPr>
        </p:nvSpPr>
        <p:spPr/>
        <p:txBody>
          <a:bodyPr/>
          <a:lstStyle/>
          <a:p>
            <a:r>
              <a:rPr lang="en-US" dirty="0" smtClean="0"/>
              <a:t>Slide 7A-</a:t>
            </a:r>
            <a:fld id="{9B0275EC-D83B-41CF-A730-6EE890332126}" type="slidenum">
              <a:rPr lang="en-US" smtClean="0"/>
              <a:pPr/>
              <a:t>7</a:t>
            </a:fld>
            <a:endParaRPr lang="en-US" dirty="0"/>
          </a:p>
        </p:txBody>
      </p:sp>
      <p:sp>
        <p:nvSpPr>
          <p:cNvPr id="7" name="Footer Placeholder 6"/>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Aviation Safety</a:t>
            </a:r>
            <a:endParaRPr lang="en-US" dirty="0"/>
          </a:p>
        </p:txBody>
      </p:sp>
      <p:sp>
        <p:nvSpPr>
          <p:cNvPr id="3" name="Content Placeholder 2"/>
          <p:cNvSpPr>
            <a:spLocks noGrp="1"/>
          </p:cNvSpPr>
          <p:nvPr>
            <p:ph idx="1"/>
          </p:nvPr>
        </p:nvSpPr>
        <p:spPr/>
        <p:txBody>
          <a:bodyPr/>
          <a:lstStyle/>
          <a:p>
            <a:r>
              <a:rPr lang="en-US" dirty="0" smtClean="0">
                <a:solidFill>
                  <a:srgbClr val="FFC000"/>
                </a:solidFill>
              </a:rPr>
              <a:t>Safety Precautions </a:t>
            </a:r>
          </a:p>
          <a:p>
            <a:pPr lvl="0"/>
            <a:r>
              <a:rPr lang="en-US" dirty="0" smtClean="0"/>
              <a:t>Standards</a:t>
            </a:r>
          </a:p>
          <a:p>
            <a:endParaRPr lang="en-US" dirty="0" smtClean="0"/>
          </a:p>
          <a:p>
            <a:pPr lvl="0"/>
            <a:r>
              <a:rPr lang="en-US" dirty="0" smtClean="0"/>
              <a:t>	</a:t>
            </a:r>
          </a:p>
          <a:p>
            <a:endParaRPr lang="en-US" dirty="0" smtClean="0"/>
          </a:p>
          <a:p>
            <a:endParaRPr lang="en-US" dirty="0"/>
          </a:p>
        </p:txBody>
      </p:sp>
      <p:pic>
        <p:nvPicPr>
          <p:cNvPr id="4" name="Picture 2" descr="W:\Ed\Photos.10.3.08\_MG_9714.JPG 1.4.jpg"/>
          <p:cNvPicPr>
            <a:picLocks noChangeAspect="1" noChangeArrowheads="1"/>
          </p:cNvPicPr>
          <p:nvPr/>
        </p:nvPicPr>
        <p:blipFill>
          <a:blip r:embed="rId3" cstate="print"/>
          <a:srcRect/>
          <a:stretch>
            <a:fillRect/>
          </a:stretch>
        </p:blipFill>
        <p:spPr bwMode="auto">
          <a:xfrm>
            <a:off x="5435513" y="2593526"/>
            <a:ext cx="3406409" cy="3595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W:\Ed\Photos.10.3.08\41xO1b7UTHL__SS500_.jpg"/>
          <p:cNvPicPr>
            <a:picLocks noChangeAspect="1" noChangeArrowheads="1"/>
          </p:cNvPicPr>
          <p:nvPr/>
        </p:nvPicPr>
        <p:blipFill>
          <a:blip r:embed="rId4" cstate="print">
            <a:lum bright="8000"/>
          </a:blip>
          <a:srcRect l="16351" r="16793"/>
          <a:stretch>
            <a:fillRect/>
          </a:stretch>
        </p:blipFill>
        <p:spPr bwMode="auto">
          <a:xfrm>
            <a:off x="276719" y="2950033"/>
            <a:ext cx="2164401"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CWNUSETHISONE.jpg"/>
          <p:cNvPicPr>
            <a:picLocks noChangeAspect="1"/>
          </p:cNvPicPr>
          <p:nvPr/>
        </p:nvPicPr>
        <p:blipFill>
          <a:blip r:embed="rId5" cstate="print">
            <a:lum bright="40000" contrast="40000"/>
          </a:blip>
          <a:stretch>
            <a:fillRect/>
          </a:stretch>
        </p:blipFill>
        <p:spPr>
          <a:xfrm>
            <a:off x="2704606" y="3249393"/>
            <a:ext cx="2511215" cy="2849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lide Number Placeholder 8"/>
          <p:cNvSpPr>
            <a:spLocks noGrp="1"/>
          </p:cNvSpPr>
          <p:nvPr>
            <p:ph type="sldNum" sz="quarter" idx="4"/>
          </p:nvPr>
        </p:nvSpPr>
        <p:spPr/>
        <p:txBody>
          <a:bodyPr/>
          <a:lstStyle/>
          <a:p>
            <a:r>
              <a:rPr lang="en-US" dirty="0" smtClean="0"/>
              <a:t>Slide 7A-</a:t>
            </a:r>
            <a:fld id="{9B0275EC-D83B-41CF-A730-6EE890332126}" type="slidenum">
              <a:rPr lang="en-US" smtClean="0"/>
              <a:pPr/>
              <a:t>8</a:t>
            </a:fld>
            <a:endParaRPr lang="en-US" dirty="0"/>
          </a:p>
        </p:txBody>
      </p:sp>
      <p:sp>
        <p:nvSpPr>
          <p:cNvPr id="11" name="Footer Placeholder 10"/>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55613" y="5935663"/>
            <a:ext cx="4110037" cy="39687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accent5">
                    <a:lumMod val="20000"/>
                    <a:lumOff val="80000"/>
                  </a:schemeClr>
                </a:solidFill>
                <a:latin typeface="Arial" pitchFamily="34" charset="0"/>
              </a:rPr>
              <a:t>http://www.fs.fed.us/fire/aviation</a:t>
            </a:r>
          </a:p>
        </p:txBody>
      </p:sp>
      <p:sp>
        <p:nvSpPr>
          <p:cNvPr id="11267" name="Rectangle 4"/>
          <p:cNvSpPr>
            <a:spLocks noChangeArrowheads="1"/>
          </p:cNvSpPr>
          <p:nvPr/>
        </p:nvSpPr>
        <p:spPr bwMode="auto">
          <a:xfrm>
            <a:off x="428625" y="1468438"/>
            <a:ext cx="3773488" cy="460375"/>
          </a:xfrm>
          <a:prstGeom prst="rect">
            <a:avLst/>
          </a:prstGeom>
          <a:noFill/>
          <a:ln w="12700">
            <a:noFill/>
            <a:miter lim="800000"/>
            <a:headEnd/>
            <a:tailEnd/>
          </a:ln>
        </p:spPr>
        <p:txBody>
          <a:bodyPr wrap="none" lIns="90488" tIns="44450" rIns="90488" bIns="44450">
            <a:spAutoFit/>
          </a:bodyPr>
          <a:lstStyle/>
          <a:p>
            <a:pPr eaLnBrk="0" hangingPunct="0"/>
            <a:r>
              <a:rPr lang="en-US" sz="2400" b="1" i="1" dirty="0">
                <a:solidFill>
                  <a:schemeClr val="accent5">
                    <a:lumMod val="20000"/>
                    <a:lumOff val="80000"/>
                  </a:schemeClr>
                </a:solidFill>
                <a:latin typeface="Arial" pitchFamily="34" charset="0"/>
              </a:rPr>
              <a:t>General USDA-FS Policy</a:t>
            </a:r>
          </a:p>
        </p:txBody>
      </p:sp>
      <p:pic>
        <p:nvPicPr>
          <p:cNvPr id="11268" name="Picture 5" descr="f_1"/>
          <p:cNvPicPr>
            <a:picLocks noChangeAspect="1" noChangeArrowheads="1"/>
          </p:cNvPicPr>
          <p:nvPr/>
        </p:nvPicPr>
        <p:blipFill>
          <a:blip r:embed="rId3" cstate="print"/>
          <a:srcRect/>
          <a:stretch>
            <a:fillRect/>
          </a:stretch>
        </p:blipFill>
        <p:spPr bwMode="auto">
          <a:xfrm>
            <a:off x="1309688" y="1931988"/>
            <a:ext cx="2057400" cy="1412875"/>
          </a:xfrm>
          <a:prstGeom prst="rect">
            <a:avLst/>
          </a:prstGeom>
          <a:noFill/>
          <a:ln w="25400">
            <a:noFill/>
            <a:miter lim="800000"/>
            <a:headEnd/>
            <a:tailEnd/>
          </a:ln>
        </p:spPr>
      </p:pic>
      <p:pic>
        <p:nvPicPr>
          <p:cNvPr id="11269" name="Picture 6" descr="finish3"/>
          <p:cNvPicPr>
            <a:picLocks noChangeAspect="1" noChangeArrowheads="1"/>
          </p:cNvPicPr>
          <p:nvPr/>
        </p:nvPicPr>
        <p:blipFill>
          <a:blip r:embed="rId4" cstate="print"/>
          <a:srcRect/>
          <a:stretch>
            <a:fillRect/>
          </a:stretch>
        </p:blipFill>
        <p:spPr bwMode="auto">
          <a:xfrm>
            <a:off x="1217613" y="4367213"/>
            <a:ext cx="2514600" cy="1552575"/>
          </a:xfrm>
          <a:prstGeom prst="rect">
            <a:avLst/>
          </a:prstGeom>
          <a:noFill/>
          <a:ln w="25400">
            <a:noFill/>
            <a:miter lim="800000"/>
            <a:headEnd/>
            <a:tailEnd/>
          </a:ln>
        </p:spPr>
      </p:pic>
      <p:sp>
        <p:nvSpPr>
          <p:cNvPr id="11270" name="Rectangle 7"/>
          <p:cNvSpPr>
            <a:spLocks noChangeArrowheads="1"/>
          </p:cNvSpPr>
          <p:nvPr/>
        </p:nvSpPr>
        <p:spPr bwMode="auto">
          <a:xfrm>
            <a:off x="379413" y="3313113"/>
            <a:ext cx="4206875" cy="393700"/>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accent5">
                    <a:lumMod val="20000"/>
                    <a:lumOff val="80000"/>
                  </a:schemeClr>
                </a:solidFill>
                <a:latin typeface="Arial" pitchFamily="34" charset="0"/>
              </a:rPr>
              <a:t>http://www.fs.fed.us/im/directives</a:t>
            </a:r>
          </a:p>
        </p:txBody>
      </p:sp>
      <p:sp>
        <p:nvSpPr>
          <p:cNvPr id="11271" name="Rectangle 8"/>
          <p:cNvSpPr>
            <a:spLocks noChangeArrowheads="1"/>
          </p:cNvSpPr>
          <p:nvPr/>
        </p:nvSpPr>
        <p:spPr bwMode="auto">
          <a:xfrm>
            <a:off x="458788" y="3910013"/>
            <a:ext cx="4121150" cy="460375"/>
          </a:xfrm>
          <a:prstGeom prst="rect">
            <a:avLst/>
          </a:prstGeom>
          <a:noFill/>
          <a:ln w="12700">
            <a:noFill/>
            <a:miter lim="800000"/>
            <a:headEnd/>
            <a:tailEnd/>
          </a:ln>
        </p:spPr>
        <p:txBody>
          <a:bodyPr wrap="none" lIns="90488" tIns="44450" rIns="90488" bIns="44450">
            <a:spAutoFit/>
          </a:bodyPr>
          <a:lstStyle/>
          <a:p>
            <a:pPr eaLnBrk="0" hangingPunct="0"/>
            <a:r>
              <a:rPr lang="en-US" sz="2400" b="1" i="1" dirty="0">
                <a:solidFill>
                  <a:schemeClr val="accent5">
                    <a:lumMod val="20000"/>
                    <a:lumOff val="80000"/>
                  </a:schemeClr>
                </a:solidFill>
                <a:latin typeface="Arial" pitchFamily="34" charset="0"/>
              </a:rPr>
              <a:t>USDA-FS Aviation-Specific</a:t>
            </a:r>
          </a:p>
        </p:txBody>
      </p:sp>
      <p:sp>
        <p:nvSpPr>
          <p:cNvPr id="11272" name="Rectangle 9"/>
          <p:cNvSpPr>
            <a:spLocks noChangeArrowheads="1"/>
          </p:cNvSpPr>
          <p:nvPr/>
        </p:nvSpPr>
        <p:spPr bwMode="auto">
          <a:xfrm>
            <a:off x="5789613" y="3086100"/>
            <a:ext cx="2586037" cy="393700"/>
          </a:xfrm>
          <a:prstGeom prst="rect">
            <a:avLst/>
          </a:prstGeom>
          <a:noFill/>
          <a:ln w="12700">
            <a:noFill/>
            <a:miter lim="800000"/>
            <a:headEnd/>
            <a:tailEnd/>
          </a:ln>
        </p:spPr>
        <p:txBody>
          <a:bodyPr lIns="90488" tIns="44450" rIns="90488" bIns="44450">
            <a:spAutoFit/>
          </a:bodyPr>
          <a:lstStyle/>
          <a:p>
            <a:pPr eaLnBrk="0" hangingPunct="0">
              <a:buClr>
                <a:schemeClr val="tx1"/>
              </a:buClr>
            </a:pPr>
            <a:r>
              <a:rPr lang="en-US" sz="2000" b="1" dirty="0">
                <a:solidFill>
                  <a:schemeClr val="accent5">
                    <a:lumMod val="20000"/>
                    <a:lumOff val="80000"/>
                  </a:schemeClr>
                </a:solidFill>
                <a:latin typeface="Arial" pitchFamily="34" charset="0"/>
              </a:rPr>
              <a:t>http://elips.doi.gov</a:t>
            </a:r>
          </a:p>
        </p:txBody>
      </p:sp>
      <p:sp>
        <p:nvSpPr>
          <p:cNvPr id="11273" name="Rectangle 10"/>
          <p:cNvSpPr>
            <a:spLocks noChangeArrowheads="1"/>
          </p:cNvSpPr>
          <p:nvPr/>
        </p:nvSpPr>
        <p:spPr bwMode="auto">
          <a:xfrm>
            <a:off x="6294438" y="5922963"/>
            <a:ext cx="1763712" cy="398462"/>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accent5">
                    <a:lumMod val="20000"/>
                    <a:lumOff val="80000"/>
                  </a:schemeClr>
                </a:solidFill>
                <a:latin typeface="Arial" pitchFamily="34" charset="0"/>
              </a:rPr>
              <a:t>amd.nbc.gov</a:t>
            </a:r>
          </a:p>
        </p:txBody>
      </p:sp>
      <p:pic>
        <p:nvPicPr>
          <p:cNvPr id="11274" name="Picture 11" descr="elips3"/>
          <p:cNvPicPr>
            <a:picLocks noChangeAspect="1" noChangeArrowheads="1"/>
          </p:cNvPicPr>
          <p:nvPr/>
        </p:nvPicPr>
        <p:blipFill>
          <a:blip r:embed="rId5" cstate="print"/>
          <a:srcRect/>
          <a:stretch>
            <a:fillRect/>
          </a:stretch>
        </p:blipFill>
        <p:spPr bwMode="auto">
          <a:xfrm>
            <a:off x="5529263" y="2014538"/>
            <a:ext cx="3121025" cy="1074737"/>
          </a:xfrm>
          <a:prstGeom prst="rect">
            <a:avLst/>
          </a:prstGeom>
          <a:noFill/>
          <a:ln w="9525">
            <a:noFill/>
            <a:miter lim="800000"/>
            <a:headEnd/>
            <a:tailEnd/>
          </a:ln>
        </p:spPr>
      </p:pic>
      <p:sp>
        <p:nvSpPr>
          <p:cNvPr id="11275" name="Rectangle 12"/>
          <p:cNvSpPr>
            <a:spLocks noChangeArrowheads="1"/>
          </p:cNvSpPr>
          <p:nvPr/>
        </p:nvSpPr>
        <p:spPr bwMode="auto">
          <a:xfrm>
            <a:off x="5626100" y="1477963"/>
            <a:ext cx="2933700" cy="458787"/>
          </a:xfrm>
          <a:prstGeom prst="rect">
            <a:avLst/>
          </a:prstGeom>
          <a:noFill/>
          <a:ln w="12700">
            <a:noFill/>
            <a:miter lim="800000"/>
            <a:headEnd/>
            <a:tailEnd/>
          </a:ln>
        </p:spPr>
        <p:txBody>
          <a:bodyPr wrap="none" lIns="90488" tIns="44450" rIns="90488" bIns="44450">
            <a:spAutoFit/>
          </a:bodyPr>
          <a:lstStyle/>
          <a:p>
            <a:pPr eaLnBrk="0" hangingPunct="0">
              <a:buClr>
                <a:schemeClr val="tx1"/>
              </a:buClr>
            </a:pPr>
            <a:r>
              <a:rPr lang="en-US" sz="2400" b="1" dirty="0">
                <a:solidFill>
                  <a:schemeClr val="accent5">
                    <a:lumMod val="20000"/>
                    <a:lumOff val="80000"/>
                  </a:schemeClr>
                </a:solidFill>
                <a:latin typeface="Arial" pitchFamily="34" charset="0"/>
              </a:rPr>
              <a:t>General DOI policy</a:t>
            </a:r>
          </a:p>
        </p:txBody>
      </p:sp>
      <p:sp>
        <p:nvSpPr>
          <p:cNvPr id="11276" name="Rectangle 13"/>
          <p:cNvSpPr>
            <a:spLocks noChangeArrowheads="1"/>
          </p:cNvSpPr>
          <p:nvPr/>
        </p:nvSpPr>
        <p:spPr bwMode="auto">
          <a:xfrm>
            <a:off x="5518150" y="4011613"/>
            <a:ext cx="3287713" cy="458787"/>
          </a:xfrm>
          <a:prstGeom prst="rect">
            <a:avLst/>
          </a:prstGeom>
          <a:noFill/>
          <a:ln w="12700">
            <a:noFill/>
            <a:miter lim="800000"/>
            <a:headEnd/>
            <a:tailEnd/>
          </a:ln>
        </p:spPr>
        <p:txBody>
          <a:bodyPr wrap="none" lIns="90488" tIns="44450" rIns="90488" bIns="44450">
            <a:spAutoFit/>
          </a:bodyPr>
          <a:lstStyle/>
          <a:p>
            <a:pPr eaLnBrk="0" hangingPunct="0">
              <a:buClr>
                <a:schemeClr val="tx1"/>
              </a:buClr>
            </a:pPr>
            <a:r>
              <a:rPr lang="en-US" sz="2400" b="1" dirty="0">
                <a:solidFill>
                  <a:schemeClr val="accent5">
                    <a:lumMod val="20000"/>
                    <a:lumOff val="80000"/>
                  </a:schemeClr>
                </a:solidFill>
                <a:latin typeface="Arial" pitchFamily="34" charset="0"/>
              </a:rPr>
              <a:t>DOI Aviation-Specific</a:t>
            </a:r>
          </a:p>
        </p:txBody>
      </p:sp>
      <p:pic>
        <p:nvPicPr>
          <p:cNvPr id="11277" name="Picture 14" descr="amd_logo"/>
          <p:cNvPicPr>
            <a:picLocks noChangeAspect="1" noChangeArrowheads="1"/>
          </p:cNvPicPr>
          <p:nvPr/>
        </p:nvPicPr>
        <p:blipFill>
          <a:blip r:embed="rId6" cstate="print"/>
          <a:srcRect/>
          <a:stretch>
            <a:fillRect/>
          </a:stretch>
        </p:blipFill>
        <p:spPr bwMode="auto">
          <a:xfrm>
            <a:off x="6413500" y="4456113"/>
            <a:ext cx="1524000" cy="1524000"/>
          </a:xfrm>
          <a:prstGeom prst="rect">
            <a:avLst/>
          </a:prstGeom>
          <a:noFill/>
          <a:ln w="9525">
            <a:noFill/>
            <a:miter lim="800000"/>
            <a:headEnd/>
            <a:tailEnd/>
          </a:ln>
        </p:spPr>
      </p:pic>
      <p:sp>
        <p:nvSpPr>
          <p:cNvPr id="1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itle 19"/>
          <p:cNvSpPr>
            <a:spLocks noGrp="1"/>
          </p:cNvSpPr>
          <p:nvPr>
            <p:ph type="title"/>
          </p:nvPr>
        </p:nvSpPr>
        <p:spPr/>
        <p:txBody>
          <a:bodyPr/>
          <a:lstStyle/>
          <a:p>
            <a:pPr lvl="0"/>
            <a:r>
              <a:rPr lang="en-US" dirty="0" smtClean="0"/>
              <a:t>General Aviation Safety</a:t>
            </a:r>
            <a:endParaRPr lang="en-US" dirty="0"/>
          </a:p>
        </p:txBody>
      </p:sp>
      <p:sp>
        <p:nvSpPr>
          <p:cNvPr id="18" name="Slide Number Placeholder 17"/>
          <p:cNvSpPr>
            <a:spLocks noGrp="1"/>
          </p:cNvSpPr>
          <p:nvPr>
            <p:ph type="sldNum" sz="quarter" idx="4"/>
          </p:nvPr>
        </p:nvSpPr>
        <p:spPr/>
        <p:txBody>
          <a:bodyPr/>
          <a:lstStyle/>
          <a:p>
            <a:r>
              <a:rPr lang="en-US" dirty="0" smtClean="0"/>
              <a:t>Slide 7A-</a:t>
            </a:r>
            <a:fld id="{9B0275EC-D83B-41CF-A730-6EE890332126}" type="slidenum">
              <a:rPr lang="en-US" smtClean="0"/>
              <a:pPr/>
              <a:t>9</a:t>
            </a:fld>
            <a:endParaRPr lang="en-US" dirty="0"/>
          </a:p>
        </p:txBody>
      </p:sp>
      <p:sp>
        <p:nvSpPr>
          <p:cNvPr id="19" name="Footer Placeholder 18"/>
          <p:cNvSpPr>
            <a:spLocks noGrp="1"/>
          </p:cNvSpPr>
          <p:nvPr>
            <p:ph type="ftr" sz="quarter" idx="3"/>
          </p:nvPr>
        </p:nvSpPr>
        <p:spPr/>
        <p:txBody>
          <a:bodyPr/>
          <a:lstStyle/>
          <a:p>
            <a:r>
              <a:rPr lang="en-US" dirty="0" smtClean="0"/>
              <a:t>Unit 7A      Operational Safety   -   Lesson A: General Aviation Safety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271Theme1">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s271Theme1</Template>
  <TotalTime>1724</TotalTime>
  <Words>2159</Words>
  <Application>Microsoft Office PowerPoint</Application>
  <PresentationFormat>On-screen Show (4:3)</PresentationFormat>
  <Paragraphs>418</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s271Theme1</vt:lpstr>
      <vt:lpstr>Unit 7 - Operational Safety</vt:lpstr>
      <vt:lpstr>Lesson 7A Objectives</vt:lpstr>
      <vt:lpstr>General Aviation Safety</vt:lpstr>
      <vt:lpstr>General Aviation Safety</vt:lpstr>
      <vt:lpstr>Aircraft Data Cards</vt:lpstr>
      <vt:lpstr>Pilot Qualification Card</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Approach and Departure</vt:lpstr>
      <vt:lpstr>General Aviation Safety</vt:lpstr>
      <vt:lpstr>Helicopter Rotor Hazard</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General Aviation Safety</vt:lpstr>
      <vt:lpstr>Lesson 7A Objectives</vt:lpstr>
    </vt:vector>
  </TitlesOfParts>
  <Company>Bureau of Land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creator>ecoonts</dc:creator>
  <cp:lastModifiedBy>Matt Knudson</cp:lastModifiedBy>
  <cp:revision>181</cp:revision>
  <dcterms:created xsi:type="dcterms:W3CDTF">2010-01-12T22:39:06Z</dcterms:created>
  <dcterms:modified xsi:type="dcterms:W3CDTF">2010-11-29T21:42:29Z</dcterms:modified>
</cp:coreProperties>
</file>