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80" r:id="rId4"/>
    <p:sldId id="258" r:id="rId5"/>
    <p:sldId id="259" r:id="rId6"/>
    <p:sldId id="283" r:id="rId7"/>
    <p:sldId id="260" r:id="rId8"/>
    <p:sldId id="261" r:id="rId9"/>
    <p:sldId id="262" r:id="rId10"/>
    <p:sldId id="263" r:id="rId11"/>
    <p:sldId id="285" r:id="rId12"/>
    <p:sldId id="299" r:id="rId13"/>
    <p:sldId id="300" r:id="rId14"/>
    <p:sldId id="301" r:id="rId15"/>
    <p:sldId id="264" r:id="rId16"/>
    <p:sldId id="265" r:id="rId17"/>
    <p:sldId id="287" r:id="rId18"/>
    <p:sldId id="266" r:id="rId19"/>
    <p:sldId id="288" r:id="rId20"/>
    <p:sldId id="267" r:id="rId21"/>
    <p:sldId id="286" r:id="rId22"/>
    <p:sldId id="289" r:id="rId23"/>
    <p:sldId id="268" r:id="rId24"/>
    <p:sldId id="269" r:id="rId25"/>
    <p:sldId id="270" r:id="rId26"/>
    <p:sldId id="290" r:id="rId27"/>
    <p:sldId id="271" r:id="rId28"/>
    <p:sldId id="291" r:id="rId29"/>
    <p:sldId id="272" r:id="rId30"/>
    <p:sldId id="292" r:id="rId31"/>
    <p:sldId id="294" r:id="rId32"/>
    <p:sldId id="273" r:id="rId33"/>
    <p:sldId id="293" r:id="rId34"/>
    <p:sldId id="295" r:id="rId35"/>
    <p:sldId id="296" r:id="rId36"/>
    <p:sldId id="297" r:id="rId37"/>
    <p:sldId id="274" r:id="rId38"/>
    <p:sldId id="275" r:id="rId39"/>
    <p:sldId id="276" r:id="rId40"/>
    <p:sldId id="278" r:id="rId41"/>
    <p:sldId id="281" r:id="rId42"/>
    <p:sldId id="28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6091" autoAdjust="0"/>
    <p:restoredTop sz="92315" autoAdjust="0"/>
  </p:normalViewPr>
  <p:slideViewPr>
    <p:cSldViewPr>
      <p:cViewPr varScale="1">
        <p:scale>
          <a:sx n="122" d="100"/>
          <a:sy n="122" d="100"/>
        </p:scale>
        <p:origin x="-1314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4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CD3A2-6E81-45E7-A0C1-B7B31C2FEA84}" type="datetimeFigureOut">
              <a:rPr lang="en-US" smtClean="0"/>
              <a:pPr/>
              <a:t>11/29/2010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332C-301C-4855-A319-7A5909AFB1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6332C-301C-4855-A319-7A5909AFB1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219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82000" cy="12192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Unit 7 - Operational Safety</a:t>
            </a:r>
            <a:endParaRPr lang="en-US" dirty="0">
              <a:effectLst>
                <a:glow rad="101600">
                  <a:schemeClr val="tx1">
                    <a:alpha val="6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85800" y="5486400"/>
            <a:ext cx="7772400" cy="1143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Lesson B</a:t>
            </a:r>
            <a:b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Briefings and Manifest</a:t>
            </a:r>
            <a:endParaRPr lang="en-US" sz="36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 marL="0" indent="0">
              <a:buNone/>
            </a:pPr>
            <a:r>
              <a:rPr lang="en-US" dirty="0" smtClean="0"/>
              <a:t>It is the responsibility of the person briefing passengers to be familiar with and communicate the specific locations of safety equipment on aircraft to be used.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r>
              <a:rPr lang="en-US" sz="2800" dirty="0" smtClean="0"/>
              <a:t>Emergency Locator Transmitter (ELT)</a:t>
            </a:r>
          </a:p>
          <a:p>
            <a:r>
              <a:rPr lang="en-US" sz="2800" dirty="0" smtClean="0"/>
              <a:t>First Aid Kit</a:t>
            </a:r>
          </a:p>
          <a:p>
            <a:r>
              <a:rPr lang="en-US" sz="2800" dirty="0" smtClean="0"/>
              <a:t>Fire Extinguishers</a:t>
            </a:r>
          </a:p>
          <a:p>
            <a:r>
              <a:rPr lang="en-US" sz="2800" dirty="0" smtClean="0"/>
              <a:t>Door Operation</a:t>
            </a:r>
          </a:p>
          <a:p>
            <a:r>
              <a:rPr lang="en-US" sz="2800" dirty="0" smtClean="0"/>
              <a:t>Seatbelt operation</a:t>
            </a:r>
          </a:p>
          <a:p>
            <a:r>
              <a:rPr lang="en-US" sz="2800" dirty="0" smtClean="0"/>
              <a:t>Fuel and Battery Shut-off</a:t>
            </a:r>
          </a:p>
          <a:p>
            <a:r>
              <a:rPr lang="en-US" sz="2800" dirty="0" smtClean="0"/>
              <a:t>Emergency landing positions</a:t>
            </a:r>
          </a:p>
          <a:p>
            <a:r>
              <a:rPr lang="en-US" sz="2800" dirty="0" smtClean="0"/>
              <a:t>Weapon(s) procedures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Officers transporting in custody person</a:t>
            </a:r>
          </a:p>
          <a:p>
            <a:pPr marL="0" indent="0"/>
            <a:r>
              <a:rPr lang="en-US" dirty="0" smtClean="0"/>
              <a:t>  Must notify pilot of suspect transport prior to loading. </a:t>
            </a:r>
          </a:p>
          <a:p>
            <a:pPr marL="0" indent="0"/>
            <a:r>
              <a:rPr lang="en-US" dirty="0" smtClean="0"/>
              <a:t>  Must notify </a:t>
            </a:r>
            <a:r>
              <a:rPr lang="en-US" dirty="0" err="1" smtClean="0"/>
              <a:t>helibase</a:t>
            </a:r>
            <a:r>
              <a:rPr lang="en-US" dirty="0" smtClean="0"/>
              <a:t> of incoming suspect transport, for additional assistance.</a:t>
            </a:r>
          </a:p>
          <a:p>
            <a:pPr marL="0" indent="0"/>
            <a:r>
              <a:rPr lang="en-US" dirty="0" smtClean="0"/>
              <a:t>  When possible have the pilot shut down the helicopter prior to loading and unloading suspect.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7B-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Officers transporting in custody person cont.</a:t>
            </a:r>
          </a:p>
          <a:p>
            <a:pPr marL="0" indent="0"/>
            <a:r>
              <a:rPr lang="en-US" dirty="0" smtClean="0"/>
              <a:t> Suspect hand-cuffed to the rear.</a:t>
            </a:r>
          </a:p>
          <a:p>
            <a:pPr marL="0" indent="0"/>
            <a:r>
              <a:rPr lang="en-US" dirty="0" smtClean="0"/>
              <a:t> Suspect not to be seated behind pilot.</a:t>
            </a:r>
          </a:p>
          <a:p>
            <a:pPr marL="0" indent="0"/>
            <a:r>
              <a:rPr lang="en-US" dirty="0" smtClean="0"/>
              <a:t> Suspect given basic safety briefing to include crash procedures.</a:t>
            </a:r>
          </a:p>
          <a:p>
            <a:pPr marL="0" indent="0"/>
            <a:r>
              <a:rPr lang="en-US" dirty="0" smtClean="0"/>
              <a:t> Officer will remain in full control of the suspect at all times and is responsible for the safety of the suspect.</a:t>
            </a:r>
          </a:p>
          <a:p>
            <a:pPr marL="742950" indent="-74295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7B-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Officers transporting in custody person cont.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OPEN                               	         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7B-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7B      Operational Safety   -   Lesson B: Briefings and Manifest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19400"/>
            <a:ext cx="2436266" cy="360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Instructor will demonstrate a passenger briefing.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>
              <a:buNone/>
            </a:pPr>
            <a:r>
              <a:rPr lang="en-US" dirty="0" smtClean="0"/>
              <a:t>Important Aspects of Passenger Transport</a:t>
            </a:r>
          </a:p>
          <a:p>
            <a:r>
              <a:rPr lang="en-US" dirty="0" smtClean="0"/>
              <a:t>Ensure that all passengers are wearing necessary personal protective equipment for the mission at hand.</a:t>
            </a:r>
          </a:p>
          <a:p>
            <a:r>
              <a:rPr lang="en-US" dirty="0" smtClean="0"/>
              <a:t>Passenger should stay in a safe area until given direction to load.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 marL="0" indent="0">
              <a:buNone/>
            </a:pPr>
            <a:r>
              <a:rPr lang="en-US" dirty="0" smtClean="0"/>
              <a:t>Important Aspects of Passenger Transport (cont’d.)</a:t>
            </a:r>
          </a:p>
          <a:p>
            <a:r>
              <a:rPr lang="en-US" dirty="0" smtClean="0"/>
              <a:t>Ensure that packs are free of items that could come loose in flight. </a:t>
            </a:r>
          </a:p>
          <a:p>
            <a:r>
              <a:rPr lang="en-US" dirty="0" smtClean="0"/>
              <a:t>Ensure weapons and equipment are properly protected and stored.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 marL="0" indent="0">
              <a:buNone/>
            </a:pPr>
            <a:r>
              <a:rPr lang="en-US" dirty="0" smtClean="0"/>
              <a:t>Important Aspects of Loading Passengers and Equipment</a:t>
            </a:r>
          </a:p>
          <a:p>
            <a:r>
              <a:rPr lang="en-US" dirty="0" smtClean="0"/>
              <a:t>Wait for approval from pilot to approach aircraft.</a:t>
            </a:r>
          </a:p>
          <a:p>
            <a:r>
              <a:rPr lang="en-US" dirty="0" smtClean="0"/>
              <a:t>Escort and maintain control of personnel to be transported while approaching aircraft.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 marL="0" indent="0">
              <a:buNone/>
            </a:pPr>
            <a:r>
              <a:rPr lang="en-US" dirty="0" smtClean="0"/>
              <a:t>Important Aspects of Loading Passengers and Equipment (cont’d.)</a:t>
            </a:r>
          </a:p>
          <a:p>
            <a:r>
              <a:rPr lang="en-US" dirty="0" smtClean="0"/>
              <a:t>Make sure passengers are in a crouched position while approaching the aircraft.</a:t>
            </a:r>
          </a:p>
          <a:p>
            <a:r>
              <a:rPr lang="en-US" dirty="0" smtClean="0"/>
              <a:t>Make sure all passengers walk around obstacles, and not over.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7B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300" dirty="0" smtClean="0"/>
              <a:t>Describe the briefing the Law Enforcement  helicopter crewmember should receive from the pilot prior to internal and external cargo operations and passenger transport.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300" dirty="0" smtClean="0"/>
              <a:t>Brief the pilot and passengers of flight plans and potential hazards.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300" dirty="0" smtClean="0"/>
              <a:t>Describe safe helicopter loading and unloading procedures in a wide variety of aviation environments.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 marL="0" indent="0">
              <a:buNone/>
            </a:pPr>
            <a:r>
              <a:rPr lang="en-US" dirty="0" smtClean="0"/>
              <a:t>Important Aspects of Loading Passengers and Equipment (cont’d.)</a:t>
            </a:r>
          </a:p>
          <a:p>
            <a:r>
              <a:rPr lang="en-US" dirty="0" smtClean="0"/>
              <a:t>Have passengers place gear at skid of aircraft, load passengers then cargo.</a:t>
            </a:r>
          </a:p>
          <a:p>
            <a:r>
              <a:rPr lang="en-US" dirty="0" smtClean="0"/>
              <a:t>Assist personnel to assigned seats and help fasten seat belts if needed.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 marL="0" indent="0">
              <a:buNone/>
            </a:pPr>
            <a:r>
              <a:rPr lang="en-US" dirty="0" smtClean="0"/>
              <a:t>Important Aspects of Loading Passengers and Equipment (cont’d.)</a:t>
            </a:r>
          </a:p>
          <a:p>
            <a:r>
              <a:rPr lang="en-US" dirty="0" smtClean="0"/>
              <a:t>Have items removed that could impede egress from the aircraft during an emergency.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 marL="0" indent="0">
              <a:buNone/>
            </a:pPr>
            <a:r>
              <a:rPr lang="en-US" dirty="0" smtClean="0"/>
              <a:t>Important Aspects of Loading Passengers and Equipment (cont’d.)</a:t>
            </a:r>
          </a:p>
          <a:p>
            <a:r>
              <a:rPr lang="en-US" dirty="0" smtClean="0"/>
              <a:t>Have no loose items, including handheld radios.</a:t>
            </a:r>
          </a:p>
          <a:p>
            <a:r>
              <a:rPr lang="en-US" dirty="0" smtClean="0"/>
              <a:t>All other cargo will need to be secured in the cargo compartment, or in cargo baskets.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 marL="0" indent="0">
              <a:buNone/>
            </a:pPr>
            <a:r>
              <a:rPr lang="en-US" dirty="0" smtClean="0"/>
              <a:t>Important Aspects of Loading Passengers and Equipment (cont’d.)</a:t>
            </a:r>
          </a:p>
          <a:p>
            <a:r>
              <a:rPr lang="en-US" dirty="0" smtClean="0"/>
              <a:t>Perform a visual inspection to ensure aircraft and passengers are ready for flight. </a:t>
            </a:r>
          </a:p>
          <a:p>
            <a:r>
              <a:rPr lang="en-US" dirty="0" smtClean="0"/>
              <a:t>Notify pilot that passengers and cargo are ready for flight.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Important Aspects of In-flight Procedures</a:t>
            </a:r>
          </a:p>
          <a:p>
            <a:r>
              <a:rPr lang="en-US" dirty="0" smtClean="0"/>
              <a:t>Keep clear of controls.</a:t>
            </a:r>
          </a:p>
          <a:p>
            <a:r>
              <a:rPr lang="en-US" dirty="0" smtClean="0"/>
              <a:t>Keep control of maps, gear, especially flying with the doors off.</a:t>
            </a:r>
          </a:p>
          <a:p>
            <a:r>
              <a:rPr lang="en-US" dirty="0" smtClean="0"/>
              <a:t>Be aware of emergency exits and crash positions for make and model.</a:t>
            </a:r>
          </a:p>
          <a:p>
            <a:r>
              <a:rPr lang="en-US" dirty="0" smtClean="0"/>
              <a:t>Sit in assigned seating position. </a:t>
            </a:r>
            <a:br>
              <a:rPr lang="en-US" dirty="0" smtClean="0"/>
            </a:br>
            <a:r>
              <a:rPr lang="en-US" dirty="0" smtClean="0"/>
              <a:t>No changing seats.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Important Aspects of Unloading </a:t>
            </a:r>
          </a:p>
          <a:p>
            <a:r>
              <a:rPr lang="en-US" dirty="0" smtClean="0"/>
              <a:t>Wait until directed to exit by the pilot or other authorized personnel.</a:t>
            </a:r>
          </a:p>
          <a:p>
            <a:r>
              <a:rPr lang="en-US" dirty="0" smtClean="0"/>
              <a:t>Only authorized personnel should open doors.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3200400" y="43434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Important Aspects of Unloading </a:t>
            </a:r>
            <a:r>
              <a:rPr lang="en-US" dirty="0" smtClean="0"/>
              <a:t>(cont’d.)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When seat belts are unfastened, check to see they are refastened after passengers have exited.</a:t>
            </a:r>
          </a:p>
          <a:p>
            <a:r>
              <a:rPr lang="en-US" dirty="0" smtClean="0"/>
              <a:t>Make sure that appropriate PPE is in place by all passengers.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Important Aspects of Unloading </a:t>
            </a:r>
            <a:r>
              <a:rPr lang="en-US" dirty="0" smtClean="0"/>
              <a:t>(cont’d.)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Maintain control of personal gear.</a:t>
            </a:r>
          </a:p>
          <a:p>
            <a:r>
              <a:rPr lang="en-US" dirty="0" smtClean="0"/>
              <a:t>See that passengers exit slowly and in a crouched position.</a:t>
            </a:r>
          </a:p>
        </p:txBody>
      </p:sp>
      <p:pic>
        <p:nvPicPr>
          <p:cNvPr id="2050" name="Picture 2" descr="D:\S217 Rewrite\5 Takeoff &amp; Landing Areas\Unloading at Helispot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29765"/>
            <a:ext cx="4114800" cy="274723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Important Aspects of Unloading </a:t>
            </a:r>
            <a:r>
              <a:rPr lang="en-US" dirty="0" smtClean="0"/>
              <a:t>(cont’d.)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/>
              <a:t>Passengers should depart by route specified by authorized personnel to the designated staging area.</a:t>
            </a:r>
          </a:p>
          <a:p>
            <a:r>
              <a:rPr lang="en-US" dirty="0" smtClean="0"/>
              <a:t>See that personnel stay away from the tail and main rotors.</a:t>
            </a:r>
          </a:p>
          <a:p>
            <a:r>
              <a:rPr lang="en-US" dirty="0" smtClean="0"/>
              <a:t>Personnel need to stay out of the departure path when possible.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to Passenger</a:t>
            </a:r>
          </a:p>
          <a:p>
            <a:pPr>
              <a:buNone/>
            </a:pPr>
            <a:r>
              <a:rPr lang="en-US" dirty="0" smtClean="0"/>
              <a:t>Important aspects of in-flight emergencies</a:t>
            </a:r>
          </a:p>
          <a:p>
            <a:r>
              <a:rPr lang="en-US" dirty="0" smtClean="0"/>
              <a:t>Pilot declares an emergency</a:t>
            </a:r>
          </a:p>
          <a:p>
            <a:r>
              <a:rPr lang="en-US" dirty="0" smtClean="0"/>
              <a:t>Notify base of emergency and location</a:t>
            </a:r>
          </a:p>
          <a:p>
            <a:r>
              <a:rPr lang="en-US" dirty="0" smtClean="0"/>
              <a:t>PPE use – Collars up, sleeves down, gloves on, eye protection in use (visor down on flight helmet and/or helmet and chin strap used.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7B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Describe the briefing the Law Enforcement  helicopter crewmember would provide to the pilot prior to internal and external cargo operations and passenger transport.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Prepare a passenger/cargo manifest utilizing the helicopter load calculation form. 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Describe procedures for in-flight and landing emergencies.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Describe key elements of an After Action Review (AAR). </a:t>
            </a:r>
          </a:p>
          <a:p>
            <a:pPr marL="742950" indent="-7429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to Passenger </a:t>
            </a:r>
            <a:r>
              <a:rPr lang="en-US" dirty="0" smtClean="0"/>
              <a:t>(cont’d.)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/>
              <a:t>Important aspects of in-flight emergencies</a:t>
            </a:r>
          </a:p>
          <a:p>
            <a:r>
              <a:rPr lang="en-US" dirty="0" smtClean="0"/>
              <a:t>All seatbelts snug</a:t>
            </a:r>
          </a:p>
          <a:p>
            <a:r>
              <a:rPr lang="en-US" dirty="0" smtClean="0"/>
              <a:t>Keep hands and feet clear of controls</a:t>
            </a:r>
          </a:p>
          <a:p>
            <a:r>
              <a:rPr lang="en-US" dirty="0" smtClean="0"/>
              <a:t>Secure loose gear</a:t>
            </a:r>
          </a:p>
          <a:p>
            <a:r>
              <a:rPr lang="en-US" dirty="0" smtClean="0"/>
              <a:t>Locate emergency exits</a:t>
            </a:r>
          </a:p>
          <a:p>
            <a:r>
              <a:rPr lang="en-US" dirty="0" smtClean="0"/>
              <a:t>Assume crash position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Crash Positions</a:t>
            </a:r>
          </a:p>
        </p:txBody>
      </p:sp>
      <p:pic>
        <p:nvPicPr>
          <p:cNvPr id="43011" name="Picture 3" descr="Crash-Position-2-rear-(web)"/>
          <p:cNvPicPr>
            <a:picLocks noChangeAspect="1" noChangeArrowheads="1"/>
          </p:cNvPicPr>
          <p:nvPr/>
        </p:nvPicPr>
        <p:blipFill>
          <a:blip r:embed="rId3" cstate="print"/>
          <a:srcRect l="41096" b="2467"/>
          <a:stretch>
            <a:fillRect/>
          </a:stretch>
        </p:blipFill>
        <p:spPr bwMode="auto">
          <a:xfrm>
            <a:off x="6096000" y="1981200"/>
            <a:ext cx="2819400" cy="27543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43012" name="Picture 4" descr="Crash-Position-front-(web)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l="27609" b="1346"/>
          <a:stretch>
            <a:fillRect/>
          </a:stretch>
        </p:blipFill>
        <p:spPr bwMode="auto">
          <a:xfrm>
            <a:off x="228600" y="1981200"/>
            <a:ext cx="1736725" cy="2743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62000" y="4724400"/>
            <a:ext cx="39036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</a:rPr>
              <a:t>Lap Belt with Shoulder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Restraint</a:t>
            </a:r>
          </a:p>
          <a:p>
            <a:endParaRPr lang="en-US" b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When facing forward you should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also tuck your chin to your chest.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380163" y="4724400"/>
            <a:ext cx="21980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</a:rPr>
              <a:t>Lap Belt 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Only</a:t>
            </a:r>
          </a:p>
          <a:p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Lap belt no longer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utilized by the DOI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and USFS.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3015" name="Picture 7" descr="Crash-Positions-(L3)-mod-(w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2057400" y="1981200"/>
            <a:ext cx="3886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 smtClean="0"/>
              <a:t>Briefings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to Passenger </a:t>
            </a:r>
            <a:r>
              <a:rPr lang="en-US" dirty="0" smtClean="0"/>
              <a:t>(cont’d.)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/>
              <a:t>Important aspects of in-flight emergencies</a:t>
            </a:r>
          </a:p>
          <a:p>
            <a:r>
              <a:rPr lang="en-US" dirty="0" smtClean="0"/>
              <a:t>Wait for all motion to stop before exiting unless, there is a post-crash fire. The safest environment during a crash is in the aircraft.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to Passenger </a:t>
            </a:r>
            <a:r>
              <a:rPr lang="en-US" dirty="0" smtClean="0"/>
              <a:t>(cont’d.)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/>
              <a:t>Important aspects of in-flight emergencies</a:t>
            </a:r>
          </a:p>
          <a:p>
            <a:r>
              <a:rPr lang="en-US" dirty="0" smtClean="0"/>
              <a:t>If there is a fire, it is important to get away as soon as practical. Time may be required to help those in need. The fire extinguisher may buy added time to help others.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7B-</a:t>
            </a:r>
            <a:fld id="{9B0275EC-D83B-41CF-A730-6EE89033212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7B      Operational Safety   -   Lesson B: Briefings and Manifest</a:t>
            </a:r>
            <a:endParaRPr lang="en-US" dirty="0"/>
          </a:p>
        </p:txBody>
      </p:sp>
      <p:pic>
        <p:nvPicPr>
          <p:cNvPr id="17411" name="Picture 3" descr="\\ilmcauk3ds1\uk\Users\mknudson\My Documents\My Pictures\uh-1n-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858000" cy="4567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&amp;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 Advisory Circular 108.2  &amp; 14 CFR 108 -</a:t>
            </a:r>
          </a:p>
          <a:p>
            <a:pPr lvl="1">
              <a:buNone/>
            </a:pPr>
            <a:r>
              <a:rPr lang="en-US" dirty="0" smtClean="0"/>
              <a:t> 		Superseded by 49 CFR 1544 – TSA Rules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CFR 1544.201(d) - </a:t>
            </a:r>
            <a:r>
              <a:rPr lang="en-US" dirty="0" smtClean="0"/>
              <a:t>Prohibitions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CFR 1544.219  -     </a:t>
            </a:r>
            <a:r>
              <a:rPr lang="en-US" dirty="0" smtClean="0"/>
              <a:t>Exemption for LEOs</a:t>
            </a:r>
          </a:p>
          <a:p>
            <a:pPr lvl="2"/>
            <a:r>
              <a:rPr lang="en-US" dirty="0" smtClean="0"/>
              <a:t>Governs carriage and qualifications on commercial flights</a:t>
            </a:r>
          </a:p>
          <a:p>
            <a:pPr lvl="2"/>
            <a:r>
              <a:rPr lang="en-US" dirty="0" smtClean="0"/>
              <a:t>The Office of Law Enforcement/Federal Air Marshal Service maintains training program, FLETC administers training to Federal Officers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7B-</a:t>
            </a:r>
            <a:fld id="{9B0275EC-D83B-41CF-A730-6EE89033212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Brief the Pilot on weapon types and safety policy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50292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sz="2600" dirty="0" smtClean="0"/>
              <a:t>Long guns - No rounds in chamber, under control of LE </a:t>
            </a:r>
            <a:endParaRPr lang="en-US" dirty="0" smtClean="0"/>
          </a:p>
          <a:p>
            <a:r>
              <a:rPr lang="en-US" sz="2600" dirty="0" smtClean="0"/>
              <a:t>Handguns - may be loaded &amp; shall be holstered</a:t>
            </a:r>
          </a:p>
          <a:p>
            <a:r>
              <a:rPr lang="en-US" sz="2600" dirty="0" smtClean="0"/>
              <a:t>Fully automatic weapons - shall have an empty chamber and the bolt locked in safe position.</a:t>
            </a:r>
          </a:p>
          <a:p>
            <a:r>
              <a:rPr lang="en-US" sz="2600" dirty="0" smtClean="0"/>
              <a:t>All weapons - pointed in a safe direction as determined by the Pilot during the preflight briefing.</a:t>
            </a:r>
          </a:p>
          <a:p>
            <a:r>
              <a:rPr lang="en-US" sz="2600" dirty="0" smtClean="0"/>
              <a:t>Emergency situations – may necessitate carrying weapons with a round chambered.  To be determined by LEO, in consultation with pilot.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7B-</a:t>
            </a:r>
            <a:fld id="{9B0275EC-D83B-41CF-A730-6EE89033212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Manifest requires the following information:</a:t>
            </a:r>
          </a:p>
          <a:p>
            <a:r>
              <a:rPr lang="en-US" sz="3200" dirty="0" smtClean="0"/>
              <a:t>Full name of each person being transported.</a:t>
            </a:r>
          </a:p>
          <a:p>
            <a:r>
              <a:rPr lang="en-US" sz="3200" dirty="0" smtClean="0"/>
              <a:t>Actual weight of each person including personal gear.</a:t>
            </a:r>
          </a:p>
          <a:p>
            <a:r>
              <a:rPr lang="en-US" sz="3200" dirty="0" smtClean="0"/>
              <a:t>Actual weight of any additional equipment.</a:t>
            </a:r>
          </a:p>
          <a:p>
            <a:r>
              <a:rPr lang="en-US" sz="3200" dirty="0" smtClean="0"/>
              <a:t>Destination of personnel</a:t>
            </a:r>
          </a:p>
          <a:p>
            <a:r>
              <a:rPr lang="en-US" sz="3200" dirty="0" smtClean="0"/>
              <a:t>Nature of mission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Manifest will need the following information: </a:t>
            </a:r>
            <a:r>
              <a:rPr lang="en-US" dirty="0" smtClean="0"/>
              <a:t>(cont’d.)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Ensure total weight on manifest is less than allowable payload for specific aircraft</a:t>
            </a:r>
          </a:p>
          <a:p>
            <a:r>
              <a:rPr lang="en-US" dirty="0" smtClean="0"/>
              <a:t>Submit manifest to helicopter or helibase manager at the end of shift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Debriefing and After Action Review (AAR)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The debriefing should include:</a:t>
            </a:r>
          </a:p>
          <a:p>
            <a:pPr lvl="0"/>
            <a:r>
              <a:rPr lang="en-US" dirty="0" smtClean="0"/>
              <a:t>Post flight evaluation</a:t>
            </a:r>
          </a:p>
          <a:p>
            <a:pPr lvl="0"/>
            <a:r>
              <a:rPr lang="en-US" dirty="0" smtClean="0"/>
              <a:t>What was planned?</a:t>
            </a:r>
          </a:p>
          <a:p>
            <a:pPr lvl="0"/>
            <a:r>
              <a:rPr lang="en-US" dirty="0" smtClean="0"/>
              <a:t>What actually happened?</a:t>
            </a:r>
          </a:p>
          <a:p>
            <a:pPr lvl="0"/>
            <a:r>
              <a:rPr lang="en-US" dirty="0" smtClean="0"/>
              <a:t>Why did it happen?</a:t>
            </a:r>
          </a:p>
          <a:p>
            <a:pPr lvl="0"/>
            <a:r>
              <a:rPr lang="en-US" dirty="0" smtClean="0"/>
              <a:t>What can we do next time?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Pre-flight Briefing</a:t>
            </a:r>
          </a:p>
          <a:p>
            <a:r>
              <a:rPr lang="en-US" dirty="0" smtClean="0"/>
              <a:t>Routine part of every flight.</a:t>
            </a:r>
          </a:p>
          <a:p>
            <a:r>
              <a:rPr lang="en-US" dirty="0" smtClean="0"/>
              <a:t>Pilot and aircraft carded for mission.</a:t>
            </a:r>
          </a:p>
          <a:p>
            <a:r>
              <a:rPr lang="en-US" dirty="0" smtClean="0"/>
              <a:t>Flight plan/following</a:t>
            </a:r>
          </a:p>
          <a:p>
            <a:r>
              <a:rPr lang="en-US" dirty="0" smtClean="0"/>
              <a:t>PPE required for mission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Remember…</a:t>
            </a:r>
          </a:p>
          <a:p>
            <a:r>
              <a:rPr lang="en-US" dirty="0" smtClean="0"/>
              <a:t>The pre-flight briefing sets the stage for a safe mission the debriefing ensures continued success.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Lesson 7B Objectives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300" dirty="0" smtClean="0"/>
              <a:t>Describe the briefing the Law Enforcement  helicopter crewmember should receive from the pilot prior to internal and external cargo operations and passenger transport.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300" dirty="0" smtClean="0"/>
              <a:t>Brief the pilot and passengers of flight plans and potential hazards.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300" dirty="0" smtClean="0"/>
              <a:t>Describe safe helicopter loading and unloading procedures in a wide variety of aviation environments.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Lesson 7B Objectives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Describe the briefing the Law Enforcement  helicopter crewmember would provide to the pilot prior to internal and external cargo operations and passenger transport.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Prepare a passenger/cargo manifest utilizing the helicopter load calculation form. 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Describe procedures for in-flight and landing emergencies.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Describe key elements of an After Action Review (AAR). </a:t>
            </a:r>
          </a:p>
          <a:p>
            <a:pPr marL="742950" indent="-7429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Pre-flight Briefing</a:t>
            </a:r>
          </a:p>
          <a:p>
            <a:r>
              <a:rPr lang="en-US" dirty="0" smtClean="0"/>
              <a:t>Ensure pilot and all involved personnel understand the mission objectives, method and known flight hazards.</a:t>
            </a:r>
          </a:p>
          <a:p>
            <a:pPr lvl="1"/>
            <a:r>
              <a:rPr lang="en-US" dirty="0" smtClean="0"/>
              <a:t>Safety plan and hazard map reviewed</a:t>
            </a:r>
          </a:p>
          <a:p>
            <a:pPr lvl="1"/>
            <a:r>
              <a:rPr lang="en-US" dirty="0" smtClean="0"/>
              <a:t>Review a map of the area where the mission will take place prior to take-off.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/>
          <a:lstStyle/>
          <a:p>
            <a:r>
              <a:rPr lang="en-US" dirty="0" smtClean="0"/>
              <a:t>Briefings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Pre-flight Briefing </a:t>
            </a:r>
          </a:p>
          <a:p>
            <a:pPr>
              <a:buNone/>
            </a:pPr>
            <a:r>
              <a:rPr lang="en-US" dirty="0" smtClean="0"/>
              <a:t>The map should display: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Intended flight route</a:t>
            </a:r>
          </a:p>
          <a:p>
            <a:r>
              <a:rPr lang="en-US" dirty="0" smtClean="0"/>
              <a:t>Temporary Flight Restrictions</a:t>
            </a:r>
          </a:p>
          <a:p>
            <a:r>
              <a:rPr lang="en-US" dirty="0" smtClean="0"/>
              <a:t>Military Operation Areas</a:t>
            </a:r>
          </a:p>
          <a:p>
            <a:r>
              <a:rPr lang="en-US" dirty="0" smtClean="0"/>
              <a:t>Military Training Routes</a:t>
            </a:r>
          </a:p>
          <a:p>
            <a:r>
              <a:rPr lang="en-US" dirty="0" smtClean="0"/>
              <a:t>Known aerial hazards such as power lines, communication towers.</a:t>
            </a:r>
          </a:p>
          <a:p>
            <a:pPr marL="0" indent="0">
              <a:buNone/>
            </a:pPr>
            <a:r>
              <a:rPr lang="en-US" dirty="0" smtClean="0"/>
              <a:t>Failure to attend briefing could lead to assumptions that may compromise safety or completion of mission.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Pilot briefing to passengers</a:t>
            </a:r>
          </a:p>
          <a:p>
            <a:r>
              <a:rPr lang="en-US" dirty="0" smtClean="0"/>
              <a:t>The pilot is required to brief passenger before the flight as a requirement of Federal Aviation Regulation 135.117. The briefing should include: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dirty="0" smtClean="0"/>
              <a:t>Smoking restrictions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dirty="0" smtClean="0"/>
              <a:t>Use of seatbelts</a:t>
            </a:r>
          </a:p>
          <a:p>
            <a:pPr marL="347472" indent="-347472">
              <a:buFont typeface="Arial" pitchFamily="34" charset="0"/>
              <a:buChar char="•"/>
            </a:pPr>
            <a:r>
              <a:rPr lang="en-US" dirty="0" smtClean="0"/>
              <a:t>Emergency exits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600" dirty="0" smtClean="0">
                <a:solidFill>
                  <a:srgbClr val="FFC000"/>
                </a:solidFill>
              </a:rPr>
              <a:t>Pilot Briefing to Passengers</a:t>
            </a:r>
          </a:p>
          <a:p>
            <a:r>
              <a:rPr lang="en-US" sz="4800" dirty="0" smtClean="0"/>
              <a:t>Operation of doors</a:t>
            </a:r>
          </a:p>
          <a:p>
            <a:r>
              <a:rPr lang="en-US" sz="4800" dirty="0" smtClean="0"/>
              <a:t>Fire extinguisher</a:t>
            </a:r>
          </a:p>
          <a:p>
            <a:r>
              <a:rPr lang="en-US" sz="4800" dirty="0" smtClean="0"/>
              <a:t>Supplemental oxygen, if applicable</a:t>
            </a:r>
          </a:p>
          <a:p>
            <a:r>
              <a:rPr lang="en-US" sz="4800" dirty="0" smtClean="0"/>
              <a:t>Placement of seat backs, if applicable</a:t>
            </a:r>
          </a:p>
          <a:p>
            <a:r>
              <a:rPr lang="en-US" sz="4800" dirty="0" smtClean="0"/>
              <a:t>Location of first aid kit, survival kit and ELT</a:t>
            </a:r>
          </a:p>
          <a:p>
            <a:r>
              <a:rPr lang="en-US" sz="4800" dirty="0" smtClean="0"/>
              <a:t>Shut-off procedures for battery &amp; fuel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lmfcop3fp6\users$\esecakuk\Desktop\Helicopter Photos\S217 Rewrite\6 Personnel &amp; Cargo Transport\Pax Transport\Loading pax B21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4186" y="1583658"/>
            <a:ext cx="6335628" cy="4751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LE Crewmember Briefing to Passengers</a:t>
            </a:r>
          </a:p>
          <a:p>
            <a:pPr>
              <a:buNone/>
            </a:pPr>
            <a:r>
              <a:rPr lang="en-US" dirty="0" smtClean="0"/>
              <a:t>Many times passengers are thinking more about taking a flight instead of the mission at hand and ensuring their own safety. Providing an effective briefing is the first step towards having a safe flight.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7B-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7B      Operational Safety   -   Lesson B: Briefings and Manifest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71Theme1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s271Theme1</Template>
  <TotalTime>1101</TotalTime>
  <Words>2161</Words>
  <Application>Microsoft Office PowerPoint</Application>
  <PresentationFormat>On-screen Show (4:3)</PresentationFormat>
  <Paragraphs>344</Paragraphs>
  <Slides>42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s271Theme1</vt:lpstr>
      <vt:lpstr>Unit 7 - Operational Safety</vt:lpstr>
      <vt:lpstr>Lesson 7B Objectives</vt:lpstr>
      <vt:lpstr>Lesson 7B Objectives</vt:lpstr>
      <vt:lpstr>Briefings</vt:lpstr>
      <vt:lpstr>Briefings</vt:lpstr>
      <vt:lpstr>Briefings</vt:lpstr>
      <vt:lpstr>Briefings</vt:lpstr>
      <vt:lpstr>Briefings</vt:lpstr>
      <vt:lpstr>Briefing</vt:lpstr>
      <vt:lpstr>Briefing</vt:lpstr>
      <vt:lpstr>Briefing</vt:lpstr>
      <vt:lpstr>Briefing</vt:lpstr>
      <vt:lpstr>Briefing</vt:lpstr>
      <vt:lpstr>Briefing</vt:lpstr>
      <vt:lpstr>Briefing</vt:lpstr>
      <vt:lpstr>Briefing </vt:lpstr>
      <vt:lpstr>Briefing </vt:lpstr>
      <vt:lpstr>Briefing</vt:lpstr>
      <vt:lpstr>Briefing</vt:lpstr>
      <vt:lpstr>Briefing</vt:lpstr>
      <vt:lpstr>Briefing</vt:lpstr>
      <vt:lpstr>Briefing</vt:lpstr>
      <vt:lpstr>Briefing</vt:lpstr>
      <vt:lpstr>Briefing</vt:lpstr>
      <vt:lpstr>Briefing</vt:lpstr>
      <vt:lpstr>Briefing</vt:lpstr>
      <vt:lpstr>Briefing</vt:lpstr>
      <vt:lpstr>Briefing</vt:lpstr>
      <vt:lpstr>Briefings</vt:lpstr>
      <vt:lpstr>Briefings</vt:lpstr>
      <vt:lpstr>Crash Positions</vt:lpstr>
      <vt:lpstr>Briefings</vt:lpstr>
      <vt:lpstr>Briefings</vt:lpstr>
      <vt:lpstr>Weapon Procedures</vt:lpstr>
      <vt:lpstr>Policy &amp; Regulations</vt:lpstr>
      <vt:lpstr>   Brief the Pilot on weapon types and safety policy </vt:lpstr>
      <vt:lpstr>Manifest</vt:lpstr>
      <vt:lpstr>Manifest</vt:lpstr>
      <vt:lpstr>Debriefing</vt:lpstr>
      <vt:lpstr>Briefing</vt:lpstr>
      <vt:lpstr>Lesson 7B Objectives</vt:lpstr>
      <vt:lpstr>Lesson 7B Objectives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creator>ecoonts</dc:creator>
  <cp:lastModifiedBy>Matt Knudson</cp:lastModifiedBy>
  <cp:revision>127</cp:revision>
  <dcterms:created xsi:type="dcterms:W3CDTF">2010-01-12T22:39:06Z</dcterms:created>
  <dcterms:modified xsi:type="dcterms:W3CDTF">2010-11-29T21:54:26Z</dcterms:modified>
</cp:coreProperties>
</file>