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90" r:id="rId22"/>
    <p:sldId id="277" r:id="rId23"/>
    <p:sldId id="278" r:id="rId24"/>
    <p:sldId id="279" r:id="rId25"/>
    <p:sldId id="280" r:id="rId26"/>
    <p:sldId id="281" r:id="rId27"/>
    <p:sldId id="282" r:id="rId28"/>
    <p:sldId id="283" r:id="rId29"/>
    <p:sldId id="284" r:id="rId30"/>
    <p:sldId id="285" r:id="rId31"/>
    <p:sldId id="286" r:id="rId32"/>
    <p:sldId id="326" r:id="rId33"/>
    <p:sldId id="327" r:id="rId34"/>
    <p:sldId id="293" r:id="rId35"/>
    <p:sldId id="294" r:id="rId36"/>
    <p:sldId id="295" r:id="rId37"/>
    <p:sldId id="328" r:id="rId38"/>
    <p:sldId id="329" r:id="rId39"/>
    <p:sldId id="298" r:id="rId40"/>
    <p:sldId id="299" r:id="rId41"/>
    <p:sldId id="300" r:id="rId42"/>
    <p:sldId id="301" r:id="rId43"/>
    <p:sldId id="330" r:id="rId44"/>
    <p:sldId id="303" r:id="rId45"/>
    <p:sldId id="304" r:id="rId46"/>
    <p:sldId id="305" r:id="rId47"/>
    <p:sldId id="306" r:id="rId48"/>
    <p:sldId id="307" r:id="rId49"/>
    <p:sldId id="331" r:id="rId50"/>
    <p:sldId id="308" r:id="rId51"/>
    <p:sldId id="309" r:id="rId52"/>
    <p:sldId id="310" r:id="rId53"/>
    <p:sldId id="311" r:id="rId54"/>
    <p:sldId id="312" r:id="rId55"/>
    <p:sldId id="288" r:id="rId56"/>
    <p:sldId id="289" r:id="rId57"/>
    <p:sldId id="320" r:id="rId58"/>
    <p:sldId id="321" r:id="rId59"/>
    <p:sldId id="322" r:id="rId60"/>
    <p:sldId id="324" r:id="rId61"/>
    <p:sldId id="323" r:id="rId62"/>
    <p:sldId id="270" r:id="rId63"/>
    <p:sldId id="313" r:id="rId64"/>
    <p:sldId id="325"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856" autoAdjust="0"/>
    <p:restoredTop sz="86527" autoAdjust="0"/>
  </p:normalViewPr>
  <p:slideViewPr>
    <p:cSldViewPr>
      <p:cViewPr varScale="1">
        <p:scale>
          <a:sx n="122" d="100"/>
          <a:sy n="122" d="100"/>
        </p:scale>
        <p:origin x="-131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1" d="100"/>
          <a:sy n="71" d="100"/>
        </p:scale>
        <p:origin x="-2748"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FCD3A2-6E81-45E7-A0C1-B7B31C2FEA84}" type="datetimeFigureOut">
              <a:rPr lang="en-US" smtClean="0"/>
              <a:pPr/>
              <a:t>11/29/2010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E6332C-301C-4855-A319-7A5909AFB18B}"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1</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10</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11</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12</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13</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14</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15</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16</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17</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18</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19</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2</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20</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E287CF9-763D-4257-A4B7-665BC5E78EB0}" type="slidenum">
              <a:rPr lang="en-US" smtClean="0"/>
              <a:pPr/>
              <a:t>21</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22</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23</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24</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25</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26</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27</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28</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29</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3</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30</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31</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32</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33</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34</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35</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36</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37</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38</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39</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4</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40</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41</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42</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43</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44</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45</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46</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47</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48</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50</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5</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51</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52</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53</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54</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55</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56</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57</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58</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59</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60</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6</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61</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62</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63</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64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7</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8</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9</a:t>
            </a:fld>
            <a:endParaRPr lang="en-US" dirty="0"/>
          </a:p>
        </p:txBody>
      </p:sp>
      <p:sp>
        <p:nvSpPr>
          <p:cNvPr id="5" name="Notes Placeholder 4"/>
          <p:cNvSpPr>
            <a:spLocks noGrp="1"/>
          </p:cNvSpPr>
          <p:nvPr>
            <p:ph type="body" sz="quarter" idx="1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143000"/>
            <a:ext cx="8382000" cy="1219200"/>
          </a:xfrm>
        </p:spPr>
        <p:txBody>
          <a:bodyPr anchor="t" anchorCtr="0"/>
          <a:lstStyle/>
          <a:p>
            <a:r>
              <a:rPr lang="en-US" smtClean="0"/>
              <a:t>Click to edit Master title style</a:t>
            </a:r>
            <a:endParaRPr lang="en-US" dirty="0"/>
          </a:p>
        </p:txBody>
      </p:sp>
      <p:sp>
        <p:nvSpPr>
          <p:cNvPr id="3" name="Subtitle 2"/>
          <p:cNvSpPr>
            <a:spLocks noGrp="1"/>
          </p:cNvSpPr>
          <p:nvPr>
            <p:ph type="subTitle" idx="1"/>
          </p:nvPr>
        </p:nvSpPr>
        <p:spPr>
          <a:xfrm>
            <a:off x="685800" y="685800"/>
            <a:ext cx="7772400" cy="1219200"/>
          </a:xfrm>
        </p:spPr>
        <p:txBody>
          <a:bodyPr/>
          <a:lstStyle>
            <a:lvl1pPr marL="0" indent="0" algn="ctr">
              <a:buNone/>
              <a:defRPr>
                <a:solidFill>
                  <a:schemeClr val="bg2">
                    <a:lumMod val="9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Picture Placeholder 9"/>
          <p:cNvSpPr>
            <a:spLocks noGrp="1"/>
          </p:cNvSpPr>
          <p:nvPr>
            <p:ph type="pic" sz="quarter" idx="10"/>
          </p:nvPr>
        </p:nvSpPr>
        <p:spPr>
          <a:xfrm>
            <a:off x="1047750" y="1981200"/>
            <a:ext cx="7048500" cy="4648200"/>
          </a:xfrm>
        </p:spPr>
        <p:txBody>
          <a:bodyPr/>
          <a:lstStyle/>
          <a:p>
            <a:r>
              <a:rPr lang="en-US" dirty="0" smtClean="0"/>
              <a:t>Click icon to add picture</a:t>
            </a:r>
            <a:endParaRPr lang="en-US" dirty="0"/>
          </a:p>
        </p:txBody>
      </p:sp>
      <p:sp>
        <p:nvSpPr>
          <p:cNvPr id="9" name="Slide Number Placeholder 5"/>
          <p:cNvSpPr>
            <a:spLocks noGrp="1"/>
          </p:cNvSpPr>
          <p:nvPr>
            <p:ph type="sldNum" sz="quarter" idx="4"/>
          </p:nvPr>
        </p:nvSpPr>
        <p:spPr>
          <a:xfrm>
            <a:off x="6934200" y="6629400"/>
            <a:ext cx="2209800" cy="228600"/>
          </a:xfrm>
          <a:prstGeom prst="rect">
            <a:avLst/>
          </a:prstGeom>
        </p:spPr>
        <p:txBody>
          <a:bodyPr vert="horz" lIns="91440" tIns="45720" rIns="91440" bIns="45720" rtlCol="0" anchor="ctr"/>
          <a:lstStyle>
            <a:lvl1pPr algn="r">
              <a:defRPr sz="1000" b="0">
                <a:solidFill>
                  <a:schemeClr val="bg1">
                    <a:lumMod val="75000"/>
                  </a:schemeClr>
                </a:solidFill>
              </a:defRPr>
            </a:lvl1pPr>
          </a:lstStyle>
          <a:p>
            <a:r>
              <a:rPr lang="en-US" dirty="0" smtClean="0"/>
              <a:t>Slide 7C-</a:t>
            </a:r>
            <a:fld id="{9B0275EC-D83B-41CF-A730-6EE890332126}" type="slidenum">
              <a:rPr lang="en-US" smtClean="0"/>
              <a:pPr/>
              <a:t>‹#›</a:t>
            </a:fld>
            <a:endParaRPr lang="en-US" dirty="0"/>
          </a:p>
        </p:txBody>
      </p:sp>
      <p:sp>
        <p:nvSpPr>
          <p:cNvPr id="11" name="Footer Placeholder 4"/>
          <p:cNvSpPr>
            <a:spLocks noGrp="1"/>
          </p:cNvSpPr>
          <p:nvPr>
            <p:ph type="ftr" sz="quarter" idx="3"/>
          </p:nvPr>
        </p:nvSpPr>
        <p:spPr>
          <a:xfrm>
            <a:off x="0" y="6629400"/>
            <a:ext cx="4267200" cy="228600"/>
          </a:xfrm>
          <a:prstGeom prst="rect">
            <a:avLst/>
          </a:prstGeom>
        </p:spPr>
        <p:txBody>
          <a:bodyPr/>
          <a:lstStyle>
            <a:lvl1pPr>
              <a:defRPr lang="en-US" sz="1000" b="0" kern="1200" dirty="0" smtClean="0">
                <a:solidFill>
                  <a:schemeClr val="bg1">
                    <a:lumMod val="75000"/>
                  </a:schemeClr>
                </a:solidFill>
                <a:latin typeface="+mn-lt"/>
                <a:ea typeface="+mn-ea"/>
                <a:cs typeface="+mn-cs"/>
              </a:defRPr>
            </a:lvl1pPr>
          </a:lstStyle>
          <a:p>
            <a:r>
              <a:rPr lang="en-US" dirty="0" smtClean="0"/>
              <a:t>Unit 7C      Operational Safety   -   Lesson C: Cargo</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Slide Number Placeholder 5"/>
          <p:cNvSpPr>
            <a:spLocks noGrp="1"/>
          </p:cNvSpPr>
          <p:nvPr>
            <p:ph type="sldNum" sz="quarter" idx="4"/>
          </p:nvPr>
        </p:nvSpPr>
        <p:spPr>
          <a:xfrm>
            <a:off x="6934200" y="6629400"/>
            <a:ext cx="2209800" cy="228600"/>
          </a:xfrm>
          <a:prstGeom prst="rect">
            <a:avLst/>
          </a:prstGeom>
        </p:spPr>
        <p:txBody>
          <a:bodyPr vert="horz" lIns="91440" tIns="45720" rIns="91440" bIns="45720" rtlCol="0" anchor="ctr"/>
          <a:lstStyle>
            <a:lvl1pPr algn="r">
              <a:defRPr sz="1000" b="0">
                <a:solidFill>
                  <a:schemeClr val="bg1">
                    <a:lumMod val="75000"/>
                  </a:schemeClr>
                </a:solidFill>
              </a:defRPr>
            </a:lvl1pPr>
          </a:lstStyle>
          <a:p>
            <a:r>
              <a:rPr lang="en-US" dirty="0" smtClean="0"/>
              <a:t>Slide 7C-</a:t>
            </a:r>
            <a:fld id="{9B0275EC-D83B-41CF-A730-6EE890332126}" type="slidenum">
              <a:rPr lang="en-US" smtClean="0"/>
              <a:pPr/>
              <a:t>‹#›</a:t>
            </a:fld>
            <a:endParaRPr lang="en-US" dirty="0"/>
          </a:p>
        </p:txBody>
      </p:sp>
      <p:sp>
        <p:nvSpPr>
          <p:cNvPr id="8" name="Footer Placeholder 4"/>
          <p:cNvSpPr>
            <a:spLocks noGrp="1"/>
          </p:cNvSpPr>
          <p:nvPr>
            <p:ph type="ftr" sz="quarter" idx="3"/>
          </p:nvPr>
        </p:nvSpPr>
        <p:spPr>
          <a:xfrm>
            <a:off x="0" y="6629400"/>
            <a:ext cx="4267200" cy="228600"/>
          </a:xfrm>
          <a:prstGeom prst="rect">
            <a:avLst/>
          </a:prstGeom>
        </p:spPr>
        <p:txBody>
          <a:bodyPr/>
          <a:lstStyle>
            <a:lvl1pPr>
              <a:defRPr lang="en-US" sz="1000" b="0" kern="1200" dirty="0" smtClean="0">
                <a:solidFill>
                  <a:schemeClr val="bg1">
                    <a:lumMod val="75000"/>
                  </a:schemeClr>
                </a:solidFill>
                <a:latin typeface="+mn-lt"/>
                <a:ea typeface="+mn-ea"/>
                <a:cs typeface="+mn-cs"/>
              </a:defRPr>
            </a:lvl1pPr>
          </a:lstStyle>
          <a:p>
            <a:r>
              <a:rPr lang="en-US" dirty="0" smtClean="0"/>
              <a:t>Unit 7C      Operational Safety   -   Lesson C: Cargo</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77813"/>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144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5"/>
          <p:cNvSpPr>
            <a:spLocks noGrp="1"/>
          </p:cNvSpPr>
          <p:nvPr>
            <p:ph type="sldNum" sz="quarter" idx="10"/>
          </p:nvPr>
        </p:nvSpPr>
        <p:spPr>
          <a:xfrm>
            <a:off x="6934200" y="6629400"/>
            <a:ext cx="2209800" cy="228600"/>
          </a:xfrm>
          <a:prstGeom prst="rect">
            <a:avLst/>
          </a:prstGeom>
        </p:spPr>
        <p:txBody>
          <a:bodyPr vert="horz" lIns="91440" tIns="45720" rIns="91440" bIns="45720" rtlCol="0" anchor="ctr"/>
          <a:lstStyle>
            <a:lvl1pPr algn="r">
              <a:defRPr sz="1000" b="0">
                <a:solidFill>
                  <a:schemeClr val="bg1">
                    <a:lumMod val="75000"/>
                  </a:schemeClr>
                </a:solidFill>
              </a:defRPr>
            </a:lvl1pPr>
          </a:lstStyle>
          <a:p>
            <a:r>
              <a:rPr lang="en-US" dirty="0" smtClean="0"/>
              <a:t>Slide 7C-</a:t>
            </a:r>
            <a:fld id="{9B0275EC-D83B-41CF-A730-6EE890332126}" type="slidenum">
              <a:rPr lang="en-US" smtClean="0"/>
              <a:pPr/>
              <a:t>‹#›</a:t>
            </a:fld>
            <a:endParaRPr lang="en-US" dirty="0"/>
          </a:p>
        </p:txBody>
      </p:sp>
      <p:sp>
        <p:nvSpPr>
          <p:cNvPr id="11" name="Footer Placeholder 4"/>
          <p:cNvSpPr>
            <a:spLocks noGrp="1"/>
          </p:cNvSpPr>
          <p:nvPr>
            <p:ph type="ftr" sz="quarter" idx="11"/>
          </p:nvPr>
        </p:nvSpPr>
        <p:spPr>
          <a:xfrm>
            <a:off x="0" y="6629400"/>
            <a:ext cx="4267200" cy="228600"/>
          </a:xfrm>
          <a:prstGeom prst="rect">
            <a:avLst/>
          </a:prstGeom>
        </p:spPr>
        <p:txBody>
          <a:bodyPr/>
          <a:lstStyle>
            <a:lvl1pPr>
              <a:defRPr lang="en-US" sz="1000" b="0" kern="1200" dirty="0" smtClean="0">
                <a:solidFill>
                  <a:schemeClr val="bg1">
                    <a:lumMod val="75000"/>
                  </a:schemeClr>
                </a:solidFill>
                <a:latin typeface="+mn-lt"/>
                <a:ea typeface="+mn-ea"/>
                <a:cs typeface="+mn-cs"/>
              </a:defRPr>
            </a:lvl1pPr>
          </a:lstStyle>
          <a:p>
            <a:r>
              <a:rPr lang="en-US" dirty="0" smtClean="0"/>
              <a:t>Unit 7C      Operational Safety   -   Lesson C: Cargo</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lvl1pPr>
            <a:lvl2pPr>
              <a:defRPr sz="3200"/>
            </a:lvl2pPr>
            <a:lvl3pPr>
              <a:defRPr sz="28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934200" y="6629400"/>
            <a:ext cx="2209800" cy="228600"/>
          </a:xfrm>
          <a:prstGeom prst="rect">
            <a:avLst/>
          </a:prstGeom>
        </p:spPr>
        <p:txBody>
          <a:bodyPr vert="horz" lIns="91440" tIns="45720" rIns="91440" bIns="45720" rtlCol="0" anchor="ctr"/>
          <a:lstStyle>
            <a:lvl1pPr algn="r">
              <a:defRPr sz="1000" b="0">
                <a:solidFill>
                  <a:schemeClr val="bg1">
                    <a:lumMod val="75000"/>
                  </a:schemeClr>
                </a:solidFill>
              </a:defRPr>
            </a:lvl1pPr>
          </a:lstStyle>
          <a:p>
            <a:r>
              <a:rPr lang="en-US" dirty="0" smtClean="0"/>
              <a:t>Slide 7C-</a:t>
            </a:r>
            <a:fld id="{9B0275EC-D83B-41CF-A730-6EE890332126}" type="slidenum">
              <a:rPr lang="en-US" smtClean="0"/>
              <a:pPr/>
              <a:t>‹#›</a:t>
            </a:fld>
            <a:endParaRPr lang="en-US" dirty="0"/>
          </a:p>
        </p:txBody>
      </p:sp>
      <p:sp>
        <p:nvSpPr>
          <p:cNvPr id="9" name="Footer Placeholder 4"/>
          <p:cNvSpPr>
            <a:spLocks noGrp="1"/>
          </p:cNvSpPr>
          <p:nvPr>
            <p:ph type="ftr" sz="quarter" idx="3"/>
          </p:nvPr>
        </p:nvSpPr>
        <p:spPr>
          <a:xfrm>
            <a:off x="0" y="6629400"/>
            <a:ext cx="4267200" cy="228600"/>
          </a:xfrm>
          <a:prstGeom prst="rect">
            <a:avLst/>
          </a:prstGeom>
        </p:spPr>
        <p:txBody>
          <a:bodyPr/>
          <a:lstStyle>
            <a:lvl1pPr>
              <a:defRPr lang="en-US" sz="1000" b="0" kern="1200" dirty="0" smtClean="0">
                <a:solidFill>
                  <a:schemeClr val="bg1">
                    <a:lumMod val="75000"/>
                  </a:schemeClr>
                </a:solidFill>
                <a:latin typeface="+mn-lt"/>
                <a:ea typeface="+mn-ea"/>
                <a:cs typeface="+mn-cs"/>
              </a:defRPr>
            </a:lvl1pPr>
          </a:lstStyle>
          <a:p>
            <a:r>
              <a:rPr lang="en-US" dirty="0" smtClean="0"/>
              <a:t>Unit 7C      Operational Safety   -   Lesson C: Cargo</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ngle par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0" indent="0">
              <a:buFontTx/>
              <a:buNone/>
              <a:defRPr sz="3600"/>
            </a:lvl1pPr>
          </a:lstStyle>
          <a:p>
            <a:pPr lvl="0"/>
            <a:r>
              <a:rPr lang="en-US" dirty="0" smtClean="0"/>
              <a:t>Click to edit Master text styles</a:t>
            </a:r>
          </a:p>
        </p:txBody>
      </p:sp>
      <p:sp>
        <p:nvSpPr>
          <p:cNvPr id="6" name="Slide Number Placeholder 5"/>
          <p:cNvSpPr>
            <a:spLocks noGrp="1"/>
          </p:cNvSpPr>
          <p:nvPr>
            <p:ph type="sldNum" sz="quarter" idx="4"/>
          </p:nvPr>
        </p:nvSpPr>
        <p:spPr>
          <a:xfrm>
            <a:off x="6934200" y="6629400"/>
            <a:ext cx="2209800" cy="228600"/>
          </a:xfrm>
          <a:prstGeom prst="rect">
            <a:avLst/>
          </a:prstGeom>
        </p:spPr>
        <p:txBody>
          <a:bodyPr vert="horz" lIns="91440" tIns="45720" rIns="91440" bIns="45720" rtlCol="0" anchor="ctr"/>
          <a:lstStyle>
            <a:lvl1pPr algn="r">
              <a:defRPr sz="1000" b="0">
                <a:solidFill>
                  <a:schemeClr val="bg1">
                    <a:lumMod val="75000"/>
                  </a:schemeClr>
                </a:solidFill>
              </a:defRPr>
            </a:lvl1pPr>
          </a:lstStyle>
          <a:p>
            <a:r>
              <a:rPr lang="en-US" dirty="0" smtClean="0"/>
              <a:t>Slide 7C-</a:t>
            </a:r>
            <a:fld id="{9B0275EC-D83B-41CF-A730-6EE890332126}" type="slidenum">
              <a:rPr lang="en-US" smtClean="0"/>
              <a:pPr/>
              <a:t>‹#›</a:t>
            </a:fld>
            <a:endParaRPr lang="en-US" dirty="0"/>
          </a:p>
        </p:txBody>
      </p:sp>
      <p:sp>
        <p:nvSpPr>
          <p:cNvPr id="9" name="Footer Placeholder 4"/>
          <p:cNvSpPr>
            <a:spLocks noGrp="1"/>
          </p:cNvSpPr>
          <p:nvPr>
            <p:ph type="ftr" sz="quarter" idx="3"/>
          </p:nvPr>
        </p:nvSpPr>
        <p:spPr>
          <a:xfrm>
            <a:off x="0" y="6629400"/>
            <a:ext cx="4267200" cy="228600"/>
          </a:xfrm>
          <a:prstGeom prst="rect">
            <a:avLst/>
          </a:prstGeom>
        </p:spPr>
        <p:txBody>
          <a:bodyPr/>
          <a:lstStyle>
            <a:lvl1pPr>
              <a:defRPr lang="en-US" sz="1000" b="0" kern="1200" dirty="0" smtClean="0">
                <a:solidFill>
                  <a:schemeClr val="bg1">
                    <a:lumMod val="75000"/>
                  </a:schemeClr>
                </a:solidFill>
                <a:latin typeface="+mn-lt"/>
                <a:ea typeface="+mn-ea"/>
                <a:cs typeface="+mn-cs"/>
              </a:defRPr>
            </a:lvl1pPr>
          </a:lstStyle>
          <a:p>
            <a:r>
              <a:rPr lang="en-US" dirty="0" smtClean="0"/>
              <a:t>Unit 7C      Operational Safety   -   Lesson C: Cargo</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ara w single p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609600"/>
          </a:xfrm>
        </p:spPr>
        <p:txBody>
          <a:bodyPr>
            <a:normAutofit/>
          </a:bodyPr>
          <a:lstStyle>
            <a:lvl1pPr algn="ctr">
              <a:buFontTx/>
              <a:buNone/>
              <a:defRPr sz="2800"/>
            </a:lvl1pPr>
          </a:lstStyle>
          <a:p>
            <a:pPr lvl="0"/>
            <a:r>
              <a:rPr lang="en-US" smtClean="0"/>
              <a:t>Click to edit Master text styles</a:t>
            </a:r>
          </a:p>
        </p:txBody>
      </p:sp>
      <p:sp>
        <p:nvSpPr>
          <p:cNvPr id="9" name="Picture Placeholder 8"/>
          <p:cNvSpPr>
            <a:spLocks noGrp="1"/>
          </p:cNvSpPr>
          <p:nvPr>
            <p:ph type="pic" sz="quarter" idx="10"/>
          </p:nvPr>
        </p:nvSpPr>
        <p:spPr>
          <a:xfrm>
            <a:off x="1581150" y="2209800"/>
            <a:ext cx="5981700" cy="3276600"/>
          </a:xfrm>
        </p:spPr>
        <p:txBody>
          <a:bodyPr/>
          <a:lstStyle/>
          <a:p>
            <a:r>
              <a:rPr lang="en-US" dirty="0" smtClean="0"/>
              <a:t>Click icon to add picture</a:t>
            </a:r>
            <a:endParaRPr lang="en-US" dirty="0"/>
          </a:p>
        </p:txBody>
      </p:sp>
      <p:sp>
        <p:nvSpPr>
          <p:cNvPr id="10" name="Content Placeholder 2"/>
          <p:cNvSpPr>
            <a:spLocks noGrp="1"/>
          </p:cNvSpPr>
          <p:nvPr>
            <p:ph idx="11"/>
          </p:nvPr>
        </p:nvSpPr>
        <p:spPr>
          <a:xfrm>
            <a:off x="457200" y="5562600"/>
            <a:ext cx="8229600" cy="1219200"/>
          </a:xfrm>
        </p:spPr>
        <p:txBody>
          <a:bodyPr>
            <a:normAutofit/>
          </a:bodyPr>
          <a:lstStyle>
            <a:lvl1pPr algn="ctr">
              <a:buFontTx/>
              <a:buNone/>
              <a:defRPr sz="2800"/>
            </a:lvl1pPr>
          </a:lstStyle>
          <a:p>
            <a:pPr lvl="0"/>
            <a:r>
              <a:rPr lang="en-US" smtClean="0"/>
              <a:t>Click to edit Master text styles</a:t>
            </a:r>
          </a:p>
        </p:txBody>
      </p:sp>
      <p:sp>
        <p:nvSpPr>
          <p:cNvPr id="11" name="Slide Number Placeholder 5"/>
          <p:cNvSpPr>
            <a:spLocks noGrp="1"/>
          </p:cNvSpPr>
          <p:nvPr>
            <p:ph type="sldNum" sz="quarter" idx="4"/>
          </p:nvPr>
        </p:nvSpPr>
        <p:spPr>
          <a:xfrm>
            <a:off x="6934200" y="6629400"/>
            <a:ext cx="2209800" cy="228600"/>
          </a:xfrm>
          <a:prstGeom prst="rect">
            <a:avLst/>
          </a:prstGeom>
        </p:spPr>
        <p:txBody>
          <a:bodyPr vert="horz" lIns="91440" tIns="45720" rIns="91440" bIns="45720" rtlCol="0" anchor="ctr"/>
          <a:lstStyle>
            <a:lvl1pPr algn="r">
              <a:defRPr sz="1000" b="0">
                <a:solidFill>
                  <a:schemeClr val="bg1">
                    <a:lumMod val="75000"/>
                  </a:schemeClr>
                </a:solidFill>
              </a:defRPr>
            </a:lvl1pPr>
          </a:lstStyle>
          <a:p>
            <a:r>
              <a:rPr lang="en-US" dirty="0" smtClean="0"/>
              <a:t>Slide 7C-</a:t>
            </a:r>
            <a:fld id="{9B0275EC-D83B-41CF-A730-6EE890332126}" type="slidenum">
              <a:rPr lang="en-US" smtClean="0"/>
              <a:pPr/>
              <a:t>‹#›</a:t>
            </a:fld>
            <a:endParaRPr lang="en-US" dirty="0"/>
          </a:p>
        </p:txBody>
      </p:sp>
      <p:sp>
        <p:nvSpPr>
          <p:cNvPr id="12" name="Footer Placeholder 4"/>
          <p:cNvSpPr>
            <a:spLocks noGrp="1"/>
          </p:cNvSpPr>
          <p:nvPr>
            <p:ph type="ftr" sz="quarter" idx="3"/>
          </p:nvPr>
        </p:nvSpPr>
        <p:spPr>
          <a:xfrm>
            <a:off x="0" y="6629400"/>
            <a:ext cx="4267200" cy="228600"/>
          </a:xfrm>
          <a:prstGeom prst="rect">
            <a:avLst/>
          </a:prstGeom>
        </p:spPr>
        <p:txBody>
          <a:bodyPr/>
          <a:lstStyle>
            <a:lvl1pPr>
              <a:defRPr lang="en-US" sz="1000" b="0" kern="1200" dirty="0" smtClean="0">
                <a:solidFill>
                  <a:schemeClr val="bg1">
                    <a:lumMod val="75000"/>
                  </a:schemeClr>
                </a:solidFill>
                <a:latin typeface="+mn-lt"/>
                <a:ea typeface="+mn-ea"/>
                <a:cs typeface="+mn-cs"/>
              </a:defRPr>
            </a:lvl1pPr>
          </a:lstStyle>
          <a:p>
            <a:r>
              <a:rPr lang="en-US" dirty="0" smtClean="0"/>
              <a:t>Unit 7C      Operational Safety   -   Lesson C: Cargo</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llets w/ single pi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57150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0"/>
          </p:nvPr>
        </p:nvSpPr>
        <p:spPr>
          <a:xfrm>
            <a:off x="6248400" y="1676400"/>
            <a:ext cx="2590800" cy="4800600"/>
          </a:xfrm>
        </p:spPr>
        <p:txBody>
          <a:bodyPr/>
          <a:lstStyle/>
          <a:p>
            <a:r>
              <a:rPr lang="en-US" dirty="0" smtClean="0"/>
              <a:t>Click icon to add picture</a:t>
            </a:r>
            <a:endParaRPr lang="en-US" dirty="0"/>
          </a:p>
        </p:txBody>
      </p:sp>
      <p:sp>
        <p:nvSpPr>
          <p:cNvPr id="10" name="Slide Number Placeholder 5"/>
          <p:cNvSpPr>
            <a:spLocks noGrp="1"/>
          </p:cNvSpPr>
          <p:nvPr>
            <p:ph type="sldNum" sz="quarter" idx="4"/>
          </p:nvPr>
        </p:nvSpPr>
        <p:spPr>
          <a:xfrm>
            <a:off x="6934200" y="6629400"/>
            <a:ext cx="2209800" cy="228600"/>
          </a:xfrm>
          <a:prstGeom prst="rect">
            <a:avLst/>
          </a:prstGeom>
        </p:spPr>
        <p:txBody>
          <a:bodyPr vert="horz" lIns="91440" tIns="45720" rIns="91440" bIns="45720" rtlCol="0" anchor="ctr"/>
          <a:lstStyle>
            <a:lvl1pPr algn="r">
              <a:defRPr sz="1000" b="0">
                <a:solidFill>
                  <a:schemeClr val="bg1">
                    <a:lumMod val="75000"/>
                  </a:schemeClr>
                </a:solidFill>
              </a:defRPr>
            </a:lvl1pPr>
          </a:lstStyle>
          <a:p>
            <a:r>
              <a:rPr lang="en-US" dirty="0" smtClean="0"/>
              <a:t>Slide 7C-</a:t>
            </a:r>
            <a:fld id="{9B0275EC-D83B-41CF-A730-6EE890332126}" type="slidenum">
              <a:rPr lang="en-US" smtClean="0"/>
              <a:pPr/>
              <a:t>‹#›</a:t>
            </a:fld>
            <a:endParaRPr lang="en-US" dirty="0"/>
          </a:p>
        </p:txBody>
      </p:sp>
      <p:sp>
        <p:nvSpPr>
          <p:cNvPr id="11" name="Footer Placeholder 4"/>
          <p:cNvSpPr>
            <a:spLocks noGrp="1"/>
          </p:cNvSpPr>
          <p:nvPr>
            <p:ph type="ftr" sz="quarter" idx="3"/>
          </p:nvPr>
        </p:nvSpPr>
        <p:spPr>
          <a:xfrm>
            <a:off x="0" y="6629400"/>
            <a:ext cx="4267200" cy="228600"/>
          </a:xfrm>
          <a:prstGeom prst="rect">
            <a:avLst/>
          </a:prstGeom>
        </p:spPr>
        <p:txBody>
          <a:bodyPr/>
          <a:lstStyle>
            <a:lvl1pPr>
              <a:defRPr lang="en-US" sz="1000" b="0" kern="1200" dirty="0" smtClean="0">
                <a:solidFill>
                  <a:schemeClr val="bg1">
                    <a:lumMod val="75000"/>
                  </a:schemeClr>
                </a:solidFill>
                <a:latin typeface="+mn-lt"/>
                <a:ea typeface="+mn-ea"/>
                <a:cs typeface="+mn-cs"/>
              </a:defRPr>
            </a:lvl1pPr>
          </a:lstStyle>
          <a:p>
            <a:r>
              <a:rPr lang="en-US" dirty="0" smtClean="0"/>
              <a:t>Unit 7C      Operational Safety   -   Lesson C: Cargo</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4"/>
          </p:nvPr>
        </p:nvSpPr>
        <p:spPr>
          <a:xfrm>
            <a:off x="6934200" y="6629400"/>
            <a:ext cx="2209800" cy="228600"/>
          </a:xfrm>
          <a:prstGeom prst="rect">
            <a:avLst/>
          </a:prstGeom>
        </p:spPr>
        <p:txBody>
          <a:bodyPr vert="horz" lIns="91440" tIns="45720" rIns="91440" bIns="45720" rtlCol="0" anchor="ctr"/>
          <a:lstStyle>
            <a:lvl1pPr algn="r">
              <a:defRPr sz="1000" b="0">
                <a:solidFill>
                  <a:schemeClr val="bg1">
                    <a:lumMod val="75000"/>
                  </a:schemeClr>
                </a:solidFill>
              </a:defRPr>
            </a:lvl1pPr>
          </a:lstStyle>
          <a:p>
            <a:r>
              <a:rPr lang="en-US" dirty="0" smtClean="0"/>
              <a:t>Slide 7C-</a:t>
            </a:r>
            <a:fld id="{9B0275EC-D83B-41CF-A730-6EE890332126}" type="slidenum">
              <a:rPr lang="en-US" smtClean="0"/>
              <a:pPr/>
              <a:t>‹#›</a:t>
            </a:fld>
            <a:endParaRPr lang="en-US" dirty="0"/>
          </a:p>
        </p:txBody>
      </p:sp>
      <p:sp>
        <p:nvSpPr>
          <p:cNvPr id="9" name="Footer Placeholder 4"/>
          <p:cNvSpPr>
            <a:spLocks noGrp="1"/>
          </p:cNvSpPr>
          <p:nvPr>
            <p:ph type="ftr" sz="quarter" idx="3"/>
          </p:nvPr>
        </p:nvSpPr>
        <p:spPr>
          <a:xfrm>
            <a:off x="0" y="6629400"/>
            <a:ext cx="4267200" cy="228600"/>
          </a:xfrm>
          <a:prstGeom prst="rect">
            <a:avLst/>
          </a:prstGeom>
        </p:spPr>
        <p:txBody>
          <a:bodyPr/>
          <a:lstStyle>
            <a:lvl1pPr>
              <a:defRPr lang="en-US" sz="1000" b="0" kern="1200" dirty="0" smtClean="0">
                <a:solidFill>
                  <a:schemeClr val="bg1">
                    <a:lumMod val="75000"/>
                  </a:schemeClr>
                </a:solidFill>
                <a:latin typeface="+mn-lt"/>
                <a:ea typeface="+mn-ea"/>
                <a:cs typeface="+mn-cs"/>
              </a:defRPr>
            </a:lvl1pPr>
          </a:lstStyle>
          <a:p>
            <a:r>
              <a:rPr lang="en-US" dirty="0" smtClean="0"/>
              <a:t>Unit 7C      Operational Safety   -   Lesson C: Cargo</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 col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5029200"/>
          </a:xfrm>
        </p:spPr>
        <p:txBody>
          <a:bodyPr numCol="2"/>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934200" y="6629400"/>
            <a:ext cx="2209800" cy="228600"/>
          </a:xfrm>
          <a:prstGeom prst="rect">
            <a:avLst/>
          </a:prstGeom>
        </p:spPr>
        <p:txBody>
          <a:bodyPr vert="horz" lIns="91440" tIns="45720" rIns="91440" bIns="45720" rtlCol="0" anchor="ctr"/>
          <a:lstStyle>
            <a:lvl1pPr algn="r">
              <a:defRPr sz="1000" b="0">
                <a:solidFill>
                  <a:schemeClr val="bg1">
                    <a:lumMod val="75000"/>
                  </a:schemeClr>
                </a:solidFill>
              </a:defRPr>
            </a:lvl1pPr>
          </a:lstStyle>
          <a:p>
            <a:r>
              <a:rPr lang="en-US" dirty="0" smtClean="0"/>
              <a:t>Slide 7C-</a:t>
            </a:r>
            <a:fld id="{9B0275EC-D83B-41CF-A730-6EE890332126}" type="slidenum">
              <a:rPr lang="en-US" smtClean="0"/>
              <a:pPr/>
              <a:t>‹#›</a:t>
            </a:fld>
            <a:endParaRPr lang="en-US" dirty="0"/>
          </a:p>
        </p:txBody>
      </p:sp>
      <p:sp>
        <p:nvSpPr>
          <p:cNvPr id="9" name="Footer Placeholder 4"/>
          <p:cNvSpPr>
            <a:spLocks noGrp="1"/>
          </p:cNvSpPr>
          <p:nvPr>
            <p:ph type="ftr" sz="quarter" idx="3"/>
          </p:nvPr>
        </p:nvSpPr>
        <p:spPr>
          <a:xfrm>
            <a:off x="0" y="6629400"/>
            <a:ext cx="4267200" cy="228600"/>
          </a:xfrm>
          <a:prstGeom prst="rect">
            <a:avLst/>
          </a:prstGeom>
        </p:spPr>
        <p:txBody>
          <a:bodyPr/>
          <a:lstStyle>
            <a:lvl1pPr>
              <a:defRPr lang="en-US" sz="1000" b="0" kern="1200" dirty="0" smtClean="0">
                <a:solidFill>
                  <a:schemeClr val="bg1">
                    <a:lumMod val="75000"/>
                  </a:schemeClr>
                </a:solidFill>
                <a:latin typeface="+mn-lt"/>
                <a:ea typeface="+mn-ea"/>
                <a:cs typeface="+mn-cs"/>
              </a:defRPr>
            </a:lvl1pPr>
          </a:lstStyle>
          <a:p>
            <a:r>
              <a:rPr lang="en-US" dirty="0" smtClean="0"/>
              <a:t>Unit 7C      Operational Safety   -   Lesson C: Cargo</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5"/>
          <p:cNvSpPr>
            <a:spLocks noGrp="1"/>
          </p:cNvSpPr>
          <p:nvPr>
            <p:ph type="sldNum" sz="quarter" idx="4"/>
          </p:nvPr>
        </p:nvSpPr>
        <p:spPr>
          <a:xfrm>
            <a:off x="6934200" y="6629400"/>
            <a:ext cx="2209800" cy="228600"/>
          </a:xfrm>
          <a:prstGeom prst="rect">
            <a:avLst/>
          </a:prstGeom>
        </p:spPr>
        <p:txBody>
          <a:bodyPr vert="horz" lIns="91440" tIns="45720" rIns="91440" bIns="45720" rtlCol="0" anchor="ctr"/>
          <a:lstStyle>
            <a:lvl1pPr algn="r">
              <a:defRPr sz="1000" b="0">
                <a:solidFill>
                  <a:schemeClr val="bg1">
                    <a:lumMod val="75000"/>
                  </a:schemeClr>
                </a:solidFill>
              </a:defRPr>
            </a:lvl1pPr>
          </a:lstStyle>
          <a:p>
            <a:r>
              <a:rPr lang="en-US" dirty="0" smtClean="0"/>
              <a:t>Slide 7C-</a:t>
            </a:r>
            <a:fld id="{9B0275EC-D83B-41CF-A730-6EE890332126}" type="slidenum">
              <a:rPr lang="en-US" smtClean="0"/>
              <a:pPr/>
              <a:t>‹#›</a:t>
            </a:fld>
            <a:endParaRPr lang="en-US" dirty="0"/>
          </a:p>
        </p:txBody>
      </p:sp>
      <p:sp>
        <p:nvSpPr>
          <p:cNvPr id="8" name="Footer Placeholder 4"/>
          <p:cNvSpPr>
            <a:spLocks noGrp="1"/>
          </p:cNvSpPr>
          <p:nvPr>
            <p:ph type="ftr" sz="quarter" idx="3"/>
          </p:nvPr>
        </p:nvSpPr>
        <p:spPr>
          <a:xfrm>
            <a:off x="0" y="6629400"/>
            <a:ext cx="4267200" cy="228600"/>
          </a:xfrm>
          <a:prstGeom prst="rect">
            <a:avLst/>
          </a:prstGeom>
        </p:spPr>
        <p:txBody>
          <a:bodyPr/>
          <a:lstStyle>
            <a:lvl1pPr>
              <a:defRPr lang="en-US" sz="1000" b="0" kern="1200" dirty="0" smtClean="0">
                <a:solidFill>
                  <a:schemeClr val="bg1">
                    <a:lumMod val="75000"/>
                  </a:schemeClr>
                </a:solidFill>
                <a:latin typeface="+mn-lt"/>
                <a:ea typeface="+mn-ea"/>
                <a:cs typeface="+mn-cs"/>
              </a:defRPr>
            </a:lvl1pPr>
          </a:lstStyle>
          <a:p>
            <a:r>
              <a:rPr lang="en-US" dirty="0" smtClean="0"/>
              <a:t>Unit 7C      Operational Safety   -   Lesson C: Cargo</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6934200" y="6629400"/>
            <a:ext cx="2209800" cy="228600"/>
          </a:xfrm>
          <a:prstGeom prst="rect">
            <a:avLst/>
          </a:prstGeom>
        </p:spPr>
        <p:txBody>
          <a:bodyPr vert="horz" lIns="91440" tIns="45720" rIns="91440" bIns="45720" rtlCol="0" anchor="ctr"/>
          <a:lstStyle>
            <a:lvl1pPr algn="r">
              <a:defRPr sz="1000" b="0">
                <a:solidFill>
                  <a:schemeClr val="bg1">
                    <a:lumMod val="75000"/>
                  </a:schemeClr>
                </a:solidFill>
              </a:defRPr>
            </a:lvl1pPr>
          </a:lstStyle>
          <a:p>
            <a:r>
              <a:rPr lang="en-US" dirty="0" smtClean="0"/>
              <a:t>Slide 7C-</a:t>
            </a:r>
            <a:fld id="{9B0275EC-D83B-41CF-A730-6EE890332126}" type="slidenum">
              <a:rPr lang="en-US" smtClean="0"/>
              <a:pPr/>
              <a:t>‹#›</a:t>
            </a:fld>
            <a:endParaRPr lang="en-US" dirty="0"/>
          </a:p>
        </p:txBody>
      </p:sp>
      <p:sp>
        <p:nvSpPr>
          <p:cNvPr id="7" name="Footer Placeholder 4"/>
          <p:cNvSpPr>
            <a:spLocks noGrp="1"/>
          </p:cNvSpPr>
          <p:nvPr>
            <p:ph type="ftr" sz="quarter" idx="3"/>
          </p:nvPr>
        </p:nvSpPr>
        <p:spPr>
          <a:xfrm>
            <a:off x="0" y="6629400"/>
            <a:ext cx="4267200" cy="228600"/>
          </a:xfrm>
          <a:prstGeom prst="rect">
            <a:avLst/>
          </a:prstGeom>
        </p:spPr>
        <p:txBody>
          <a:bodyPr/>
          <a:lstStyle>
            <a:lvl1pPr>
              <a:defRPr lang="en-US" sz="1000" b="0" kern="1200" dirty="0" smtClean="0">
                <a:solidFill>
                  <a:schemeClr val="bg1">
                    <a:lumMod val="75000"/>
                  </a:schemeClr>
                </a:solidFill>
                <a:latin typeface="+mn-lt"/>
                <a:ea typeface="+mn-ea"/>
                <a:cs typeface="+mn-cs"/>
              </a:defRPr>
            </a:lvl1pPr>
          </a:lstStyle>
          <a:p>
            <a:r>
              <a:rPr lang="en-US" dirty="0" smtClean="0"/>
              <a:t>Unit 7C      Operational Safety   -   Lesson C: Cargo</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944562"/>
          </a:xfrm>
          <a:prstGeom prst="rect">
            <a:avLst/>
          </a:prstGeom>
        </p:spPr>
        <p:txBody>
          <a:bodyPr vert="horz" lIns="91440" tIns="45720" rIns="91440" bIns="45720" rtlCol="0" anchor="b" anchorCtr="0">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txBox="1">
            <a:spLocks/>
          </p:cNvSpPr>
          <p:nvPr/>
        </p:nvSpPr>
        <p:spPr>
          <a:xfrm>
            <a:off x="152400" y="76200"/>
            <a:ext cx="2895600" cy="304800"/>
          </a:xfrm>
          <a:prstGeom prst="rect">
            <a:avLst/>
          </a:prstGeom>
        </p:spPr>
        <p:txBody>
          <a:bodyPr/>
          <a:lstStyle>
            <a:lvl1pPr>
              <a:defRPr lang="en-US" sz="1000" b="0" kern="1200" dirty="0" smtClean="0">
                <a:solidFill>
                  <a:schemeClr val="bg1">
                    <a:lumMod val="75000"/>
                  </a:schemeClr>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1">
                    <a:lumMod val="75000"/>
                  </a:schemeClr>
                </a:solidFill>
                <a:effectLst/>
                <a:uLnTx/>
                <a:uFillTx/>
                <a:latin typeface="+mn-lt"/>
                <a:ea typeface="+mn-ea"/>
                <a:cs typeface="+mn-cs"/>
              </a:rPr>
              <a:t>S-271    Helicopter Crewmember</a:t>
            </a:r>
            <a:endParaRPr kumimoji="0" lang="en-US" sz="1200" b="1" i="0" u="none" strike="noStrike" kern="1200" cap="none" spc="0" normalizeH="0" baseline="0" noProof="0" dirty="0">
              <a:ln>
                <a:noFill/>
              </a:ln>
              <a:solidFill>
                <a:schemeClr val="bg1">
                  <a:lumMod val="75000"/>
                </a:schemeClr>
              </a:solidFill>
              <a:effectLst/>
              <a:uLnTx/>
              <a:uFillTx/>
              <a:latin typeface="+mn-lt"/>
              <a:ea typeface="+mn-ea"/>
              <a:cs typeface="+mn-cs"/>
            </a:endParaRPr>
          </a:p>
        </p:txBody>
      </p:sp>
      <p:sp>
        <p:nvSpPr>
          <p:cNvPr id="11" name="Slide Number Placeholder 5"/>
          <p:cNvSpPr>
            <a:spLocks noGrp="1"/>
          </p:cNvSpPr>
          <p:nvPr>
            <p:ph type="sldNum" sz="quarter" idx="4"/>
          </p:nvPr>
        </p:nvSpPr>
        <p:spPr>
          <a:xfrm>
            <a:off x="6934200" y="6629400"/>
            <a:ext cx="2209800" cy="228600"/>
          </a:xfrm>
          <a:prstGeom prst="rect">
            <a:avLst/>
          </a:prstGeom>
        </p:spPr>
        <p:txBody>
          <a:bodyPr vert="horz" lIns="91440" tIns="45720" rIns="91440" bIns="45720" rtlCol="0" anchor="ctr"/>
          <a:lstStyle>
            <a:lvl1pPr algn="r">
              <a:defRPr sz="1000" b="0">
                <a:solidFill>
                  <a:schemeClr val="bg1">
                    <a:lumMod val="75000"/>
                  </a:schemeClr>
                </a:solidFill>
              </a:defRPr>
            </a:lvl1pPr>
          </a:lstStyle>
          <a:p>
            <a:r>
              <a:rPr lang="en-US" dirty="0" smtClean="0"/>
              <a:t>Slide 7C-</a:t>
            </a:r>
            <a:fld id="{9B0275EC-D83B-41CF-A730-6EE890332126}" type="slidenum">
              <a:rPr lang="en-US" smtClean="0"/>
              <a:pPr/>
              <a:t>‹#›</a:t>
            </a:fld>
            <a:endParaRPr lang="en-US" dirty="0"/>
          </a:p>
        </p:txBody>
      </p:sp>
      <p:sp>
        <p:nvSpPr>
          <p:cNvPr id="12" name="Footer Placeholder 4"/>
          <p:cNvSpPr>
            <a:spLocks noGrp="1"/>
          </p:cNvSpPr>
          <p:nvPr>
            <p:ph type="ftr" sz="quarter" idx="3"/>
          </p:nvPr>
        </p:nvSpPr>
        <p:spPr>
          <a:xfrm>
            <a:off x="0" y="6629400"/>
            <a:ext cx="4267200" cy="228600"/>
          </a:xfrm>
          <a:prstGeom prst="rect">
            <a:avLst/>
          </a:prstGeom>
        </p:spPr>
        <p:txBody>
          <a:bodyPr/>
          <a:lstStyle>
            <a:lvl1pPr>
              <a:defRPr lang="en-US" sz="1000" b="0" kern="1200" dirty="0" smtClean="0">
                <a:solidFill>
                  <a:schemeClr val="bg1">
                    <a:lumMod val="75000"/>
                  </a:schemeClr>
                </a:solidFill>
                <a:latin typeface="+mn-lt"/>
                <a:ea typeface="+mn-ea"/>
                <a:cs typeface="+mn-cs"/>
              </a:defRPr>
            </a:lvl1pPr>
          </a:lstStyle>
          <a:p>
            <a:r>
              <a:rPr lang="en-US" dirty="0" smtClean="0"/>
              <a:t>Unit 7C      Operational Safety   -   Lesson C: Cargo</a:t>
            </a:r>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2" r:id="rId8"/>
    <p:sldLayoutId id="2147483673" r:id="rId9"/>
    <p:sldLayoutId id="2147483674" r:id="rId10"/>
    <p:sldLayoutId id="2147483676" r:id="rId11"/>
  </p:sldLayoutIdLst>
  <p:hf hdr="0" dt="0"/>
  <p:txStyles>
    <p:titleStyle>
      <a:lvl1pPr algn="ctr" defTabSz="914400" rtl="0" eaLnBrk="1" latinLnBrk="0" hangingPunct="1">
        <a:spcBef>
          <a:spcPct val="0"/>
        </a:spcBef>
        <a:buNone/>
        <a:defRPr sz="4000" b="1" kern="1200"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bg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bg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bg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9000" r="-18000"/>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381000" y="609600"/>
            <a:ext cx="8382000" cy="990600"/>
          </a:xfrm>
        </p:spPr>
        <p:txBody>
          <a:bodyPr>
            <a:normAutofit/>
          </a:bodyPr>
          <a:lstStyle/>
          <a:p>
            <a:r>
              <a:rPr lang="en-US" dirty="0" smtClean="0">
                <a:solidFill>
                  <a:srgbClr val="002060"/>
                </a:solidFill>
                <a:effectLst>
                  <a:glow rad="101600">
                    <a:schemeClr val="bg1">
                      <a:alpha val="60000"/>
                    </a:schemeClr>
                  </a:glow>
                  <a:reflection blurRad="12700" stA="50000" endPos="50000" dist="5000" dir="5400000" sy="-100000" rotWithShape="0"/>
                </a:effectLst>
              </a:rPr>
              <a:t>Unit 7 - Operational Safety</a:t>
            </a:r>
            <a:endParaRPr lang="en-US" dirty="0">
              <a:solidFill>
                <a:srgbClr val="002060"/>
              </a:solidFill>
              <a:effectLst>
                <a:glow rad="101600">
                  <a:schemeClr val="bg1">
                    <a:alpha val="60000"/>
                  </a:schemeClr>
                </a:glow>
                <a:reflection blurRad="12700" stA="50000" endPos="50000" dist="5000" dir="5400000" sy="-100000" rotWithShape="0"/>
              </a:effectLst>
            </a:endParaRPr>
          </a:p>
        </p:txBody>
      </p:sp>
      <p:sp>
        <p:nvSpPr>
          <p:cNvPr id="6" name="Subtitle 2"/>
          <p:cNvSpPr>
            <a:spLocks noGrp="1"/>
          </p:cNvSpPr>
          <p:nvPr>
            <p:ph type="subTitle" idx="1"/>
          </p:nvPr>
        </p:nvSpPr>
        <p:spPr>
          <a:xfrm>
            <a:off x="3124200" y="1752600"/>
            <a:ext cx="3886200" cy="1447800"/>
          </a:xfrm>
        </p:spPr>
        <p:txBody>
          <a:bodyPr>
            <a:noAutofit/>
          </a:bodyPr>
          <a:lstStyle/>
          <a:p>
            <a:r>
              <a:rPr lang="en-US" sz="3600" dirty="0" smtClean="0">
                <a:effectLst>
                  <a:glow rad="101600">
                    <a:schemeClr val="bg1">
                      <a:alpha val="60000"/>
                    </a:schemeClr>
                  </a:glow>
                </a:effectLst>
              </a:rPr>
              <a:t>Lesson C</a:t>
            </a:r>
            <a:br>
              <a:rPr lang="en-US" sz="3600" dirty="0" smtClean="0">
                <a:effectLst>
                  <a:glow rad="101600">
                    <a:schemeClr val="bg1">
                      <a:alpha val="60000"/>
                    </a:schemeClr>
                  </a:glow>
                </a:effectLst>
              </a:rPr>
            </a:br>
            <a:r>
              <a:rPr lang="en-US" sz="3600" dirty="0" smtClean="0">
                <a:effectLst>
                  <a:glow rad="101600">
                    <a:schemeClr val="bg1">
                      <a:alpha val="60000"/>
                    </a:schemeClr>
                  </a:glow>
                </a:effectLst>
              </a:rPr>
              <a:t>Cargo</a:t>
            </a:r>
            <a:endParaRPr lang="en-US" sz="3600" dirty="0">
              <a:effectLst>
                <a:glow rad="101600">
                  <a:schemeClr val="bg1">
                    <a:alpha val="60000"/>
                  </a:schemeClr>
                </a:glow>
              </a:effectLst>
            </a:endParaRPr>
          </a:p>
        </p:txBody>
      </p:sp>
      <p:sp>
        <p:nvSpPr>
          <p:cNvPr id="7" name="Slide Number Placeholder 6"/>
          <p:cNvSpPr>
            <a:spLocks noGrp="1"/>
          </p:cNvSpPr>
          <p:nvPr>
            <p:ph type="sldNum" sz="quarter" idx="4"/>
          </p:nvPr>
        </p:nvSpPr>
        <p:spPr/>
        <p:txBody>
          <a:bodyPr/>
          <a:lstStyle/>
          <a:p>
            <a:r>
              <a:rPr lang="en-US" dirty="0" smtClean="0"/>
              <a:t>Slide 7C-</a:t>
            </a:r>
            <a:fld id="{9B0275EC-D83B-41CF-A730-6EE890332126}" type="slidenum">
              <a:rPr lang="en-US" smtClean="0"/>
              <a:pPr/>
              <a:t>1</a:t>
            </a:fld>
            <a:endParaRPr lang="en-US" dirty="0"/>
          </a:p>
        </p:txBody>
      </p:sp>
      <p:sp>
        <p:nvSpPr>
          <p:cNvPr id="9" name="Footer Placeholder 8"/>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Cargo</a:t>
            </a:r>
            <a:endParaRPr lang="en-US" dirty="0"/>
          </a:p>
        </p:txBody>
      </p:sp>
      <p:sp>
        <p:nvSpPr>
          <p:cNvPr id="3" name="Content Placeholder 2"/>
          <p:cNvSpPr>
            <a:spLocks noGrp="1"/>
          </p:cNvSpPr>
          <p:nvPr>
            <p:ph idx="1"/>
          </p:nvPr>
        </p:nvSpPr>
        <p:spPr/>
        <p:txBody>
          <a:bodyPr>
            <a:normAutofit/>
          </a:bodyPr>
          <a:lstStyle/>
          <a:p>
            <a:pPr>
              <a:buNone/>
            </a:pPr>
            <a:r>
              <a:rPr lang="en-US" dirty="0" smtClean="0">
                <a:solidFill>
                  <a:schemeClr val="accent4">
                    <a:lumMod val="50000"/>
                  </a:schemeClr>
                </a:solidFill>
              </a:rPr>
              <a:t>Inspection</a:t>
            </a:r>
          </a:p>
          <a:p>
            <a:r>
              <a:rPr lang="en-US" dirty="0" smtClean="0"/>
              <a:t>Some items may need to be double bagged or boxed to prevent leakage into the helicopter. Wrap the neck of plastic bags with tape.</a:t>
            </a:r>
          </a:p>
          <a:p>
            <a:r>
              <a:rPr lang="en-US" dirty="0" smtClean="0"/>
              <a:t>Boxes need to be taped and all loose items secured. Smaller items can be taped or tied to larger items to avoid being lost.</a:t>
            </a:r>
          </a:p>
          <a:p>
            <a:pPr>
              <a:buNone/>
            </a:pPr>
            <a:endParaRPr lang="en-US" dirty="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10</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Cargo</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solidFill>
                  <a:schemeClr val="accent4">
                    <a:lumMod val="50000"/>
                  </a:schemeClr>
                </a:solidFill>
              </a:rPr>
              <a:t>Inspection</a:t>
            </a:r>
          </a:p>
          <a:p>
            <a:r>
              <a:rPr lang="en-US" dirty="0" smtClean="0"/>
              <a:t>If straps or nets are present in the helicopter to secure items, they must be used. Inspect prior to use.</a:t>
            </a:r>
          </a:p>
          <a:p>
            <a:r>
              <a:rPr lang="en-US" dirty="0" smtClean="0"/>
              <a:t>Sharp edges need to be protected to prevent damage to the helicopter or other cargo.</a:t>
            </a:r>
          </a:p>
          <a:p>
            <a:r>
              <a:rPr lang="en-US" dirty="0" smtClean="0"/>
              <a:t>All liquid containers need to be boxed or secured to remain upright.</a:t>
            </a:r>
          </a:p>
          <a:p>
            <a:pPr>
              <a:buNone/>
            </a:pPr>
            <a:endParaRPr lang="en-US" dirty="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11</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Cargo</a:t>
            </a:r>
            <a:endParaRPr lang="en-US" dirty="0"/>
          </a:p>
        </p:txBody>
      </p:sp>
      <p:sp>
        <p:nvSpPr>
          <p:cNvPr id="3" name="Content Placeholder 2"/>
          <p:cNvSpPr>
            <a:spLocks noGrp="1"/>
          </p:cNvSpPr>
          <p:nvPr>
            <p:ph idx="1"/>
          </p:nvPr>
        </p:nvSpPr>
        <p:spPr/>
        <p:txBody>
          <a:bodyPr>
            <a:normAutofit/>
          </a:bodyPr>
          <a:lstStyle/>
          <a:p>
            <a:pPr>
              <a:buNone/>
            </a:pPr>
            <a:r>
              <a:rPr lang="en-US" dirty="0" smtClean="0">
                <a:solidFill>
                  <a:schemeClr val="accent4">
                    <a:lumMod val="50000"/>
                  </a:schemeClr>
                </a:solidFill>
              </a:rPr>
              <a:t>Weighing Cargo</a:t>
            </a:r>
          </a:p>
          <a:p>
            <a:r>
              <a:rPr lang="en-US" dirty="0" smtClean="0"/>
              <a:t>Weigh cargo if possible or provide best estimated weight. Always over estimate.</a:t>
            </a:r>
          </a:p>
          <a:p>
            <a:r>
              <a:rPr lang="en-US" dirty="0" smtClean="0"/>
              <a:t>Organize and tag multiple loads with destination and weight.</a:t>
            </a:r>
          </a:p>
          <a:p>
            <a:pPr>
              <a:buNone/>
            </a:pPr>
            <a:endParaRPr lang="en-US" dirty="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12</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Cargo</a:t>
            </a:r>
            <a:endParaRPr lang="en-US" dirty="0"/>
          </a:p>
        </p:txBody>
      </p:sp>
      <p:sp>
        <p:nvSpPr>
          <p:cNvPr id="3" name="Content Placeholder 2"/>
          <p:cNvSpPr>
            <a:spLocks noGrp="1"/>
          </p:cNvSpPr>
          <p:nvPr>
            <p:ph idx="1"/>
          </p:nvPr>
        </p:nvSpPr>
        <p:spPr/>
        <p:txBody>
          <a:bodyPr/>
          <a:lstStyle/>
          <a:p>
            <a:pPr>
              <a:buNone/>
            </a:pPr>
            <a:r>
              <a:rPr lang="en-US" dirty="0" smtClean="0">
                <a:solidFill>
                  <a:schemeClr val="accent4">
                    <a:lumMod val="50000"/>
                  </a:schemeClr>
                </a:solidFill>
              </a:rPr>
              <a:t>Weighing Cargo</a:t>
            </a:r>
          </a:p>
          <a:p>
            <a:r>
              <a:rPr lang="en-US" sz="2800" dirty="0" smtClean="0"/>
              <a:t>Do not exceed weight limits of internal cargo compartments or baskets. Cargo baskets require a detailed briefing on loading and securing gear.</a:t>
            </a:r>
          </a:p>
        </p:txBody>
      </p:sp>
      <p:pic>
        <p:nvPicPr>
          <p:cNvPr id="2050" name="Picture 2" descr="\\ilmfcop3fp6\users$\esecakuk\Desktop\Helicopter Photos\S217 Rewrite\6 Personnel &amp; Cargo Transport\Cargo Transport\cargo door Astar (side).jpg"/>
          <p:cNvPicPr>
            <a:picLocks noChangeAspect="1" noChangeArrowheads="1"/>
          </p:cNvPicPr>
          <p:nvPr/>
        </p:nvPicPr>
        <p:blipFill>
          <a:blip r:embed="rId3" cstate="print"/>
          <a:srcRect/>
          <a:stretch>
            <a:fillRect/>
          </a:stretch>
        </p:blipFill>
        <p:spPr bwMode="auto">
          <a:xfrm>
            <a:off x="5562600" y="3429000"/>
            <a:ext cx="3276600" cy="2457450"/>
          </a:xfrm>
          <a:prstGeom prst="rect">
            <a:avLst/>
          </a:prstGeom>
          <a:noFill/>
        </p:spPr>
      </p:pic>
      <p:pic>
        <p:nvPicPr>
          <p:cNvPr id="2052" name="Picture 4" descr="\\ilmfcop3fp6\users$\esecakuk\Desktop\Helicopter Photos\S217 Rewrite\6 Personnel &amp; Cargo Transport\Cargo Transport\Inside wt Cargo door.jpg"/>
          <p:cNvPicPr>
            <a:picLocks noChangeAspect="1" noChangeArrowheads="1"/>
          </p:cNvPicPr>
          <p:nvPr/>
        </p:nvPicPr>
        <p:blipFill>
          <a:blip r:embed="rId4" cstate="print">
            <a:lum bright="30000" contrast="40000"/>
          </a:blip>
          <a:srcRect l="9302" t="13178" b="15504"/>
          <a:stretch>
            <a:fillRect/>
          </a:stretch>
        </p:blipFill>
        <p:spPr bwMode="auto">
          <a:xfrm>
            <a:off x="228600" y="3429000"/>
            <a:ext cx="4134678" cy="2438400"/>
          </a:xfrm>
          <a:prstGeom prst="rect">
            <a:avLst/>
          </a:prstGeom>
          <a:noFill/>
        </p:spPr>
      </p:pic>
      <p:pic>
        <p:nvPicPr>
          <p:cNvPr id="2051" name="Picture 3" descr="\\ilmfcop3fp6\users$\esecakuk\Desktop\Helicopter Photos\S217 Rewrite\6 Personnel &amp; Cargo Transport\Cargo Transport\Cargo Basket Placard.jpg"/>
          <p:cNvPicPr>
            <a:picLocks noChangeAspect="1" noChangeArrowheads="1"/>
          </p:cNvPicPr>
          <p:nvPr/>
        </p:nvPicPr>
        <p:blipFill>
          <a:blip r:embed="rId5" cstate="print"/>
          <a:srcRect/>
          <a:stretch>
            <a:fillRect/>
          </a:stretch>
        </p:blipFill>
        <p:spPr bwMode="auto">
          <a:xfrm>
            <a:off x="3149600" y="4419600"/>
            <a:ext cx="2844800" cy="2133600"/>
          </a:xfrm>
          <a:prstGeom prst="rect">
            <a:avLst/>
          </a:prstGeom>
          <a:noFill/>
        </p:spPr>
      </p:pic>
      <p:sp>
        <p:nvSpPr>
          <p:cNvPr id="9" name="Slide Number Placeholder 8"/>
          <p:cNvSpPr>
            <a:spLocks noGrp="1"/>
          </p:cNvSpPr>
          <p:nvPr>
            <p:ph type="sldNum" sz="quarter" idx="4"/>
          </p:nvPr>
        </p:nvSpPr>
        <p:spPr/>
        <p:txBody>
          <a:bodyPr/>
          <a:lstStyle/>
          <a:p>
            <a:r>
              <a:rPr lang="en-US" dirty="0" smtClean="0"/>
              <a:t>Slide 7C-</a:t>
            </a:r>
            <a:fld id="{9B0275EC-D83B-41CF-A730-6EE890332126}" type="slidenum">
              <a:rPr lang="en-US" smtClean="0"/>
              <a:pPr/>
              <a:t>13</a:t>
            </a:fld>
            <a:endParaRPr lang="en-US" dirty="0"/>
          </a:p>
        </p:txBody>
      </p:sp>
      <p:sp>
        <p:nvSpPr>
          <p:cNvPr id="10" name="Footer Placeholder 9"/>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Cargo</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solidFill>
                  <a:schemeClr val="accent4">
                    <a:lumMod val="50000"/>
                  </a:schemeClr>
                </a:solidFill>
              </a:rPr>
              <a:t>Loading Cargo</a:t>
            </a:r>
          </a:p>
          <a:p>
            <a:r>
              <a:rPr lang="en-US" dirty="0" smtClean="0"/>
              <a:t>Pilot must be briefed on destination, weight of cargo, and if there are hazardous materials being transported.</a:t>
            </a:r>
          </a:p>
          <a:p>
            <a:r>
              <a:rPr lang="en-US" dirty="0" smtClean="0"/>
              <a:t>Ensure all weight and balance concerns are addressed.</a:t>
            </a:r>
          </a:p>
          <a:p>
            <a:r>
              <a:rPr lang="en-US" dirty="0" smtClean="0"/>
              <a:t>Follow the pilot’s direction for loading and securing all cargo, especially in external baskets.</a:t>
            </a:r>
          </a:p>
          <a:p>
            <a:pPr>
              <a:buNone/>
            </a:pPr>
            <a:endParaRPr lang="en-US" dirty="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14</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Loads</a:t>
            </a:r>
            <a:endParaRPr lang="en-US" dirty="0"/>
          </a:p>
        </p:txBody>
      </p:sp>
      <p:sp>
        <p:nvSpPr>
          <p:cNvPr id="3" name="Content Placeholder 2"/>
          <p:cNvSpPr>
            <a:spLocks noGrp="1"/>
          </p:cNvSpPr>
          <p:nvPr>
            <p:ph idx="1"/>
          </p:nvPr>
        </p:nvSpPr>
        <p:spPr/>
        <p:txBody>
          <a:bodyPr/>
          <a:lstStyle/>
          <a:p>
            <a:pPr>
              <a:buNone/>
            </a:pPr>
            <a:r>
              <a:rPr lang="en-US" dirty="0" smtClean="0">
                <a:solidFill>
                  <a:schemeClr val="accent4">
                    <a:lumMod val="50000"/>
                  </a:schemeClr>
                </a:solidFill>
              </a:rPr>
              <a:t>Why External Loads?</a:t>
            </a:r>
          </a:p>
          <a:p>
            <a:r>
              <a:rPr lang="en-US" dirty="0" smtClean="0"/>
              <a:t>No suitable landing area for internal cargo.</a:t>
            </a:r>
          </a:p>
          <a:p>
            <a:r>
              <a:rPr lang="en-US" dirty="0" smtClean="0"/>
              <a:t>No ground vehicle access.</a:t>
            </a:r>
          </a:p>
          <a:p>
            <a:r>
              <a:rPr lang="en-US" dirty="0" smtClean="0"/>
              <a:t>Reduces rotor wash</a:t>
            </a:r>
          </a:p>
          <a:p>
            <a:pPr>
              <a:buNone/>
            </a:pPr>
            <a:endParaRPr lang="en-US" dirty="0"/>
          </a:p>
        </p:txBody>
      </p:sp>
      <p:sp>
        <p:nvSpPr>
          <p:cNvPr id="8" name="Slide Number Placeholder 7"/>
          <p:cNvSpPr>
            <a:spLocks noGrp="1"/>
          </p:cNvSpPr>
          <p:nvPr>
            <p:ph type="sldNum" sz="quarter" idx="4"/>
          </p:nvPr>
        </p:nvSpPr>
        <p:spPr/>
        <p:txBody>
          <a:bodyPr/>
          <a:lstStyle/>
          <a:p>
            <a:r>
              <a:rPr lang="en-US" dirty="0" smtClean="0"/>
              <a:t>Slide 7C-</a:t>
            </a:r>
            <a:fld id="{9B0275EC-D83B-41CF-A730-6EE890332126}" type="slidenum">
              <a:rPr lang="en-US" smtClean="0"/>
              <a:pPr/>
              <a:t>15</a:t>
            </a:fld>
            <a:endParaRPr lang="en-US" dirty="0"/>
          </a:p>
        </p:txBody>
      </p:sp>
      <p:sp>
        <p:nvSpPr>
          <p:cNvPr id="9" name="Footer Placeholder 8"/>
          <p:cNvSpPr>
            <a:spLocks noGrp="1"/>
          </p:cNvSpPr>
          <p:nvPr>
            <p:ph type="ftr" sz="quarter" idx="3"/>
          </p:nvPr>
        </p:nvSpPr>
        <p:spPr/>
        <p:txBody>
          <a:bodyPr/>
          <a:lstStyle/>
          <a:p>
            <a:r>
              <a:rPr lang="en-US" dirty="0" smtClean="0"/>
              <a:t>Unit 7C      Operational Safety   -   Lesson C: Cargo</a:t>
            </a:r>
            <a:endParaRPr lang="en-US" dirty="0"/>
          </a:p>
        </p:txBody>
      </p:sp>
      <p:pic>
        <p:nvPicPr>
          <p:cNvPr id="1026" name="Picture 2" descr="F:\avaition\avaition\Pics\DSC_0004.JPG"/>
          <p:cNvPicPr>
            <a:picLocks noChangeAspect="1" noChangeArrowheads="1"/>
          </p:cNvPicPr>
          <p:nvPr/>
        </p:nvPicPr>
        <p:blipFill>
          <a:blip r:embed="rId3" cstate="print"/>
          <a:srcRect/>
          <a:stretch>
            <a:fillRect/>
          </a:stretch>
        </p:blipFill>
        <p:spPr bwMode="auto">
          <a:xfrm>
            <a:off x="6096000" y="2667000"/>
            <a:ext cx="2490256" cy="374511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Loads</a:t>
            </a:r>
            <a:endParaRPr lang="en-US" dirty="0"/>
          </a:p>
        </p:txBody>
      </p:sp>
      <p:sp>
        <p:nvSpPr>
          <p:cNvPr id="3" name="Content Placeholder 2"/>
          <p:cNvSpPr>
            <a:spLocks noGrp="1"/>
          </p:cNvSpPr>
          <p:nvPr>
            <p:ph idx="1"/>
          </p:nvPr>
        </p:nvSpPr>
        <p:spPr/>
        <p:txBody>
          <a:bodyPr/>
          <a:lstStyle/>
          <a:p>
            <a:pPr>
              <a:buNone/>
            </a:pPr>
            <a:r>
              <a:rPr lang="en-US" dirty="0" smtClean="0">
                <a:solidFill>
                  <a:schemeClr val="accent4">
                    <a:lumMod val="50000"/>
                  </a:schemeClr>
                </a:solidFill>
              </a:rPr>
              <a:t>Why External Loads?</a:t>
            </a:r>
          </a:p>
          <a:p>
            <a:r>
              <a:rPr lang="en-US" dirty="0" smtClean="0"/>
              <a:t>Reduces number of </a:t>
            </a:r>
            <a:br>
              <a:rPr lang="en-US" dirty="0" smtClean="0"/>
            </a:br>
            <a:r>
              <a:rPr lang="en-US" dirty="0" smtClean="0"/>
              <a:t>people involved </a:t>
            </a:r>
            <a:br>
              <a:rPr lang="en-US" dirty="0" smtClean="0"/>
            </a:br>
            <a:r>
              <a:rPr lang="en-US" dirty="0" smtClean="0"/>
              <a:t>in operation.</a:t>
            </a:r>
          </a:p>
          <a:p>
            <a:r>
              <a:rPr lang="en-US" dirty="0" smtClean="0"/>
              <a:t>Able to deliver loads </a:t>
            </a:r>
            <a:br>
              <a:rPr lang="en-US" dirty="0" smtClean="0"/>
            </a:br>
            <a:r>
              <a:rPr lang="en-US" dirty="0" smtClean="0"/>
              <a:t>without personnel </a:t>
            </a:r>
            <a:br>
              <a:rPr lang="en-US" dirty="0" smtClean="0"/>
            </a:br>
            <a:r>
              <a:rPr lang="en-US" dirty="0" smtClean="0"/>
              <a:t>on the ground.</a:t>
            </a:r>
          </a:p>
          <a:p>
            <a:pPr>
              <a:buNone/>
            </a:pPr>
            <a:endParaRPr lang="en-US" dirty="0" smtClean="0"/>
          </a:p>
          <a:p>
            <a:pPr>
              <a:buNone/>
            </a:pPr>
            <a:endParaRPr lang="en-US" dirty="0"/>
          </a:p>
        </p:txBody>
      </p:sp>
      <p:pic>
        <p:nvPicPr>
          <p:cNvPr id="3074" name="Picture 2" descr="\\ilmfcop3fp6\users$\esecakuk\Desktop\Helicopter Photos\S217 Rewrite\6 Personnel &amp; Cargo Transport\Cargo Transport\B205 Slingload to helispot.jpg"/>
          <p:cNvPicPr>
            <a:picLocks noChangeAspect="1" noChangeArrowheads="1"/>
          </p:cNvPicPr>
          <p:nvPr/>
        </p:nvPicPr>
        <p:blipFill>
          <a:blip r:embed="rId3" cstate="print">
            <a:lum bright="20000" contrast="20000"/>
          </a:blip>
          <a:srcRect/>
          <a:stretch>
            <a:fillRect/>
          </a:stretch>
        </p:blipFill>
        <p:spPr bwMode="auto">
          <a:xfrm rot="5400000">
            <a:off x="4394200" y="2032000"/>
            <a:ext cx="5080000" cy="3810000"/>
          </a:xfrm>
          <a:prstGeom prst="rect">
            <a:avLst/>
          </a:prstGeom>
          <a:noFill/>
        </p:spPr>
      </p:pic>
      <p:sp>
        <p:nvSpPr>
          <p:cNvPr id="7" name="Slide Number Placeholder 6"/>
          <p:cNvSpPr>
            <a:spLocks noGrp="1"/>
          </p:cNvSpPr>
          <p:nvPr>
            <p:ph type="sldNum" sz="quarter" idx="4"/>
          </p:nvPr>
        </p:nvSpPr>
        <p:spPr/>
        <p:txBody>
          <a:bodyPr/>
          <a:lstStyle/>
          <a:p>
            <a:r>
              <a:rPr lang="en-US" dirty="0" smtClean="0"/>
              <a:t>Slide 7C-</a:t>
            </a:r>
            <a:fld id="{9B0275EC-D83B-41CF-A730-6EE890332126}" type="slidenum">
              <a:rPr lang="en-US" smtClean="0"/>
              <a:pPr/>
              <a:t>16</a:t>
            </a:fld>
            <a:endParaRPr lang="en-US" dirty="0"/>
          </a:p>
        </p:txBody>
      </p:sp>
      <p:sp>
        <p:nvSpPr>
          <p:cNvPr id="8" name="Footer Placeholder 7"/>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Loads</a:t>
            </a:r>
            <a:endParaRPr lang="en-US" dirty="0"/>
          </a:p>
        </p:txBody>
      </p:sp>
      <p:sp>
        <p:nvSpPr>
          <p:cNvPr id="3" name="Content Placeholder 2"/>
          <p:cNvSpPr>
            <a:spLocks noGrp="1"/>
          </p:cNvSpPr>
          <p:nvPr>
            <p:ph idx="1"/>
          </p:nvPr>
        </p:nvSpPr>
        <p:spPr/>
        <p:txBody>
          <a:bodyPr/>
          <a:lstStyle/>
          <a:p>
            <a:pPr>
              <a:buNone/>
            </a:pPr>
            <a:r>
              <a:rPr lang="en-US" dirty="0" smtClean="0">
                <a:solidFill>
                  <a:schemeClr val="accent4">
                    <a:lumMod val="50000"/>
                  </a:schemeClr>
                </a:solidFill>
              </a:rPr>
              <a:t>Why External Loads?</a:t>
            </a:r>
          </a:p>
          <a:p>
            <a:r>
              <a:rPr lang="en-US" dirty="0" smtClean="0"/>
              <a:t>Bulky or large cargo to be delivered.</a:t>
            </a:r>
          </a:p>
          <a:p>
            <a:r>
              <a:rPr lang="en-US" dirty="0" smtClean="0"/>
              <a:t>Loads can be pre-packaged to reduce loading and unloading time.</a:t>
            </a:r>
          </a:p>
          <a:p>
            <a:pPr>
              <a:buNone/>
            </a:pPr>
            <a:endParaRPr lang="en-US" dirty="0"/>
          </a:p>
        </p:txBody>
      </p:sp>
      <p:pic>
        <p:nvPicPr>
          <p:cNvPr id="4098" name="Picture 2" descr="\\ilmfcop3fp6\users$\esecakuk\Desktop\Helicopter Photos\S217 Rewrite\6 Personnel &amp; Cargo Transport\Cargo Transport\Helispot, Cargo Area.jpg"/>
          <p:cNvPicPr>
            <a:picLocks noChangeAspect="1" noChangeArrowheads="1"/>
          </p:cNvPicPr>
          <p:nvPr/>
        </p:nvPicPr>
        <p:blipFill>
          <a:blip r:embed="rId3" cstate="print"/>
          <a:srcRect b="24731"/>
          <a:stretch>
            <a:fillRect/>
          </a:stretch>
        </p:blipFill>
        <p:spPr bwMode="auto">
          <a:xfrm>
            <a:off x="4080932" y="3867150"/>
            <a:ext cx="4724400" cy="2667000"/>
          </a:xfrm>
          <a:prstGeom prst="rect">
            <a:avLst/>
          </a:prstGeom>
          <a:noFill/>
        </p:spPr>
      </p:pic>
      <p:sp>
        <p:nvSpPr>
          <p:cNvPr id="8" name="Slide Number Placeholder 7"/>
          <p:cNvSpPr>
            <a:spLocks noGrp="1"/>
          </p:cNvSpPr>
          <p:nvPr>
            <p:ph type="sldNum" sz="quarter" idx="4"/>
          </p:nvPr>
        </p:nvSpPr>
        <p:spPr/>
        <p:txBody>
          <a:bodyPr/>
          <a:lstStyle/>
          <a:p>
            <a:r>
              <a:rPr lang="en-US" dirty="0" smtClean="0"/>
              <a:t>Slide 7C-</a:t>
            </a:r>
            <a:fld id="{9B0275EC-D83B-41CF-A730-6EE890332126}" type="slidenum">
              <a:rPr lang="en-US" smtClean="0"/>
              <a:pPr/>
              <a:t>17</a:t>
            </a:fld>
            <a:endParaRPr lang="en-US" dirty="0"/>
          </a:p>
        </p:txBody>
      </p:sp>
      <p:sp>
        <p:nvSpPr>
          <p:cNvPr id="9" name="Footer Placeholder 8"/>
          <p:cNvSpPr>
            <a:spLocks noGrp="1"/>
          </p:cNvSpPr>
          <p:nvPr>
            <p:ph type="ftr" sz="quarter" idx="3"/>
          </p:nvPr>
        </p:nvSpPr>
        <p:spPr/>
        <p:txBody>
          <a:bodyPr/>
          <a:lstStyle/>
          <a:p>
            <a:r>
              <a:rPr lang="en-US" dirty="0" smtClean="0"/>
              <a:t>Unit 7C      Operational Safety   -   Lesson C: Cargo</a:t>
            </a:r>
            <a:endParaRPr lang="en-US" dirty="0"/>
          </a:p>
        </p:txBody>
      </p:sp>
      <p:pic>
        <p:nvPicPr>
          <p:cNvPr id="67585" name="Picture 1"/>
          <p:cNvPicPr>
            <a:picLocks noChangeAspect="1" noChangeArrowheads="1"/>
          </p:cNvPicPr>
          <p:nvPr/>
        </p:nvPicPr>
        <p:blipFill>
          <a:blip r:embed="rId4" cstate="print"/>
          <a:srcRect/>
          <a:stretch>
            <a:fillRect/>
          </a:stretch>
        </p:blipFill>
        <p:spPr bwMode="auto">
          <a:xfrm>
            <a:off x="457200" y="3886200"/>
            <a:ext cx="3530600" cy="2647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Loads</a:t>
            </a:r>
            <a:endParaRPr lang="en-US" dirty="0"/>
          </a:p>
        </p:txBody>
      </p:sp>
      <p:sp>
        <p:nvSpPr>
          <p:cNvPr id="3" name="Content Placeholder 2"/>
          <p:cNvSpPr>
            <a:spLocks noGrp="1"/>
          </p:cNvSpPr>
          <p:nvPr>
            <p:ph idx="1"/>
          </p:nvPr>
        </p:nvSpPr>
        <p:spPr>
          <a:xfrm>
            <a:off x="457200" y="1752600"/>
            <a:ext cx="8229600" cy="4876800"/>
          </a:xfrm>
        </p:spPr>
        <p:txBody>
          <a:bodyPr>
            <a:normAutofit/>
          </a:bodyPr>
          <a:lstStyle/>
          <a:p>
            <a:r>
              <a:rPr lang="en-US" dirty="0" smtClean="0"/>
              <a:t>The safe and efficient transport of external loads relies on standard procedures being followed correctly.</a:t>
            </a:r>
          </a:p>
          <a:p>
            <a:r>
              <a:rPr lang="en-US" dirty="0" smtClean="0"/>
              <a:t>Rigging an external load improperly can be disastrous to the pilot, the aircraft, and personnel on the ground. </a:t>
            </a:r>
          </a:p>
          <a:p>
            <a:pPr>
              <a:buNone/>
            </a:pPr>
            <a:endParaRPr lang="en-US" dirty="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18</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Loads</a:t>
            </a:r>
            <a:endParaRPr lang="en-US" dirty="0"/>
          </a:p>
        </p:txBody>
      </p:sp>
      <p:sp>
        <p:nvSpPr>
          <p:cNvPr id="3" name="Content Placeholder 2"/>
          <p:cNvSpPr>
            <a:spLocks noGrp="1"/>
          </p:cNvSpPr>
          <p:nvPr>
            <p:ph idx="1"/>
          </p:nvPr>
        </p:nvSpPr>
        <p:spPr>
          <a:xfrm>
            <a:off x="457200" y="1755648"/>
            <a:ext cx="8229600" cy="4492752"/>
          </a:xfrm>
        </p:spPr>
        <p:txBody>
          <a:bodyPr/>
          <a:lstStyle/>
          <a:p>
            <a:r>
              <a:rPr lang="en-US" dirty="0" smtClean="0"/>
              <a:t>Only person’s essential to the operation should be positioned beneath a hovering helicopter; i.e., external loads, slinging, grappling hook.</a:t>
            </a:r>
          </a:p>
          <a:p>
            <a:r>
              <a:rPr lang="en-US" dirty="0" smtClean="0"/>
              <a:t>Flying aboard the helicopter with an external load shall comply with agency policy.</a:t>
            </a:r>
          </a:p>
          <a:p>
            <a:pPr>
              <a:buNone/>
            </a:pPr>
            <a:endParaRPr lang="en-US" dirty="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19</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lstStyle/>
          <a:p>
            <a:r>
              <a:rPr lang="en-US" dirty="0" smtClean="0"/>
              <a:t>Lesson 7C Objectives</a:t>
            </a:r>
            <a:endParaRPr lang="en-US" dirty="0"/>
          </a:p>
        </p:txBody>
      </p:sp>
      <p:sp>
        <p:nvSpPr>
          <p:cNvPr id="3" name="Content Placeholder 2"/>
          <p:cNvSpPr>
            <a:spLocks noGrp="1"/>
          </p:cNvSpPr>
          <p:nvPr>
            <p:ph idx="1"/>
          </p:nvPr>
        </p:nvSpPr>
        <p:spPr>
          <a:xfrm>
            <a:off x="457200" y="2057400"/>
            <a:ext cx="8534400" cy="4572000"/>
          </a:xfrm>
        </p:spPr>
        <p:txBody>
          <a:bodyPr/>
          <a:lstStyle/>
          <a:p>
            <a:pPr marL="742950" indent="-742950">
              <a:buFont typeface="+mj-lt"/>
              <a:buAutoNum type="arabicPeriod"/>
            </a:pPr>
            <a:r>
              <a:rPr lang="en-US" dirty="0" smtClean="0"/>
              <a:t>Describe proper procedures for handling hazardous materials.</a:t>
            </a:r>
          </a:p>
          <a:p>
            <a:pPr marL="742950" indent="-742950">
              <a:buFont typeface="+mj-lt"/>
              <a:buAutoNum type="arabicPeriod"/>
            </a:pPr>
            <a:r>
              <a:rPr lang="en-US" dirty="0" smtClean="0"/>
              <a:t>Describe the entire internal cargo transportation process.</a:t>
            </a:r>
          </a:p>
          <a:p>
            <a:pPr marL="742950" indent="-742950">
              <a:buFont typeface="+mj-lt"/>
              <a:buAutoNum type="arabicPeriod"/>
            </a:pPr>
            <a:r>
              <a:rPr lang="en-US" dirty="0" smtClean="0"/>
              <a:t>Describe the process to follow for safe external loads operations.</a:t>
            </a:r>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2</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Loads</a:t>
            </a:r>
            <a:endParaRPr lang="en-US" dirty="0"/>
          </a:p>
        </p:txBody>
      </p:sp>
      <p:sp>
        <p:nvSpPr>
          <p:cNvPr id="3" name="Content Placeholder 2"/>
          <p:cNvSpPr>
            <a:spLocks noGrp="1"/>
          </p:cNvSpPr>
          <p:nvPr>
            <p:ph idx="1"/>
          </p:nvPr>
        </p:nvSpPr>
        <p:spPr/>
        <p:txBody>
          <a:bodyPr/>
          <a:lstStyle/>
          <a:p>
            <a:pPr>
              <a:buNone/>
            </a:pPr>
            <a:endParaRPr lang="en-US" b="1" dirty="0" smtClean="0"/>
          </a:p>
          <a:p>
            <a:pPr algn="ctr">
              <a:buNone/>
            </a:pPr>
            <a:r>
              <a:rPr lang="en-US" sz="4400" b="1" dirty="0" smtClean="0">
                <a:solidFill>
                  <a:schemeClr val="accent4">
                    <a:lumMod val="50000"/>
                  </a:schemeClr>
                </a:solidFill>
              </a:rPr>
              <a:t>Remember</a:t>
            </a:r>
            <a:br>
              <a:rPr lang="en-US" sz="4400" b="1" dirty="0" smtClean="0">
                <a:solidFill>
                  <a:schemeClr val="accent4">
                    <a:lumMod val="50000"/>
                  </a:schemeClr>
                </a:solidFill>
              </a:rPr>
            </a:br>
            <a:r>
              <a:rPr lang="en-US" sz="4400" b="1" dirty="0" smtClean="0">
                <a:solidFill>
                  <a:schemeClr val="accent4">
                    <a:lumMod val="50000"/>
                  </a:schemeClr>
                </a:solidFill>
              </a:rPr>
              <a:t>Check, and then Double Check! </a:t>
            </a:r>
            <a:endParaRPr lang="en-US" sz="4400" dirty="0" smtClean="0"/>
          </a:p>
          <a:p>
            <a:pPr algn="ctr">
              <a:buNone/>
            </a:pPr>
            <a:r>
              <a:rPr lang="en-US" sz="4400" dirty="0" smtClean="0"/>
              <a:t>If it’s wrong on the ground, </a:t>
            </a:r>
            <a:br>
              <a:rPr lang="en-US" sz="4400" dirty="0" smtClean="0"/>
            </a:br>
            <a:r>
              <a:rPr lang="en-US" sz="4400" dirty="0" smtClean="0"/>
              <a:t>it will only get worse in the air.</a:t>
            </a:r>
          </a:p>
          <a:p>
            <a:pPr>
              <a:buNone/>
            </a:pPr>
            <a:endParaRPr lang="en-US" dirty="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20</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Height Velocity Diagram</a:t>
            </a:r>
            <a:endParaRPr lang="en-US" dirty="0"/>
          </a:p>
        </p:txBody>
      </p:sp>
      <p:sp>
        <p:nvSpPr>
          <p:cNvPr id="3" name="Content Placeholder 2"/>
          <p:cNvSpPr>
            <a:spLocks noGrp="1"/>
          </p:cNvSpPr>
          <p:nvPr>
            <p:ph idx="1"/>
          </p:nvPr>
        </p:nvSpPr>
        <p:spPr/>
        <p:txBody>
          <a:bodyPr>
            <a:normAutofit/>
          </a:bodyPr>
          <a:lstStyle/>
          <a:p>
            <a:pPr>
              <a:buNone/>
            </a:pPr>
            <a:r>
              <a:rPr lang="en-US" dirty="0" smtClean="0"/>
              <a:t>Discuss risks and hazards of external loads in regards to the height velocity diagram.</a:t>
            </a:r>
          </a:p>
        </p:txBody>
      </p:sp>
      <p:pic>
        <p:nvPicPr>
          <p:cNvPr id="4" name="Picture 7" descr="hv_206l3"/>
          <p:cNvPicPr>
            <a:picLocks noChangeAspect="1" noChangeArrowheads="1"/>
          </p:cNvPicPr>
          <p:nvPr/>
        </p:nvPicPr>
        <p:blipFill>
          <a:blip r:embed="rId3" cstate="print"/>
          <a:srcRect l="21946" t="25131" r="25852" b="31674"/>
          <a:stretch>
            <a:fillRect/>
          </a:stretch>
        </p:blipFill>
        <p:spPr>
          <a:xfrm>
            <a:off x="2854325" y="2667000"/>
            <a:ext cx="3435350" cy="388058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Slide Number Placeholder 6"/>
          <p:cNvSpPr>
            <a:spLocks noGrp="1"/>
          </p:cNvSpPr>
          <p:nvPr>
            <p:ph type="sldNum" sz="quarter" idx="4"/>
          </p:nvPr>
        </p:nvSpPr>
        <p:spPr/>
        <p:txBody>
          <a:bodyPr/>
          <a:lstStyle/>
          <a:p>
            <a:r>
              <a:rPr lang="en-US" dirty="0" smtClean="0"/>
              <a:t>Slide 7C-</a:t>
            </a:r>
            <a:fld id="{9B0275EC-D83B-41CF-A730-6EE890332126}" type="slidenum">
              <a:rPr lang="en-US" smtClean="0"/>
              <a:pPr/>
              <a:t>21</a:t>
            </a:fld>
            <a:endParaRPr lang="en-US" dirty="0"/>
          </a:p>
        </p:txBody>
      </p:sp>
      <p:sp>
        <p:nvSpPr>
          <p:cNvPr id="8" name="Footer Placeholder 7"/>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Prior to External Load Mission</a:t>
            </a:r>
            <a:endParaRPr lang="en-US" dirty="0"/>
          </a:p>
        </p:txBody>
      </p:sp>
      <p:sp>
        <p:nvSpPr>
          <p:cNvPr id="3" name="Content Placeholder 2"/>
          <p:cNvSpPr>
            <a:spLocks noGrp="1"/>
          </p:cNvSpPr>
          <p:nvPr>
            <p:ph idx="1"/>
          </p:nvPr>
        </p:nvSpPr>
        <p:spPr/>
        <p:txBody>
          <a:bodyPr/>
          <a:lstStyle/>
          <a:p>
            <a:pPr>
              <a:buNone/>
            </a:pPr>
            <a:r>
              <a:rPr lang="en-US" dirty="0" smtClean="0">
                <a:solidFill>
                  <a:schemeClr val="accent4">
                    <a:lumMod val="50000"/>
                  </a:schemeClr>
                </a:solidFill>
              </a:rPr>
              <a:t>Before any external load mission ensure:</a:t>
            </a:r>
          </a:p>
          <a:p>
            <a:r>
              <a:rPr lang="en-US" dirty="0" smtClean="0"/>
              <a:t> A risk management process has been completed at the appropriate level.</a:t>
            </a:r>
          </a:p>
          <a:p>
            <a:r>
              <a:rPr lang="en-US" dirty="0" smtClean="0"/>
              <a:t>The pilot is qualified and the aircraft is equipped for the mission.</a:t>
            </a:r>
          </a:p>
          <a:p>
            <a:r>
              <a:rPr lang="en-US" dirty="0" smtClean="0"/>
              <a:t>A load calculation is completed for current conditions.</a:t>
            </a:r>
            <a:endParaRPr lang="en-US" dirty="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22</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Prior to External Load Mission</a:t>
            </a:r>
            <a:endParaRPr lang="en-US" dirty="0"/>
          </a:p>
        </p:txBody>
      </p:sp>
      <p:sp>
        <p:nvSpPr>
          <p:cNvPr id="3" name="Content Placeholder 2"/>
          <p:cNvSpPr>
            <a:spLocks noGrp="1"/>
          </p:cNvSpPr>
          <p:nvPr>
            <p:ph idx="1"/>
          </p:nvPr>
        </p:nvSpPr>
        <p:spPr/>
        <p:txBody>
          <a:bodyPr>
            <a:normAutofit lnSpcReduction="10000"/>
          </a:bodyPr>
          <a:lstStyle/>
          <a:p>
            <a:r>
              <a:rPr lang="en-US" dirty="0" smtClean="0"/>
              <a:t>Refer to block 14 on Load Calculations to determine maximum external cargo weight for the days mission.  Do weights include: Remote hook, net, swivel, and line? </a:t>
            </a:r>
          </a:p>
          <a:p>
            <a:r>
              <a:rPr lang="en-US" dirty="0" smtClean="0"/>
              <a:t>Ensure total weight on manifest is less than HOGE-J allowable payload for specific aircraft.</a:t>
            </a:r>
          </a:p>
          <a:p>
            <a:r>
              <a:rPr lang="en-US" dirty="0" smtClean="0"/>
              <a:t>Submit manifest to helicopter or helibase manager at the end of shift.</a:t>
            </a:r>
          </a:p>
          <a:p>
            <a:endParaRPr lang="en-US" dirty="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23</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Prior to External Load Mission</a:t>
            </a:r>
            <a:endParaRPr lang="en-US" dirty="0"/>
          </a:p>
        </p:txBody>
      </p:sp>
      <p:sp>
        <p:nvSpPr>
          <p:cNvPr id="3" name="Content Placeholder 2"/>
          <p:cNvSpPr>
            <a:spLocks noGrp="1"/>
          </p:cNvSpPr>
          <p:nvPr>
            <p:ph idx="1"/>
          </p:nvPr>
        </p:nvSpPr>
        <p:spPr/>
        <p:txBody>
          <a:bodyPr/>
          <a:lstStyle/>
          <a:p>
            <a:r>
              <a:rPr lang="en-US" dirty="0" smtClean="0"/>
              <a:t>Hazardous materials have been identified and packaged properly.</a:t>
            </a:r>
          </a:p>
          <a:p>
            <a:r>
              <a:rPr lang="en-US" dirty="0" smtClean="0"/>
              <a:t>Pilot must be briefed on destination, weight of cargo, and if there are hazardous materials being transported.</a:t>
            </a:r>
          </a:p>
          <a:p>
            <a:r>
              <a:rPr lang="en-US" dirty="0" smtClean="0"/>
              <a:t>Pilot has approved of cargo to be transported.</a:t>
            </a:r>
          </a:p>
          <a:p>
            <a:pPr>
              <a:buNone/>
            </a:pPr>
            <a:endParaRPr lang="en-US" dirty="0"/>
          </a:p>
        </p:txBody>
      </p:sp>
      <p:sp>
        <p:nvSpPr>
          <p:cNvPr id="7" name="Slide Number Placeholder 6"/>
          <p:cNvSpPr>
            <a:spLocks noGrp="1"/>
          </p:cNvSpPr>
          <p:nvPr>
            <p:ph type="sldNum" sz="quarter" idx="4"/>
          </p:nvPr>
        </p:nvSpPr>
        <p:spPr/>
        <p:txBody>
          <a:bodyPr/>
          <a:lstStyle/>
          <a:p>
            <a:r>
              <a:rPr lang="en-US" dirty="0" smtClean="0"/>
              <a:t>Slide 7C-</a:t>
            </a:r>
            <a:fld id="{9B0275EC-D83B-41CF-A730-6EE890332126}" type="slidenum">
              <a:rPr lang="en-US" smtClean="0"/>
              <a:pPr/>
              <a:t>24</a:t>
            </a:fld>
            <a:endParaRPr lang="en-US" dirty="0"/>
          </a:p>
        </p:txBody>
      </p:sp>
      <p:sp>
        <p:nvSpPr>
          <p:cNvPr id="8" name="Footer Placeholder 7"/>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Prior to External Load Mission</a:t>
            </a:r>
            <a:endParaRPr lang="en-US" dirty="0"/>
          </a:p>
        </p:txBody>
      </p:sp>
      <p:sp>
        <p:nvSpPr>
          <p:cNvPr id="3" name="Content Placeholder 2"/>
          <p:cNvSpPr>
            <a:spLocks noGrp="1"/>
          </p:cNvSpPr>
          <p:nvPr>
            <p:ph idx="1"/>
          </p:nvPr>
        </p:nvSpPr>
        <p:spPr/>
        <p:txBody>
          <a:bodyPr/>
          <a:lstStyle/>
          <a:p>
            <a:r>
              <a:rPr lang="en-US" dirty="0" smtClean="0"/>
              <a:t>Cargo has been inspected, secured, and packaged properly.</a:t>
            </a:r>
          </a:p>
          <a:p>
            <a:r>
              <a:rPr lang="en-US" dirty="0" smtClean="0"/>
              <a:t>Multiple loads have been identified and tagged according to destination.</a:t>
            </a:r>
          </a:p>
          <a:p>
            <a:pPr>
              <a:buNone/>
            </a:pPr>
            <a:endParaRPr lang="en-US" dirty="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25</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Prior to External Load Mission</a:t>
            </a:r>
            <a:endParaRPr lang="en-US" dirty="0"/>
          </a:p>
        </p:txBody>
      </p:sp>
      <p:sp>
        <p:nvSpPr>
          <p:cNvPr id="3" name="Content Placeholder 2"/>
          <p:cNvSpPr>
            <a:spLocks noGrp="1"/>
          </p:cNvSpPr>
          <p:nvPr>
            <p:ph idx="1"/>
          </p:nvPr>
        </p:nvSpPr>
        <p:spPr/>
        <p:txBody>
          <a:bodyPr/>
          <a:lstStyle/>
          <a:p>
            <a:r>
              <a:rPr lang="en-US" dirty="0" smtClean="0"/>
              <a:t>Length of longline required for mission.</a:t>
            </a:r>
          </a:p>
          <a:p>
            <a:r>
              <a:rPr lang="en-US" dirty="0" smtClean="0"/>
              <a:t>Personnel are qualified and minimum staffing requirements are met.</a:t>
            </a:r>
          </a:p>
          <a:p>
            <a:pPr>
              <a:buNone/>
            </a:pPr>
            <a:endParaRPr lang="en-US" dirty="0"/>
          </a:p>
        </p:txBody>
      </p:sp>
      <p:pic>
        <p:nvPicPr>
          <p:cNvPr id="2051" name="Picture 3" descr="\\ilmfcop3fp6\users$\esecakuk\Desktop\Helicopter Photos\Photos.10.3.08\Helicopters\Helicopter Pics\Kmax below.JPG"/>
          <p:cNvPicPr>
            <a:picLocks noChangeAspect="1" noChangeArrowheads="1"/>
          </p:cNvPicPr>
          <p:nvPr/>
        </p:nvPicPr>
        <p:blipFill>
          <a:blip r:embed="rId3" cstate="print"/>
          <a:srcRect/>
          <a:stretch>
            <a:fillRect/>
          </a:stretch>
        </p:blipFill>
        <p:spPr bwMode="auto">
          <a:xfrm>
            <a:off x="2387601" y="3200400"/>
            <a:ext cx="4368800" cy="3276600"/>
          </a:xfrm>
          <a:prstGeom prst="rect">
            <a:avLst/>
          </a:prstGeom>
          <a:noFill/>
        </p:spPr>
      </p:pic>
      <p:sp>
        <p:nvSpPr>
          <p:cNvPr id="7" name="Slide Number Placeholder 6"/>
          <p:cNvSpPr>
            <a:spLocks noGrp="1"/>
          </p:cNvSpPr>
          <p:nvPr>
            <p:ph type="sldNum" sz="quarter" idx="4"/>
          </p:nvPr>
        </p:nvSpPr>
        <p:spPr/>
        <p:txBody>
          <a:bodyPr/>
          <a:lstStyle/>
          <a:p>
            <a:r>
              <a:rPr lang="en-US" dirty="0" smtClean="0"/>
              <a:t>Slide 7C-</a:t>
            </a:r>
            <a:fld id="{9B0275EC-D83B-41CF-A730-6EE890332126}" type="slidenum">
              <a:rPr lang="en-US" smtClean="0"/>
              <a:pPr/>
              <a:t>26</a:t>
            </a:fld>
            <a:endParaRPr lang="en-US" dirty="0"/>
          </a:p>
        </p:txBody>
      </p:sp>
      <p:sp>
        <p:nvSpPr>
          <p:cNvPr id="8" name="Footer Placeholder 7"/>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Sling Loads</a:t>
            </a:r>
            <a:endParaRPr lang="en-US" dirty="0"/>
          </a:p>
        </p:txBody>
      </p:sp>
      <p:sp>
        <p:nvSpPr>
          <p:cNvPr id="3" name="Content Placeholder 2"/>
          <p:cNvSpPr>
            <a:spLocks noGrp="1"/>
          </p:cNvSpPr>
          <p:nvPr>
            <p:ph idx="1"/>
          </p:nvPr>
        </p:nvSpPr>
        <p:spPr/>
        <p:txBody>
          <a:bodyPr>
            <a:normAutofit fontScale="92500"/>
          </a:bodyPr>
          <a:lstStyle/>
          <a:p>
            <a:pPr>
              <a:buNone/>
            </a:pPr>
            <a:r>
              <a:rPr lang="en-US" dirty="0" smtClean="0">
                <a:solidFill>
                  <a:schemeClr val="accent4">
                    <a:lumMod val="50000"/>
                  </a:schemeClr>
                </a:solidFill>
              </a:rPr>
              <a:t>Inspection</a:t>
            </a:r>
          </a:p>
          <a:p>
            <a:pPr lvl="0"/>
            <a:r>
              <a:rPr lang="en-US" dirty="0" smtClean="0"/>
              <a:t>Bag and/or box items to prevent leaking.</a:t>
            </a:r>
          </a:p>
          <a:p>
            <a:pPr lvl="0"/>
            <a:r>
              <a:rPr lang="en-US" dirty="0" smtClean="0"/>
              <a:t>Tape boxes and secure loose items.</a:t>
            </a:r>
          </a:p>
          <a:p>
            <a:pPr lvl="0"/>
            <a:r>
              <a:rPr lang="en-US" dirty="0" smtClean="0"/>
              <a:t>Protect sharp edges.</a:t>
            </a:r>
          </a:p>
          <a:p>
            <a:pPr lvl="0"/>
            <a:r>
              <a:rPr lang="en-US" dirty="0" smtClean="0"/>
              <a:t>Place liquid containers in upright position.</a:t>
            </a:r>
          </a:p>
          <a:p>
            <a:pPr lvl="0"/>
            <a:r>
              <a:rPr lang="en-US" dirty="0" smtClean="0"/>
              <a:t>Cushion fragile items.</a:t>
            </a:r>
          </a:p>
          <a:p>
            <a:pPr lvl="0"/>
            <a:r>
              <a:rPr lang="en-US" dirty="0" smtClean="0"/>
              <a:t>Daisy chains will require a swivel for each load attached.</a:t>
            </a:r>
            <a:endParaRPr lang="en-US" dirty="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27</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Sling Loads</a:t>
            </a:r>
            <a:endParaRPr lang="en-US" dirty="0"/>
          </a:p>
        </p:txBody>
      </p:sp>
      <p:sp>
        <p:nvSpPr>
          <p:cNvPr id="3" name="Content Placeholder 2"/>
          <p:cNvSpPr>
            <a:spLocks noGrp="1"/>
          </p:cNvSpPr>
          <p:nvPr>
            <p:ph idx="1"/>
          </p:nvPr>
        </p:nvSpPr>
        <p:spPr/>
        <p:txBody>
          <a:bodyPr/>
          <a:lstStyle/>
          <a:p>
            <a:pPr>
              <a:buNone/>
            </a:pPr>
            <a:r>
              <a:rPr lang="en-US" dirty="0" smtClean="0">
                <a:solidFill>
                  <a:schemeClr val="accent4">
                    <a:lumMod val="50000"/>
                  </a:schemeClr>
                </a:solidFill>
              </a:rPr>
              <a:t>Hazardous Materials</a:t>
            </a:r>
          </a:p>
          <a:p>
            <a:pPr lvl="0"/>
            <a:r>
              <a:rPr lang="en-US" sz="2800" dirty="0" smtClean="0"/>
              <a:t>HazMat identified, packaged &amp; transported in accordance with Interagency Transport of Hazardous Materials Guide NFES 1068.</a:t>
            </a:r>
          </a:p>
          <a:p>
            <a:pPr lvl="0"/>
            <a:r>
              <a:rPr lang="en-US" sz="2800" dirty="0" smtClean="0"/>
              <a:t>Pilot must be notified verbally of the type and quantity of hazardous materials. </a:t>
            </a:r>
          </a:p>
          <a:p>
            <a:endParaRPr lang="en-US" dirty="0"/>
          </a:p>
        </p:txBody>
      </p:sp>
      <p:pic>
        <p:nvPicPr>
          <p:cNvPr id="5122" name="Picture 2" descr="\\ilmfcop3fp6\users$\esecakuk\Desktop\Helicopter Photos\Photos.10.3.08\Helicopters\AO slingload2.jpg"/>
          <p:cNvPicPr>
            <a:picLocks noChangeAspect="1" noChangeArrowheads="1"/>
          </p:cNvPicPr>
          <p:nvPr/>
        </p:nvPicPr>
        <p:blipFill>
          <a:blip r:embed="rId3" cstate="print"/>
          <a:srcRect/>
          <a:stretch>
            <a:fillRect/>
          </a:stretch>
        </p:blipFill>
        <p:spPr bwMode="auto">
          <a:xfrm>
            <a:off x="4631266" y="4343400"/>
            <a:ext cx="3236976" cy="2157984"/>
          </a:xfrm>
          <a:prstGeom prst="rect">
            <a:avLst/>
          </a:prstGeom>
          <a:noFill/>
        </p:spPr>
      </p:pic>
      <p:pic>
        <p:nvPicPr>
          <p:cNvPr id="5123" name="Picture 3" descr="\\ilmfcop3fp6\users$\esecakuk\Desktop\Helicopter Photos\Photos.10.3.08\Helicopters\AO slingload1.jpg"/>
          <p:cNvPicPr>
            <a:picLocks noChangeAspect="1" noChangeArrowheads="1"/>
          </p:cNvPicPr>
          <p:nvPr/>
        </p:nvPicPr>
        <p:blipFill>
          <a:blip r:embed="rId4" cstate="print"/>
          <a:srcRect/>
          <a:stretch>
            <a:fillRect/>
          </a:stretch>
        </p:blipFill>
        <p:spPr bwMode="auto">
          <a:xfrm>
            <a:off x="1278466" y="4343400"/>
            <a:ext cx="3238500" cy="2159000"/>
          </a:xfrm>
          <a:prstGeom prst="rect">
            <a:avLst/>
          </a:prstGeom>
          <a:noFill/>
        </p:spPr>
      </p:pic>
      <p:sp>
        <p:nvSpPr>
          <p:cNvPr id="8" name="Slide Number Placeholder 7"/>
          <p:cNvSpPr>
            <a:spLocks noGrp="1"/>
          </p:cNvSpPr>
          <p:nvPr>
            <p:ph type="sldNum" sz="quarter" idx="4"/>
          </p:nvPr>
        </p:nvSpPr>
        <p:spPr/>
        <p:txBody>
          <a:bodyPr/>
          <a:lstStyle/>
          <a:p>
            <a:r>
              <a:rPr lang="en-US" dirty="0" smtClean="0"/>
              <a:t>Slide 7C-</a:t>
            </a:r>
            <a:fld id="{9B0275EC-D83B-41CF-A730-6EE890332126}" type="slidenum">
              <a:rPr lang="en-US" smtClean="0"/>
              <a:pPr/>
              <a:t>28</a:t>
            </a:fld>
            <a:endParaRPr lang="en-US" dirty="0"/>
          </a:p>
        </p:txBody>
      </p:sp>
      <p:sp>
        <p:nvSpPr>
          <p:cNvPr id="9" name="Footer Placeholder 8"/>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Sling Loads</a:t>
            </a:r>
            <a:endParaRPr lang="en-US" dirty="0"/>
          </a:p>
        </p:txBody>
      </p:sp>
      <p:sp>
        <p:nvSpPr>
          <p:cNvPr id="3" name="Content Placeholder 2"/>
          <p:cNvSpPr>
            <a:spLocks noGrp="1"/>
          </p:cNvSpPr>
          <p:nvPr>
            <p:ph idx="1"/>
          </p:nvPr>
        </p:nvSpPr>
        <p:spPr/>
        <p:txBody>
          <a:bodyPr/>
          <a:lstStyle/>
          <a:p>
            <a:pPr>
              <a:buNone/>
            </a:pPr>
            <a:r>
              <a:rPr lang="en-US" dirty="0" smtClean="0">
                <a:solidFill>
                  <a:schemeClr val="accent4">
                    <a:lumMod val="50000"/>
                  </a:schemeClr>
                </a:solidFill>
              </a:rPr>
              <a:t>Weighing Cargo</a:t>
            </a:r>
          </a:p>
          <a:p>
            <a:pPr lvl="0"/>
            <a:r>
              <a:rPr lang="en-US" sz="3200" dirty="0" smtClean="0"/>
              <a:t>Cargo must be weighed if possible or provide an estimated weight and pilot notified.</a:t>
            </a:r>
          </a:p>
          <a:p>
            <a:pPr lvl="0"/>
            <a:r>
              <a:rPr lang="en-US" sz="3200" dirty="0" smtClean="0"/>
              <a:t>Tag loads w/weight and destination when appropriate.</a:t>
            </a:r>
          </a:p>
          <a:p>
            <a:pPr lvl="0"/>
            <a:r>
              <a:rPr lang="en-US" sz="3200" dirty="0" smtClean="0"/>
              <a:t>Don’t exceed helicopter allowable payload.</a:t>
            </a:r>
          </a:p>
          <a:p>
            <a:endParaRPr lang="en-US" dirty="0"/>
          </a:p>
        </p:txBody>
      </p:sp>
      <p:pic>
        <p:nvPicPr>
          <p:cNvPr id="6146" name="Picture 2" descr="\\ilmfcop3fp6\users$\esecakuk\Desktop\Helicopter Photos\S217 Rewrite\6 Personnel &amp; Cargo Transport\Cargo Transport\cargo weighing w tripod scale.jpg"/>
          <p:cNvPicPr>
            <a:picLocks noChangeAspect="1" noChangeArrowheads="1"/>
          </p:cNvPicPr>
          <p:nvPr/>
        </p:nvPicPr>
        <p:blipFill>
          <a:blip r:embed="rId3" cstate="print"/>
          <a:srcRect/>
          <a:stretch>
            <a:fillRect/>
          </a:stretch>
        </p:blipFill>
        <p:spPr bwMode="auto">
          <a:xfrm>
            <a:off x="4953000" y="4724400"/>
            <a:ext cx="2746103" cy="1676400"/>
          </a:xfrm>
          <a:prstGeom prst="rect">
            <a:avLst/>
          </a:prstGeom>
          <a:noFill/>
        </p:spPr>
      </p:pic>
      <p:sp>
        <p:nvSpPr>
          <p:cNvPr id="7" name="Slide Number Placeholder 6"/>
          <p:cNvSpPr>
            <a:spLocks noGrp="1"/>
          </p:cNvSpPr>
          <p:nvPr>
            <p:ph type="sldNum" sz="quarter" idx="4"/>
          </p:nvPr>
        </p:nvSpPr>
        <p:spPr/>
        <p:txBody>
          <a:bodyPr/>
          <a:lstStyle/>
          <a:p>
            <a:r>
              <a:rPr lang="en-US" dirty="0" smtClean="0"/>
              <a:t>Slide 7C-</a:t>
            </a:r>
            <a:fld id="{9B0275EC-D83B-41CF-A730-6EE890332126}" type="slidenum">
              <a:rPr lang="en-US" smtClean="0"/>
              <a:pPr/>
              <a:t>29</a:t>
            </a:fld>
            <a:endParaRPr lang="en-US" dirty="0"/>
          </a:p>
        </p:txBody>
      </p:sp>
      <p:sp>
        <p:nvSpPr>
          <p:cNvPr id="8" name="Footer Placeholder 7"/>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Transport of Hazardous Materials</a:t>
            </a:r>
            <a:endParaRPr lang="en-US" dirty="0"/>
          </a:p>
        </p:txBody>
      </p:sp>
      <p:sp>
        <p:nvSpPr>
          <p:cNvPr id="3" name="Content Placeholder 2"/>
          <p:cNvSpPr>
            <a:spLocks noGrp="1"/>
          </p:cNvSpPr>
          <p:nvPr>
            <p:ph idx="1"/>
          </p:nvPr>
        </p:nvSpPr>
        <p:spPr/>
        <p:txBody>
          <a:bodyPr/>
          <a:lstStyle/>
          <a:p>
            <a:pPr>
              <a:buNone/>
            </a:pPr>
            <a:r>
              <a:rPr lang="en-US" dirty="0" smtClean="0">
                <a:solidFill>
                  <a:schemeClr val="accent4">
                    <a:lumMod val="50000"/>
                  </a:schemeClr>
                </a:solidFill>
              </a:rPr>
              <a:t>What is a hazardous material?</a:t>
            </a:r>
          </a:p>
          <a:p>
            <a:pPr>
              <a:buNone/>
            </a:pPr>
            <a:r>
              <a:rPr lang="en-US" dirty="0" smtClean="0"/>
              <a:t>A hazardous material is a substance or material which has been determined by the Department of Transportation to be capable of posing an unreasonable risk to health, safety, and property when transported in commerce and which has been so designated. </a:t>
            </a:r>
          </a:p>
          <a:p>
            <a:pPr>
              <a:buNone/>
            </a:pPr>
            <a:endParaRPr lang="en-US" dirty="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3</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Sling Loads</a:t>
            </a:r>
            <a:endParaRPr lang="en-US" dirty="0"/>
          </a:p>
        </p:txBody>
      </p:sp>
      <p:sp>
        <p:nvSpPr>
          <p:cNvPr id="3" name="Content Placeholder 2"/>
          <p:cNvSpPr>
            <a:spLocks noGrp="1"/>
          </p:cNvSpPr>
          <p:nvPr>
            <p:ph idx="1"/>
          </p:nvPr>
        </p:nvSpPr>
        <p:spPr/>
        <p:txBody>
          <a:bodyPr>
            <a:normAutofit/>
          </a:bodyPr>
          <a:lstStyle/>
          <a:p>
            <a:pPr>
              <a:buNone/>
            </a:pPr>
            <a:r>
              <a:rPr lang="en-US" dirty="0" smtClean="0">
                <a:solidFill>
                  <a:schemeClr val="accent4">
                    <a:lumMod val="50000"/>
                  </a:schemeClr>
                </a:solidFill>
              </a:rPr>
              <a:t>Loading Nets</a:t>
            </a:r>
          </a:p>
          <a:p>
            <a:pPr lvl="0"/>
            <a:r>
              <a:rPr lang="en-US" sz="3200" dirty="0" smtClean="0"/>
              <a:t>Place heavy/bulky items in center of net.</a:t>
            </a:r>
          </a:p>
          <a:p>
            <a:pPr lvl="0"/>
            <a:r>
              <a:rPr lang="en-US" sz="3200" dirty="0" smtClean="0"/>
              <a:t>Build loads in pyramid shape.</a:t>
            </a:r>
          </a:p>
          <a:p>
            <a:pPr lvl="0"/>
            <a:r>
              <a:rPr lang="en-US" sz="3200" dirty="0" smtClean="0"/>
              <a:t>Do not over-bulk net.</a:t>
            </a:r>
          </a:p>
        </p:txBody>
      </p:sp>
      <p:pic>
        <p:nvPicPr>
          <p:cNvPr id="7170" name="Picture 2" descr="\\ilmfcop3fp6\users$\esecakuk\Desktop\Helicopter Photos\Photos.10.3.08\Helicopters\Helicopter Pics\slingload2.jpg"/>
          <p:cNvPicPr>
            <a:picLocks noChangeAspect="1" noChangeArrowheads="1"/>
          </p:cNvPicPr>
          <p:nvPr/>
        </p:nvPicPr>
        <p:blipFill>
          <a:blip r:embed="rId3" cstate="print"/>
          <a:srcRect t="35000" r="16885"/>
          <a:stretch>
            <a:fillRect/>
          </a:stretch>
        </p:blipFill>
        <p:spPr bwMode="auto">
          <a:xfrm>
            <a:off x="1654557" y="3733800"/>
            <a:ext cx="5834885" cy="2801783"/>
          </a:xfrm>
          <a:prstGeom prst="rect">
            <a:avLst/>
          </a:prstGeom>
          <a:noFill/>
        </p:spPr>
      </p:pic>
      <p:sp>
        <p:nvSpPr>
          <p:cNvPr id="7" name="Slide Number Placeholder 6"/>
          <p:cNvSpPr>
            <a:spLocks noGrp="1"/>
          </p:cNvSpPr>
          <p:nvPr>
            <p:ph type="sldNum" sz="quarter" idx="4"/>
          </p:nvPr>
        </p:nvSpPr>
        <p:spPr/>
        <p:txBody>
          <a:bodyPr/>
          <a:lstStyle/>
          <a:p>
            <a:r>
              <a:rPr lang="en-US" dirty="0" smtClean="0"/>
              <a:t>Slide 7C-</a:t>
            </a:r>
            <a:fld id="{9B0275EC-D83B-41CF-A730-6EE890332126}" type="slidenum">
              <a:rPr lang="en-US" smtClean="0"/>
              <a:pPr/>
              <a:t>30</a:t>
            </a:fld>
            <a:endParaRPr lang="en-US" dirty="0"/>
          </a:p>
        </p:txBody>
      </p:sp>
      <p:sp>
        <p:nvSpPr>
          <p:cNvPr id="8" name="Footer Placeholder 7"/>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Sling Loads</a:t>
            </a:r>
            <a:endParaRPr lang="en-US" dirty="0"/>
          </a:p>
        </p:txBody>
      </p:sp>
      <p:sp>
        <p:nvSpPr>
          <p:cNvPr id="3" name="Content Placeholder 2"/>
          <p:cNvSpPr>
            <a:spLocks noGrp="1"/>
          </p:cNvSpPr>
          <p:nvPr>
            <p:ph idx="1"/>
          </p:nvPr>
        </p:nvSpPr>
        <p:spPr/>
        <p:txBody>
          <a:bodyPr/>
          <a:lstStyle/>
          <a:p>
            <a:pPr lvl="0"/>
            <a:r>
              <a:rPr lang="en-US" dirty="0" smtClean="0"/>
              <a:t>Pull metal rings on perimeter rope to equal lengths. </a:t>
            </a:r>
          </a:p>
          <a:p>
            <a:pPr lvl="0"/>
            <a:r>
              <a:rPr lang="en-US" dirty="0" smtClean="0"/>
              <a:t>Do not “stitch” or “weave.”</a:t>
            </a:r>
          </a:p>
          <a:p>
            <a:pPr lvl="0"/>
            <a:r>
              <a:rPr lang="en-US" dirty="0" smtClean="0"/>
              <a:t>Add ballast </a:t>
            </a:r>
            <a:br>
              <a:rPr lang="en-US" dirty="0" smtClean="0"/>
            </a:br>
            <a:r>
              <a:rPr lang="en-US" dirty="0" smtClean="0"/>
              <a:t>(rocks, tools, etc.) </a:t>
            </a:r>
            <a:br>
              <a:rPr lang="en-US" dirty="0" smtClean="0"/>
            </a:br>
            <a:r>
              <a:rPr lang="en-US" dirty="0" smtClean="0"/>
              <a:t>to light loads.</a:t>
            </a:r>
          </a:p>
          <a:p>
            <a:pPr lvl="0"/>
            <a:r>
              <a:rPr lang="en-US" dirty="0" smtClean="0"/>
              <a:t>Every load gets </a:t>
            </a:r>
            <a:br>
              <a:rPr lang="en-US" dirty="0" smtClean="0"/>
            </a:br>
            <a:r>
              <a:rPr lang="en-US" dirty="0" smtClean="0"/>
              <a:t>a swivel.</a:t>
            </a:r>
          </a:p>
          <a:p>
            <a:endParaRPr lang="en-US" dirty="0"/>
          </a:p>
        </p:txBody>
      </p:sp>
      <p:pic>
        <p:nvPicPr>
          <p:cNvPr id="8194" name="Picture 2" descr="\\ilmfcop3fp6\users$\esecakuk\Desktop\Helicopter Photos\S217 Rewrite\6 Personnel &amp; Cargo Transport\Cargo Transport\Cargo Area, Lost Trail.jpg"/>
          <p:cNvPicPr>
            <a:picLocks noChangeAspect="1" noChangeArrowheads="1"/>
          </p:cNvPicPr>
          <p:nvPr/>
        </p:nvPicPr>
        <p:blipFill>
          <a:blip r:embed="rId3" cstate="print">
            <a:lum bright="20000" contrast="30000"/>
          </a:blip>
          <a:srcRect b="5747"/>
          <a:stretch>
            <a:fillRect/>
          </a:stretch>
        </p:blipFill>
        <p:spPr bwMode="auto">
          <a:xfrm>
            <a:off x="4343400" y="3276600"/>
            <a:ext cx="4419600" cy="3124200"/>
          </a:xfrm>
          <a:prstGeom prst="rect">
            <a:avLst/>
          </a:prstGeom>
          <a:noFill/>
        </p:spPr>
      </p:pic>
      <p:sp>
        <p:nvSpPr>
          <p:cNvPr id="7" name="Slide Number Placeholder 6"/>
          <p:cNvSpPr>
            <a:spLocks noGrp="1"/>
          </p:cNvSpPr>
          <p:nvPr>
            <p:ph type="sldNum" sz="quarter" idx="4"/>
          </p:nvPr>
        </p:nvSpPr>
        <p:spPr/>
        <p:txBody>
          <a:bodyPr/>
          <a:lstStyle/>
          <a:p>
            <a:r>
              <a:rPr lang="en-US" dirty="0" smtClean="0"/>
              <a:t>Slide 7C-</a:t>
            </a:r>
            <a:fld id="{9B0275EC-D83B-41CF-A730-6EE890332126}" type="slidenum">
              <a:rPr lang="en-US" smtClean="0"/>
              <a:pPr/>
              <a:t>31</a:t>
            </a:fld>
            <a:endParaRPr lang="en-US" dirty="0"/>
          </a:p>
        </p:txBody>
      </p:sp>
      <p:sp>
        <p:nvSpPr>
          <p:cNvPr id="8" name="Footer Placeholder 7"/>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Assessing Sling Sites</a:t>
            </a:r>
            <a:endParaRPr lang="en-US" dirty="0"/>
          </a:p>
        </p:txBody>
      </p:sp>
      <p:sp>
        <p:nvSpPr>
          <p:cNvPr id="7" name="Content Placeholder 6"/>
          <p:cNvSpPr>
            <a:spLocks noGrp="1"/>
          </p:cNvSpPr>
          <p:nvPr>
            <p:ph idx="1"/>
          </p:nvPr>
        </p:nvSpPr>
        <p:spPr>
          <a:xfrm>
            <a:off x="457200" y="1600200"/>
            <a:ext cx="8382000" cy="5257800"/>
          </a:xfrm>
        </p:spPr>
        <p:txBody>
          <a:bodyPr/>
          <a:lstStyle/>
          <a:p>
            <a:r>
              <a:rPr lang="en-US" dirty="0" smtClean="0"/>
              <a:t>Identify trees or </a:t>
            </a:r>
            <a:br>
              <a:rPr lang="en-US" dirty="0" smtClean="0"/>
            </a:br>
            <a:r>
              <a:rPr lang="en-US" dirty="0" smtClean="0"/>
              <a:t>snags that would </a:t>
            </a:r>
            <a:br>
              <a:rPr lang="en-US" dirty="0" smtClean="0"/>
            </a:br>
            <a:r>
              <a:rPr lang="en-US" dirty="0" smtClean="0"/>
              <a:t>pose a threat to </a:t>
            </a:r>
            <a:br>
              <a:rPr lang="en-US" dirty="0" smtClean="0"/>
            </a:br>
            <a:r>
              <a:rPr lang="en-US" dirty="0" smtClean="0"/>
              <a:t>the mission.</a:t>
            </a:r>
          </a:p>
          <a:p>
            <a:r>
              <a:rPr lang="en-US" dirty="0" smtClean="0"/>
              <a:t>Gauge height of </a:t>
            </a:r>
            <a:br>
              <a:rPr lang="en-US" dirty="0" smtClean="0"/>
            </a:br>
            <a:r>
              <a:rPr lang="en-US" dirty="0" smtClean="0"/>
              <a:t>surrounding obstacles to determine length of longline needed.</a:t>
            </a:r>
          </a:p>
        </p:txBody>
      </p:sp>
      <p:pic>
        <p:nvPicPr>
          <p:cNvPr id="12" name="Picture 4" descr="imgp0964"/>
          <p:cNvPicPr>
            <a:picLocks noChangeAspect="1" noChangeArrowheads="1"/>
          </p:cNvPicPr>
          <p:nvPr/>
        </p:nvPicPr>
        <p:blipFill>
          <a:blip r:embed="rId3" cstate="print"/>
          <a:stretch>
            <a:fillRect/>
          </a:stretch>
        </p:blipFill>
        <p:spPr>
          <a:xfrm>
            <a:off x="5029200" y="1371600"/>
            <a:ext cx="3860800" cy="2895600"/>
          </a:xfrm>
          <a:prstGeom prst="rect">
            <a:avLst/>
          </a:prstGeom>
        </p:spPr>
      </p:pic>
      <p:sp>
        <p:nvSpPr>
          <p:cNvPr id="8" name="Slide Number Placeholder 7"/>
          <p:cNvSpPr>
            <a:spLocks noGrp="1"/>
          </p:cNvSpPr>
          <p:nvPr>
            <p:ph type="sldNum" sz="quarter" idx="4"/>
          </p:nvPr>
        </p:nvSpPr>
        <p:spPr/>
        <p:txBody>
          <a:bodyPr/>
          <a:lstStyle/>
          <a:p>
            <a:r>
              <a:rPr lang="en-US" dirty="0" smtClean="0"/>
              <a:t>Slide 7C-</a:t>
            </a:r>
            <a:fld id="{9B0275EC-D83B-41CF-A730-6EE890332126}" type="slidenum">
              <a:rPr lang="en-US" smtClean="0"/>
              <a:pPr/>
              <a:t>32</a:t>
            </a:fld>
            <a:endParaRPr lang="en-US" dirty="0"/>
          </a:p>
        </p:txBody>
      </p:sp>
      <p:sp>
        <p:nvSpPr>
          <p:cNvPr id="9" name="Footer Placeholder 8"/>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Compass</a:t>
            </a:r>
            <a:endParaRPr lang="en-US" dirty="0"/>
          </a:p>
        </p:txBody>
      </p:sp>
      <p:sp>
        <p:nvSpPr>
          <p:cNvPr id="12" name="Content Placeholder 11"/>
          <p:cNvSpPr>
            <a:spLocks noGrp="1"/>
          </p:cNvSpPr>
          <p:nvPr>
            <p:ph idx="1"/>
          </p:nvPr>
        </p:nvSpPr>
        <p:spPr>
          <a:xfrm>
            <a:off x="457200" y="1371600"/>
            <a:ext cx="4495800" cy="5257800"/>
          </a:xfrm>
        </p:spPr>
        <p:txBody>
          <a:bodyPr>
            <a:normAutofit fontScale="85000" lnSpcReduction="20000"/>
          </a:bodyPr>
          <a:lstStyle/>
          <a:p>
            <a:r>
              <a:rPr lang="en-US" dirty="0" smtClean="0"/>
              <a:t>With compass, back up from the tree or hazard along level ground or along a line of elevation so that the top is roughly at a 45 degree angle above you.</a:t>
            </a:r>
          </a:p>
          <a:p>
            <a:r>
              <a:rPr lang="en-US" dirty="0" smtClean="0"/>
              <a:t>Set the compass bezel to 315* degrees. </a:t>
            </a:r>
            <a:br>
              <a:rPr lang="en-US" dirty="0" smtClean="0"/>
            </a:br>
            <a:r>
              <a:rPr lang="en-US" dirty="0" smtClean="0"/>
              <a:t>*(360 - 45 = 315)</a:t>
            </a:r>
          </a:p>
          <a:p>
            <a:r>
              <a:rPr lang="en-US" dirty="0" smtClean="0"/>
              <a:t>The North – South axis of the compass is your horizon line.</a:t>
            </a:r>
          </a:p>
        </p:txBody>
      </p:sp>
      <p:pic>
        <p:nvPicPr>
          <p:cNvPr id="17" name="Picture 4" descr="P3250022"/>
          <p:cNvPicPr>
            <a:picLocks noChangeAspect="1" noChangeArrowheads="1"/>
          </p:cNvPicPr>
          <p:nvPr/>
        </p:nvPicPr>
        <p:blipFill>
          <a:blip r:embed="rId3" cstate="print"/>
          <a:srcRect/>
          <a:stretch>
            <a:fillRect/>
          </a:stretch>
        </p:blipFill>
        <p:spPr>
          <a:xfrm>
            <a:off x="5105400" y="1820862"/>
            <a:ext cx="3733800" cy="3216275"/>
          </a:xfrm>
          <a:prstGeom prst="rect">
            <a:avLst/>
          </a:prstGeom>
          <a:noFill/>
          <a:ln w="25400">
            <a:noFill/>
          </a:ln>
        </p:spPr>
      </p:pic>
      <p:sp>
        <p:nvSpPr>
          <p:cNvPr id="18" name="Line 5"/>
          <p:cNvSpPr>
            <a:spLocks noChangeShapeType="1"/>
          </p:cNvSpPr>
          <p:nvPr/>
        </p:nvSpPr>
        <p:spPr bwMode="auto">
          <a:xfrm>
            <a:off x="4800600" y="4716462"/>
            <a:ext cx="4114800" cy="7938"/>
          </a:xfrm>
          <a:prstGeom prst="line">
            <a:avLst/>
          </a:prstGeom>
          <a:noFill/>
          <a:ln w="31750">
            <a:solidFill>
              <a:srgbClr val="FFFF00"/>
            </a:solidFill>
            <a:round/>
            <a:headEnd/>
            <a:tailEnd/>
          </a:ln>
        </p:spPr>
        <p:txBody>
          <a:bodyPr wrap="none"/>
          <a:lstStyle/>
          <a:p>
            <a:endParaRPr lang="en-US" dirty="0"/>
          </a:p>
        </p:txBody>
      </p:sp>
      <p:sp>
        <p:nvSpPr>
          <p:cNvPr id="8" name="Slide Number Placeholder 7"/>
          <p:cNvSpPr>
            <a:spLocks noGrp="1"/>
          </p:cNvSpPr>
          <p:nvPr>
            <p:ph type="sldNum" sz="quarter" idx="4"/>
          </p:nvPr>
        </p:nvSpPr>
        <p:spPr/>
        <p:txBody>
          <a:bodyPr/>
          <a:lstStyle/>
          <a:p>
            <a:r>
              <a:rPr lang="en-US" dirty="0" smtClean="0"/>
              <a:t>Slide 7C-</a:t>
            </a:r>
            <a:fld id="{9B0275EC-D83B-41CF-A730-6EE890332126}" type="slidenum">
              <a:rPr lang="en-US" smtClean="0"/>
              <a:pPr/>
              <a:t>33</a:t>
            </a:fld>
            <a:endParaRPr lang="en-US" dirty="0"/>
          </a:p>
        </p:txBody>
      </p:sp>
      <p:sp>
        <p:nvSpPr>
          <p:cNvPr id="9" name="Footer Placeholder 8"/>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p:txBody>
          <a:bodyPr/>
          <a:lstStyle/>
          <a:p>
            <a:r>
              <a:rPr lang="en-US" dirty="0" smtClean="0"/>
              <a:t>Compass</a:t>
            </a:r>
          </a:p>
        </p:txBody>
      </p:sp>
      <p:sp>
        <p:nvSpPr>
          <p:cNvPr id="17411" name="Rectangle 1027"/>
          <p:cNvSpPr>
            <a:spLocks noGrp="1" noChangeArrowheads="1"/>
          </p:cNvSpPr>
          <p:nvPr>
            <p:ph idx="1"/>
          </p:nvPr>
        </p:nvSpPr>
        <p:spPr>
          <a:xfrm>
            <a:off x="457200" y="1371600"/>
            <a:ext cx="4724400" cy="5257800"/>
          </a:xfrm>
        </p:spPr>
        <p:txBody>
          <a:bodyPr>
            <a:normAutofit/>
          </a:bodyPr>
          <a:lstStyle/>
          <a:p>
            <a:r>
              <a:rPr lang="en-US" sz="3000" dirty="0" smtClean="0"/>
              <a:t>Eye the top of the tree or hazard along the edge of the compass.  </a:t>
            </a:r>
          </a:p>
          <a:p>
            <a:r>
              <a:rPr lang="en-US" sz="3000" dirty="0" smtClean="0"/>
              <a:t>Adjust your position to get an exact 45 degree angle.</a:t>
            </a:r>
          </a:p>
          <a:p>
            <a:r>
              <a:rPr lang="en-US" sz="3000" dirty="0" smtClean="0"/>
              <a:t>Have a partner help in adjusting the compass and your position to get the angle right.</a:t>
            </a:r>
          </a:p>
          <a:p>
            <a:endParaRPr lang="en-US" dirty="0" smtClean="0"/>
          </a:p>
        </p:txBody>
      </p:sp>
      <p:pic>
        <p:nvPicPr>
          <p:cNvPr id="17412" name="Picture 1028" descr="P3250017"/>
          <p:cNvPicPr>
            <a:picLocks noGrp="1" noChangeAspect="1" noChangeArrowheads="1"/>
          </p:cNvPicPr>
          <p:nvPr>
            <p:ph sz="quarter" idx="4294967295"/>
          </p:nvPr>
        </p:nvPicPr>
        <p:blipFill>
          <a:blip r:embed="rId3" cstate="print"/>
          <a:srcRect/>
          <a:stretch>
            <a:fillRect/>
          </a:stretch>
        </p:blipFill>
        <p:spPr>
          <a:xfrm>
            <a:off x="5105400" y="1968649"/>
            <a:ext cx="3730752" cy="2908151"/>
          </a:xfrm>
          <a:noFill/>
          <a:ln w="25400">
            <a:noFill/>
          </a:ln>
        </p:spPr>
      </p:pic>
      <p:sp>
        <p:nvSpPr>
          <p:cNvPr id="7" name="Slide Number Placeholder 6"/>
          <p:cNvSpPr>
            <a:spLocks noGrp="1"/>
          </p:cNvSpPr>
          <p:nvPr>
            <p:ph type="sldNum" sz="quarter" idx="4"/>
          </p:nvPr>
        </p:nvSpPr>
        <p:spPr/>
        <p:txBody>
          <a:bodyPr/>
          <a:lstStyle/>
          <a:p>
            <a:r>
              <a:rPr lang="en-US" dirty="0" smtClean="0"/>
              <a:t>Slide 7C-</a:t>
            </a:r>
            <a:fld id="{9B0275EC-D83B-41CF-A730-6EE890332126}" type="slidenum">
              <a:rPr lang="en-US" smtClean="0"/>
              <a:pPr/>
              <a:t>34</a:t>
            </a:fld>
            <a:endParaRPr lang="en-US" dirty="0"/>
          </a:p>
        </p:txBody>
      </p:sp>
      <p:sp>
        <p:nvSpPr>
          <p:cNvPr id="8" name="Footer Placeholder 7"/>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p:txBody>
          <a:bodyPr/>
          <a:lstStyle/>
          <a:p>
            <a:r>
              <a:rPr lang="en-US" dirty="0" smtClean="0"/>
              <a:t>Compass</a:t>
            </a:r>
          </a:p>
        </p:txBody>
      </p:sp>
      <p:pic>
        <p:nvPicPr>
          <p:cNvPr id="18434" name="Picture 2" descr="P3250022"/>
          <p:cNvPicPr>
            <a:picLocks noGrp="1" noChangeAspect="1" noChangeArrowheads="1"/>
          </p:cNvPicPr>
          <p:nvPr>
            <p:ph idx="1"/>
          </p:nvPr>
        </p:nvPicPr>
        <p:blipFill>
          <a:blip r:embed="rId3" cstate="print"/>
          <a:stretch>
            <a:fillRect/>
          </a:stretch>
        </p:blipFill>
        <p:spPr>
          <a:xfrm>
            <a:off x="1788954" y="1861056"/>
            <a:ext cx="5566091" cy="4463544"/>
          </a:xfrm>
        </p:spPr>
      </p:pic>
      <p:sp>
        <p:nvSpPr>
          <p:cNvPr id="18437" name="Line 5"/>
          <p:cNvSpPr>
            <a:spLocks noChangeShapeType="1"/>
          </p:cNvSpPr>
          <p:nvPr/>
        </p:nvSpPr>
        <p:spPr bwMode="auto">
          <a:xfrm>
            <a:off x="1981200" y="5290056"/>
            <a:ext cx="5715000" cy="76200"/>
          </a:xfrm>
          <a:prstGeom prst="line">
            <a:avLst/>
          </a:prstGeom>
          <a:noFill/>
          <a:ln w="38100">
            <a:solidFill>
              <a:srgbClr val="FFFF00"/>
            </a:solidFill>
            <a:round/>
            <a:headEnd/>
            <a:tailEnd type="stealth" w="lg" len="med"/>
          </a:ln>
        </p:spPr>
        <p:txBody>
          <a:bodyPr wrap="none"/>
          <a:lstStyle/>
          <a:p>
            <a:endParaRPr lang="en-US" dirty="0"/>
          </a:p>
        </p:txBody>
      </p:sp>
      <p:sp>
        <p:nvSpPr>
          <p:cNvPr id="18438" name="Line 6"/>
          <p:cNvSpPr>
            <a:spLocks noChangeShapeType="1"/>
          </p:cNvSpPr>
          <p:nvPr/>
        </p:nvSpPr>
        <p:spPr bwMode="auto">
          <a:xfrm flipV="1">
            <a:off x="1981200" y="1327656"/>
            <a:ext cx="4038600" cy="3962400"/>
          </a:xfrm>
          <a:prstGeom prst="line">
            <a:avLst/>
          </a:prstGeom>
          <a:noFill/>
          <a:ln w="38100">
            <a:solidFill>
              <a:srgbClr val="FFFF00"/>
            </a:solidFill>
            <a:round/>
            <a:headEnd/>
            <a:tailEnd type="stealth" w="lg" len="med"/>
          </a:ln>
        </p:spPr>
        <p:txBody>
          <a:bodyPr wrap="none"/>
          <a:lstStyle/>
          <a:p>
            <a:endParaRPr lang="en-US" dirty="0"/>
          </a:p>
        </p:txBody>
      </p:sp>
      <p:sp>
        <p:nvSpPr>
          <p:cNvPr id="18441" name="Text Box 9"/>
          <p:cNvSpPr txBox="1">
            <a:spLocks noChangeArrowheads="1"/>
          </p:cNvSpPr>
          <p:nvPr/>
        </p:nvSpPr>
        <p:spPr bwMode="auto">
          <a:xfrm>
            <a:off x="5791200" y="2013456"/>
            <a:ext cx="1499128" cy="369332"/>
          </a:xfrm>
          <a:prstGeom prst="rect">
            <a:avLst/>
          </a:prstGeom>
          <a:solidFill>
            <a:srgbClr val="FFC000"/>
          </a:solidFill>
          <a:ln w="9525">
            <a:noFill/>
            <a:miter lim="800000"/>
            <a:headEnd/>
            <a:tailEnd/>
          </a:ln>
        </p:spPr>
        <p:txBody>
          <a:bodyPr wrap="none">
            <a:spAutoFit/>
          </a:bodyPr>
          <a:lstStyle/>
          <a:p>
            <a:pPr eaLnBrk="0" hangingPunct="0"/>
            <a:r>
              <a:rPr lang="en-US" sz="1800" b="1" dirty="0">
                <a:solidFill>
                  <a:schemeClr val="tx2"/>
                </a:solidFill>
                <a:latin typeface="Tahoma" pitchFamily="34" charset="0"/>
              </a:rPr>
              <a:t>45 Degrees</a:t>
            </a:r>
          </a:p>
        </p:txBody>
      </p:sp>
      <p:sp>
        <p:nvSpPr>
          <p:cNvPr id="24" name="Arc 23"/>
          <p:cNvSpPr/>
          <p:nvPr/>
        </p:nvSpPr>
        <p:spPr>
          <a:xfrm rot="1256741">
            <a:off x="2098036" y="3983781"/>
            <a:ext cx="1843735" cy="1847093"/>
          </a:xfrm>
          <a:prstGeom prst="arc">
            <a:avLst/>
          </a:prstGeom>
          <a:ln w="38100">
            <a:solidFill>
              <a:srgbClr val="FFC000"/>
            </a:solidFill>
            <a:prstDash val="sysDash"/>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8" name="Straight Arrow Connector 27"/>
          <p:cNvCxnSpPr>
            <a:stCxn id="18441" idx="1"/>
          </p:cNvCxnSpPr>
          <p:nvPr/>
        </p:nvCxnSpPr>
        <p:spPr>
          <a:xfrm rot="10800000" flipV="1">
            <a:off x="3962400" y="2198122"/>
            <a:ext cx="1828800" cy="2253732"/>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105400" y="2242056"/>
            <a:ext cx="914400" cy="914400"/>
          </a:xfrm>
          <a:prstGeom prst="line">
            <a:avLst/>
          </a:prstGeom>
          <a:ln cap="rnd" cmpd="sng">
            <a:round/>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4"/>
          </p:nvPr>
        </p:nvSpPr>
        <p:spPr/>
        <p:txBody>
          <a:bodyPr/>
          <a:lstStyle/>
          <a:p>
            <a:r>
              <a:rPr lang="en-US" dirty="0" smtClean="0"/>
              <a:t>Slide 7C-</a:t>
            </a:r>
            <a:fld id="{9B0275EC-D83B-41CF-A730-6EE890332126}" type="slidenum">
              <a:rPr lang="en-US" smtClean="0"/>
              <a:pPr/>
              <a:t>35</a:t>
            </a:fld>
            <a:endParaRPr lang="en-US" dirty="0"/>
          </a:p>
        </p:txBody>
      </p:sp>
      <p:sp>
        <p:nvSpPr>
          <p:cNvPr id="13" name="Footer Placeholder 12"/>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smtClean="0"/>
              <a:t>Compass</a:t>
            </a:r>
          </a:p>
        </p:txBody>
      </p:sp>
      <p:sp>
        <p:nvSpPr>
          <p:cNvPr id="19459" name="Rectangle 3"/>
          <p:cNvSpPr>
            <a:spLocks noGrp="1" noChangeArrowheads="1"/>
          </p:cNvSpPr>
          <p:nvPr>
            <p:ph idx="1"/>
          </p:nvPr>
        </p:nvSpPr>
        <p:spPr/>
        <p:txBody>
          <a:bodyPr>
            <a:normAutofit fontScale="92500" lnSpcReduction="20000"/>
          </a:bodyPr>
          <a:lstStyle/>
          <a:p>
            <a:r>
              <a:rPr lang="en-US" dirty="0" smtClean="0"/>
              <a:t>Once you have a 45 degree angle and the top of the hazard lines up with the edge of the compass, pace the distance from that point back to the base of the tree or hazard.</a:t>
            </a:r>
          </a:p>
          <a:p>
            <a:r>
              <a:rPr lang="en-US" dirty="0" smtClean="0"/>
              <a:t>Walk a direct line with no ups and downs.</a:t>
            </a:r>
          </a:p>
          <a:p>
            <a:r>
              <a:rPr lang="en-US" dirty="0" smtClean="0"/>
              <a:t>Don’t gauge the height from higher or lower ground.  Stay level with the base of the tree or hazard.</a:t>
            </a:r>
          </a:p>
          <a:p>
            <a:r>
              <a:rPr lang="en-US" dirty="0" smtClean="0"/>
              <a:t>Know the length of your pace.</a:t>
            </a:r>
          </a:p>
          <a:p>
            <a:r>
              <a:rPr lang="en-US" dirty="0" smtClean="0"/>
              <a:t>Add your height to the paced distance, which will equal tree height. </a:t>
            </a:r>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36</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Stick or Pencil</a:t>
            </a:r>
            <a:endParaRPr lang="en-US" dirty="0"/>
          </a:p>
        </p:txBody>
      </p:sp>
      <p:sp>
        <p:nvSpPr>
          <p:cNvPr id="7" name="Content Placeholder 6"/>
          <p:cNvSpPr>
            <a:spLocks noGrp="1"/>
          </p:cNvSpPr>
          <p:nvPr>
            <p:ph idx="1"/>
          </p:nvPr>
        </p:nvSpPr>
        <p:spPr>
          <a:xfrm>
            <a:off x="457200" y="1371600"/>
            <a:ext cx="5410200" cy="5257800"/>
          </a:xfrm>
        </p:spPr>
        <p:txBody>
          <a:bodyPr>
            <a:normAutofit fontScale="92500"/>
          </a:bodyPr>
          <a:lstStyle/>
          <a:p>
            <a:r>
              <a:rPr lang="en-US" dirty="0" smtClean="0"/>
              <a:t>Back up from the tree or hazard.</a:t>
            </a:r>
          </a:p>
          <a:p>
            <a:r>
              <a:rPr lang="en-US" dirty="0" smtClean="0"/>
              <a:t>Bracket the tree or hazard with the stick or pencil.</a:t>
            </a:r>
          </a:p>
          <a:p>
            <a:r>
              <a:rPr lang="en-US" dirty="0" smtClean="0"/>
              <a:t>The top and bottom of the tree or hazard needs to match up with the top and bottom of a stick or pencil held out at arm’s length.</a:t>
            </a:r>
          </a:p>
        </p:txBody>
      </p:sp>
      <p:pic>
        <p:nvPicPr>
          <p:cNvPr id="12" name="Picture 1028" descr="P3240006"/>
          <p:cNvPicPr>
            <a:picLocks noChangeAspect="1" noChangeArrowheads="1"/>
          </p:cNvPicPr>
          <p:nvPr/>
        </p:nvPicPr>
        <p:blipFill>
          <a:blip r:embed="rId3" cstate="print"/>
          <a:stretch>
            <a:fillRect/>
          </a:stretch>
        </p:blipFill>
        <p:spPr>
          <a:xfrm>
            <a:off x="5867400" y="1447800"/>
            <a:ext cx="2819400" cy="5054516"/>
          </a:xfrm>
          <a:prstGeom prst="rect">
            <a:avLst/>
          </a:prstGeom>
        </p:spPr>
      </p:pic>
      <p:sp>
        <p:nvSpPr>
          <p:cNvPr id="8" name="Slide Number Placeholder 7"/>
          <p:cNvSpPr>
            <a:spLocks noGrp="1"/>
          </p:cNvSpPr>
          <p:nvPr>
            <p:ph type="sldNum" sz="quarter" idx="4"/>
          </p:nvPr>
        </p:nvSpPr>
        <p:spPr/>
        <p:txBody>
          <a:bodyPr/>
          <a:lstStyle/>
          <a:p>
            <a:r>
              <a:rPr lang="en-US" dirty="0" smtClean="0"/>
              <a:t>Slide 7C-</a:t>
            </a:r>
            <a:fld id="{9B0275EC-D83B-41CF-A730-6EE890332126}" type="slidenum">
              <a:rPr lang="en-US" smtClean="0"/>
              <a:pPr/>
              <a:t>37</a:t>
            </a:fld>
            <a:endParaRPr lang="en-US" dirty="0"/>
          </a:p>
        </p:txBody>
      </p:sp>
      <p:sp>
        <p:nvSpPr>
          <p:cNvPr id="9" name="Footer Placeholder 8"/>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Stick or Pencil</a:t>
            </a:r>
            <a:endParaRPr lang="en-US" dirty="0"/>
          </a:p>
        </p:txBody>
      </p:sp>
      <p:sp>
        <p:nvSpPr>
          <p:cNvPr id="8" name="Content Placeholder 7"/>
          <p:cNvSpPr>
            <a:spLocks noGrp="1"/>
          </p:cNvSpPr>
          <p:nvPr>
            <p:ph idx="1"/>
          </p:nvPr>
        </p:nvSpPr>
        <p:spPr>
          <a:xfrm>
            <a:off x="457200" y="1371600"/>
            <a:ext cx="4572000" cy="5105400"/>
          </a:xfrm>
        </p:spPr>
        <p:txBody>
          <a:bodyPr>
            <a:normAutofit fontScale="85000" lnSpcReduction="20000"/>
          </a:bodyPr>
          <a:lstStyle/>
          <a:p>
            <a:r>
              <a:rPr lang="en-US" sz="3300" dirty="0" smtClean="0"/>
              <a:t>Lay the stick or pencil on its side, (horizontal) with one end matched up to the bottom of the tree or hazard.</a:t>
            </a:r>
          </a:p>
          <a:p>
            <a:r>
              <a:rPr lang="en-US" sz="3300" dirty="0" smtClean="0"/>
              <a:t>The point where the other end falls on the horizon, along level ground, is equal to the height of the hazard.  </a:t>
            </a:r>
          </a:p>
          <a:p>
            <a:r>
              <a:rPr lang="en-US" sz="3300" dirty="0" smtClean="0"/>
              <a:t>Pace from that point on the ground back to the base of the tree or hazard to get the height.</a:t>
            </a:r>
          </a:p>
        </p:txBody>
      </p:sp>
      <p:pic>
        <p:nvPicPr>
          <p:cNvPr id="13" name="Picture 4" descr="P3240008"/>
          <p:cNvPicPr>
            <a:picLocks noChangeAspect="1" noChangeArrowheads="1"/>
          </p:cNvPicPr>
          <p:nvPr/>
        </p:nvPicPr>
        <p:blipFill>
          <a:blip r:embed="rId3" cstate="print"/>
          <a:srcRect/>
          <a:stretch>
            <a:fillRect/>
          </a:stretch>
        </p:blipFill>
        <p:spPr>
          <a:xfrm>
            <a:off x="5105400" y="1524000"/>
            <a:ext cx="3810000" cy="3810000"/>
          </a:xfrm>
          <a:prstGeom prst="rect">
            <a:avLst/>
          </a:prstGeom>
          <a:noFill/>
          <a:ln w="25400">
            <a:noFill/>
          </a:ln>
        </p:spPr>
      </p:pic>
      <p:sp>
        <p:nvSpPr>
          <p:cNvPr id="9" name="Slide Number Placeholder 8"/>
          <p:cNvSpPr>
            <a:spLocks noGrp="1"/>
          </p:cNvSpPr>
          <p:nvPr>
            <p:ph type="sldNum" sz="quarter" idx="4"/>
          </p:nvPr>
        </p:nvSpPr>
        <p:spPr/>
        <p:txBody>
          <a:bodyPr/>
          <a:lstStyle/>
          <a:p>
            <a:r>
              <a:rPr lang="en-US" dirty="0" smtClean="0"/>
              <a:t>Slide 7C-</a:t>
            </a:r>
            <a:fld id="{9B0275EC-D83B-41CF-A730-6EE890332126}" type="slidenum">
              <a:rPr lang="en-US" smtClean="0"/>
              <a:pPr/>
              <a:t>38</a:t>
            </a:fld>
            <a:endParaRPr lang="en-US" dirty="0"/>
          </a:p>
        </p:txBody>
      </p:sp>
      <p:sp>
        <p:nvSpPr>
          <p:cNvPr id="10" name="Footer Placeholder 9"/>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smtClean="0"/>
              <a:t>Fall a Tree</a:t>
            </a:r>
          </a:p>
        </p:txBody>
      </p:sp>
      <p:sp>
        <p:nvSpPr>
          <p:cNvPr id="22531" name="Rectangle 3"/>
          <p:cNvSpPr>
            <a:spLocks noGrp="1" noChangeArrowheads="1"/>
          </p:cNvSpPr>
          <p:nvPr>
            <p:ph idx="1"/>
          </p:nvPr>
        </p:nvSpPr>
        <p:spPr/>
        <p:txBody>
          <a:bodyPr>
            <a:normAutofit lnSpcReduction="10000"/>
          </a:bodyPr>
          <a:lstStyle/>
          <a:p>
            <a:r>
              <a:rPr lang="en-US" dirty="0" smtClean="0"/>
              <a:t>If all else fails, consider felling the tallest tree or snag around.  </a:t>
            </a:r>
          </a:p>
          <a:p>
            <a:r>
              <a:rPr lang="en-US" dirty="0" smtClean="0"/>
              <a:t>May need approval from a Resource Advisor if in the wilderness.  </a:t>
            </a:r>
          </a:p>
          <a:p>
            <a:r>
              <a:rPr lang="en-US" dirty="0" smtClean="0"/>
              <a:t>Once you have it on the ground, measure it by using the pacing method.  </a:t>
            </a:r>
          </a:p>
          <a:p>
            <a:r>
              <a:rPr lang="en-US" dirty="0" smtClean="0"/>
              <a:t>From that measurement, should be able to determine the general heights of surrounding trees.</a:t>
            </a:r>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39</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Hazardous Materials</a:t>
            </a:r>
            <a:endParaRPr lang="en-US" dirty="0"/>
          </a:p>
        </p:txBody>
      </p:sp>
      <p:sp>
        <p:nvSpPr>
          <p:cNvPr id="3" name="Content Placeholder 2"/>
          <p:cNvSpPr>
            <a:spLocks noGrp="1"/>
          </p:cNvSpPr>
          <p:nvPr>
            <p:ph idx="1"/>
          </p:nvPr>
        </p:nvSpPr>
        <p:spPr/>
        <p:txBody>
          <a:bodyPr/>
          <a:lstStyle/>
          <a:p>
            <a:pPr>
              <a:buNone/>
            </a:pPr>
            <a:r>
              <a:rPr lang="en-US" dirty="0" smtClean="0">
                <a:solidFill>
                  <a:schemeClr val="accent4">
                    <a:lumMod val="50000"/>
                  </a:schemeClr>
                </a:solidFill>
              </a:rPr>
              <a:t>What is a hazardous material?</a:t>
            </a:r>
          </a:p>
          <a:p>
            <a:pPr>
              <a:buNone/>
            </a:pPr>
            <a:r>
              <a:rPr lang="en-US" dirty="0" smtClean="0"/>
              <a:t>Types of hazardous </a:t>
            </a:r>
            <a:br>
              <a:rPr lang="en-US" dirty="0" smtClean="0"/>
            </a:br>
            <a:r>
              <a:rPr lang="en-US" dirty="0" smtClean="0"/>
              <a:t>materials and proper </a:t>
            </a:r>
            <a:br>
              <a:rPr lang="en-US" dirty="0" smtClean="0"/>
            </a:br>
            <a:r>
              <a:rPr lang="en-US" dirty="0" smtClean="0"/>
              <a:t>transportation procedures </a:t>
            </a:r>
            <a:br>
              <a:rPr lang="en-US" dirty="0" smtClean="0"/>
            </a:br>
            <a:r>
              <a:rPr lang="en-US" dirty="0" smtClean="0"/>
              <a:t>can be found in the </a:t>
            </a:r>
            <a:br>
              <a:rPr lang="en-US" dirty="0" smtClean="0"/>
            </a:br>
            <a:r>
              <a:rPr lang="en-US" dirty="0" smtClean="0"/>
              <a:t>Interagency Aviation </a:t>
            </a:r>
            <a:br>
              <a:rPr lang="en-US" dirty="0" smtClean="0"/>
            </a:br>
            <a:r>
              <a:rPr lang="en-US" dirty="0" smtClean="0"/>
              <a:t>Transportation of </a:t>
            </a:r>
            <a:br>
              <a:rPr lang="en-US" dirty="0" smtClean="0"/>
            </a:br>
            <a:r>
              <a:rPr lang="en-US" dirty="0" smtClean="0"/>
              <a:t>Hazardous Materials </a:t>
            </a:r>
            <a:br>
              <a:rPr lang="en-US" dirty="0" smtClean="0"/>
            </a:br>
            <a:r>
              <a:rPr lang="en-US" dirty="0" smtClean="0"/>
              <a:t>Guide.</a:t>
            </a:r>
          </a:p>
          <a:p>
            <a:pPr>
              <a:buNone/>
            </a:pPr>
            <a:endParaRPr lang="en-US" dirty="0"/>
          </a:p>
        </p:txBody>
      </p:sp>
      <p:pic>
        <p:nvPicPr>
          <p:cNvPr id="7" name="Picture 4" descr="Hazmat-HB-Cover-(web)"/>
          <p:cNvPicPr>
            <a:picLocks noChangeAspect="1" noChangeArrowheads="1"/>
          </p:cNvPicPr>
          <p:nvPr/>
        </p:nvPicPr>
        <p:blipFill>
          <a:blip r:embed="rId3" cstate="print"/>
          <a:srcRect/>
          <a:stretch>
            <a:fillRect/>
          </a:stretch>
        </p:blipFill>
        <p:spPr bwMode="auto">
          <a:xfrm>
            <a:off x="5638800" y="2362200"/>
            <a:ext cx="3193486" cy="4038600"/>
          </a:xfrm>
          <a:prstGeom prst="rect">
            <a:avLst/>
          </a:prstGeom>
          <a:ln w="127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Slide Number Placeholder 7"/>
          <p:cNvSpPr>
            <a:spLocks noGrp="1"/>
          </p:cNvSpPr>
          <p:nvPr>
            <p:ph type="sldNum" sz="quarter" idx="4"/>
          </p:nvPr>
        </p:nvSpPr>
        <p:spPr/>
        <p:txBody>
          <a:bodyPr/>
          <a:lstStyle/>
          <a:p>
            <a:r>
              <a:rPr lang="en-US" dirty="0" smtClean="0"/>
              <a:t>Slide 7C-</a:t>
            </a:r>
            <a:fld id="{9B0275EC-D83B-41CF-A730-6EE890332126}" type="slidenum">
              <a:rPr lang="en-US" smtClean="0"/>
              <a:pPr/>
              <a:t>4</a:t>
            </a:fld>
            <a:endParaRPr lang="en-US" dirty="0"/>
          </a:p>
        </p:txBody>
      </p:sp>
      <p:sp>
        <p:nvSpPr>
          <p:cNvPr id="9" name="Footer Placeholder 8"/>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r>
              <a:rPr lang="en-US" dirty="0" smtClean="0"/>
              <a:t>Equipment</a:t>
            </a:r>
          </a:p>
        </p:txBody>
      </p:sp>
      <p:pic>
        <p:nvPicPr>
          <p:cNvPr id="1026" name="Picture 2" descr="\\ilmfcop3fp6\users$\esecakuk\Desktop\Helicopter Photos\S217 Rewrite\6 Personnel &amp; Cargo Transport\Cargo Transport\Cargo Equipment\lead swivel.jpg"/>
          <p:cNvPicPr>
            <a:picLocks noChangeAspect="1" noChangeArrowheads="1"/>
          </p:cNvPicPr>
          <p:nvPr/>
        </p:nvPicPr>
        <p:blipFill>
          <a:blip r:embed="rId3" cstate="print"/>
          <a:srcRect l="8824" r="17647"/>
          <a:stretch>
            <a:fillRect/>
          </a:stretch>
        </p:blipFill>
        <p:spPr bwMode="auto">
          <a:xfrm>
            <a:off x="304800" y="2057400"/>
            <a:ext cx="3810000" cy="3886200"/>
          </a:xfrm>
          <a:prstGeom prst="rect">
            <a:avLst/>
          </a:prstGeom>
          <a:noFill/>
        </p:spPr>
      </p:pic>
      <p:sp>
        <p:nvSpPr>
          <p:cNvPr id="8" name="Slide Number Placeholder 7"/>
          <p:cNvSpPr>
            <a:spLocks noGrp="1"/>
          </p:cNvSpPr>
          <p:nvPr>
            <p:ph type="sldNum" sz="quarter" idx="4"/>
          </p:nvPr>
        </p:nvSpPr>
        <p:spPr/>
        <p:txBody>
          <a:bodyPr/>
          <a:lstStyle/>
          <a:p>
            <a:r>
              <a:rPr lang="en-US" dirty="0" smtClean="0"/>
              <a:t>Slide 7C-</a:t>
            </a:r>
            <a:fld id="{9B0275EC-D83B-41CF-A730-6EE890332126}" type="slidenum">
              <a:rPr lang="en-US" smtClean="0"/>
              <a:pPr/>
              <a:t>40</a:t>
            </a:fld>
            <a:endParaRPr lang="en-US" dirty="0"/>
          </a:p>
        </p:txBody>
      </p:sp>
      <p:sp>
        <p:nvSpPr>
          <p:cNvPr id="9" name="Footer Placeholder 8"/>
          <p:cNvSpPr>
            <a:spLocks noGrp="1"/>
          </p:cNvSpPr>
          <p:nvPr>
            <p:ph type="ftr" sz="quarter" idx="3"/>
          </p:nvPr>
        </p:nvSpPr>
        <p:spPr/>
        <p:txBody>
          <a:bodyPr/>
          <a:lstStyle/>
          <a:p>
            <a:r>
              <a:rPr lang="en-US" dirty="0" smtClean="0"/>
              <a:t>Unit 7C      Operational Safety   -   Lesson C: Cargo</a:t>
            </a:r>
            <a:endParaRPr lang="en-US" dirty="0"/>
          </a:p>
        </p:txBody>
      </p:sp>
      <p:pic>
        <p:nvPicPr>
          <p:cNvPr id="2" name="Picture 2"/>
          <p:cNvPicPr>
            <a:picLocks noChangeAspect="1" noChangeArrowheads="1"/>
          </p:cNvPicPr>
          <p:nvPr/>
        </p:nvPicPr>
        <p:blipFill>
          <a:blip r:embed="rId4"/>
          <a:srcRect/>
          <a:stretch>
            <a:fillRect/>
          </a:stretch>
        </p:blipFill>
        <p:spPr bwMode="auto">
          <a:xfrm>
            <a:off x="4114800" y="2057400"/>
            <a:ext cx="4271126"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smtClean="0"/>
              <a:t>Helicopter Cargo Hook</a:t>
            </a:r>
          </a:p>
        </p:txBody>
      </p:sp>
      <p:sp>
        <p:nvSpPr>
          <p:cNvPr id="24579" name="Rectangle 3"/>
          <p:cNvSpPr>
            <a:spLocks noGrp="1" noChangeArrowheads="1"/>
          </p:cNvSpPr>
          <p:nvPr>
            <p:ph idx="1"/>
          </p:nvPr>
        </p:nvSpPr>
        <p:spPr/>
        <p:txBody>
          <a:bodyPr/>
          <a:lstStyle/>
          <a:p>
            <a:r>
              <a:rPr lang="en-US" dirty="0" smtClean="0"/>
              <a:t> Manually or electrically released.</a:t>
            </a:r>
          </a:p>
          <a:p>
            <a:r>
              <a:rPr lang="en-US" dirty="0" smtClean="0"/>
              <a:t> Self-cocking with automatic locking.</a:t>
            </a:r>
          </a:p>
          <a:p>
            <a:r>
              <a:rPr lang="en-US" dirty="0" smtClean="0"/>
              <a:t> Assist pilot when testing.</a:t>
            </a:r>
          </a:p>
          <a:p>
            <a:r>
              <a:rPr lang="en-US" dirty="0" smtClean="0"/>
              <a:t> Inspect for damage and wear.</a:t>
            </a:r>
          </a:p>
        </p:txBody>
      </p:sp>
      <p:pic>
        <p:nvPicPr>
          <p:cNvPr id="24580" name="Picture 4" descr="belly hook"/>
          <p:cNvPicPr>
            <a:picLocks noChangeAspect="1" noChangeArrowheads="1"/>
          </p:cNvPicPr>
          <p:nvPr/>
        </p:nvPicPr>
        <p:blipFill>
          <a:blip r:embed="rId3" cstate="print">
            <a:lum bright="12000" contrast="12000"/>
          </a:blip>
          <a:srcRect t="13889" r="9375" b="19444"/>
          <a:stretch>
            <a:fillRect/>
          </a:stretch>
        </p:blipFill>
        <p:spPr bwMode="auto">
          <a:xfrm>
            <a:off x="2281298" y="3979334"/>
            <a:ext cx="4581404" cy="2527300"/>
          </a:xfrm>
          <a:prstGeom prst="rect">
            <a:avLst/>
          </a:prstGeom>
          <a:noFill/>
          <a:ln w="19050">
            <a:noFill/>
            <a:miter lim="800000"/>
            <a:headEnd/>
            <a:tailEnd/>
          </a:ln>
        </p:spPr>
      </p:pic>
      <p:sp>
        <p:nvSpPr>
          <p:cNvPr id="7" name="Slide Number Placeholder 6"/>
          <p:cNvSpPr>
            <a:spLocks noGrp="1"/>
          </p:cNvSpPr>
          <p:nvPr>
            <p:ph type="sldNum" sz="quarter" idx="4"/>
          </p:nvPr>
        </p:nvSpPr>
        <p:spPr/>
        <p:txBody>
          <a:bodyPr/>
          <a:lstStyle/>
          <a:p>
            <a:r>
              <a:rPr lang="en-US" dirty="0" smtClean="0"/>
              <a:t>Slide 7C-</a:t>
            </a:r>
            <a:fld id="{9B0275EC-D83B-41CF-A730-6EE890332126}" type="slidenum">
              <a:rPr lang="en-US" smtClean="0"/>
              <a:pPr/>
              <a:t>41</a:t>
            </a:fld>
            <a:endParaRPr lang="en-US" dirty="0"/>
          </a:p>
        </p:txBody>
      </p:sp>
      <p:sp>
        <p:nvSpPr>
          <p:cNvPr id="8" name="Footer Placeholder 7"/>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smtClean="0"/>
              <a:t>Swivel</a:t>
            </a:r>
          </a:p>
        </p:txBody>
      </p:sp>
      <p:sp>
        <p:nvSpPr>
          <p:cNvPr id="25603" name="Rectangle 3"/>
          <p:cNvSpPr>
            <a:spLocks noGrp="1" noChangeArrowheads="1"/>
          </p:cNvSpPr>
          <p:nvPr>
            <p:ph idx="1"/>
          </p:nvPr>
        </p:nvSpPr>
        <p:spPr/>
        <p:txBody>
          <a:bodyPr/>
          <a:lstStyle/>
          <a:p>
            <a:r>
              <a:rPr lang="en-US" dirty="0" smtClean="0"/>
              <a:t>Allows load to rotate during flight.</a:t>
            </a:r>
          </a:p>
          <a:p>
            <a:pPr>
              <a:buClr>
                <a:schemeClr val="tx1"/>
              </a:buClr>
            </a:pPr>
            <a:r>
              <a:rPr lang="en-US" dirty="0" smtClean="0">
                <a:solidFill>
                  <a:schemeClr val="accent3">
                    <a:lumMod val="50000"/>
                  </a:schemeClr>
                </a:solidFill>
              </a:rPr>
              <a:t>Always</a:t>
            </a:r>
            <a:r>
              <a:rPr lang="en-US" dirty="0" smtClean="0"/>
              <a:t> use a swivel for external cargo.</a:t>
            </a:r>
          </a:p>
          <a:p>
            <a:pPr marL="0" indent="0" algn="ctr">
              <a:buNone/>
            </a:pPr>
            <a:r>
              <a:rPr lang="en-US" dirty="0" smtClean="0">
                <a:solidFill>
                  <a:schemeClr val="accent3">
                    <a:lumMod val="50000"/>
                  </a:schemeClr>
                </a:solidFill>
                <a:effectLst>
                  <a:outerShdw blurRad="60007" dist="310007" dir="7680000" sy="30000" kx="1300200" algn="ctr" rotWithShape="0">
                    <a:prstClr val="black">
                      <a:alpha val="32000"/>
                    </a:prstClr>
                  </a:outerShdw>
                </a:effectLst>
              </a:rPr>
              <a:t>No Swivel – No Go!</a:t>
            </a:r>
          </a:p>
          <a:p>
            <a:endParaRPr lang="en-US" dirty="0" smtClean="0"/>
          </a:p>
        </p:txBody>
      </p:sp>
      <p:pic>
        <p:nvPicPr>
          <p:cNvPr id="25604" name="Picture 4" descr="Swivel Types"/>
          <p:cNvPicPr>
            <a:picLocks noChangeAspect="1" noChangeArrowheads="1"/>
          </p:cNvPicPr>
          <p:nvPr/>
        </p:nvPicPr>
        <p:blipFill>
          <a:blip r:embed="rId3" cstate="print"/>
          <a:srcRect l="14285" t="4762" r="7143" b="7143"/>
          <a:stretch>
            <a:fillRect/>
          </a:stretch>
        </p:blipFill>
        <p:spPr bwMode="auto">
          <a:xfrm>
            <a:off x="2705100" y="3369734"/>
            <a:ext cx="3733800" cy="3140248"/>
          </a:xfrm>
          <a:prstGeom prst="rect">
            <a:avLst/>
          </a:prstGeom>
          <a:noFill/>
          <a:ln w="19050">
            <a:noFill/>
            <a:miter lim="800000"/>
            <a:headEnd/>
            <a:tailEnd/>
          </a:ln>
        </p:spPr>
      </p:pic>
      <p:sp>
        <p:nvSpPr>
          <p:cNvPr id="25605" name="Text Box 5"/>
          <p:cNvSpPr txBox="1">
            <a:spLocks noChangeArrowheads="1"/>
          </p:cNvSpPr>
          <p:nvPr/>
        </p:nvSpPr>
        <p:spPr bwMode="auto">
          <a:xfrm>
            <a:off x="2438400" y="6324600"/>
            <a:ext cx="3962400" cy="701675"/>
          </a:xfrm>
          <a:prstGeom prst="rect">
            <a:avLst/>
          </a:prstGeom>
          <a:noFill/>
          <a:ln w="12700">
            <a:noFill/>
            <a:miter lim="800000"/>
            <a:headEnd type="none" w="sm" len="sm"/>
            <a:tailEnd type="none" w="sm" len="sm"/>
          </a:ln>
        </p:spPr>
        <p:txBody>
          <a:bodyPr lIns="92075" tIns="46038" rIns="92075" bIns="46038">
            <a:spAutoFit/>
          </a:bodyPr>
          <a:lstStyle/>
          <a:p>
            <a:endParaRPr lang="en-US" dirty="0"/>
          </a:p>
        </p:txBody>
      </p:sp>
      <p:sp>
        <p:nvSpPr>
          <p:cNvPr id="25606" name="Text Box 6"/>
          <p:cNvSpPr txBox="1">
            <a:spLocks noChangeArrowheads="1"/>
          </p:cNvSpPr>
          <p:nvPr/>
        </p:nvSpPr>
        <p:spPr bwMode="auto">
          <a:xfrm>
            <a:off x="6477000" y="3733800"/>
            <a:ext cx="2286000" cy="2062745"/>
          </a:xfrm>
          <a:prstGeom prst="rect">
            <a:avLst/>
          </a:prstGeom>
          <a:noFill/>
          <a:ln w="12700">
            <a:noFill/>
            <a:miter lim="800000"/>
            <a:headEnd type="none" w="sm" len="sm"/>
            <a:tailEnd type="none" w="sm" len="sm"/>
          </a:ln>
        </p:spPr>
        <p:txBody>
          <a:bodyPr wrap="square" lIns="92075" tIns="46038" rIns="92075" bIns="46038">
            <a:spAutoFit/>
          </a:bodyPr>
          <a:lstStyle/>
          <a:p>
            <a:pPr algn="ctr"/>
            <a:r>
              <a:rPr lang="en-US" sz="3200" b="1" dirty="0" smtClean="0">
                <a:solidFill>
                  <a:schemeClr val="bg2"/>
                </a:solidFill>
              </a:rPr>
              <a:t>Maximum </a:t>
            </a:r>
            <a:r>
              <a:rPr lang="en-US" sz="3200" b="1" dirty="0">
                <a:solidFill>
                  <a:schemeClr val="bg2"/>
                </a:solidFill>
              </a:rPr>
              <a:t>3000 lb. working load </a:t>
            </a:r>
          </a:p>
        </p:txBody>
      </p:sp>
      <p:cxnSp>
        <p:nvCxnSpPr>
          <p:cNvPr id="10" name="Straight Connector 9"/>
          <p:cNvCxnSpPr/>
          <p:nvPr/>
        </p:nvCxnSpPr>
        <p:spPr>
          <a:xfrm rot="16200000" flipH="1">
            <a:off x="2781300" y="4305300"/>
            <a:ext cx="1219200" cy="1143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3924300" y="4229101"/>
            <a:ext cx="1219200" cy="1143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18560" y="3429000"/>
            <a:ext cx="2593467" cy="2677656"/>
          </a:xfrm>
          <a:prstGeom prst="rect">
            <a:avLst/>
          </a:prstGeom>
          <a:noFill/>
        </p:spPr>
        <p:txBody>
          <a:bodyPr wrap="none" rtlCol="0">
            <a:spAutoFit/>
          </a:bodyPr>
          <a:lstStyle/>
          <a:p>
            <a:r>
              <a:rPr lang="en-US" sz="2400" b="1" dirty="0" smtClean="0"/>
              <a:t>Use only yellow</a:t>
            </a:r>
          </a:p>
          <a:p>
            <a:r>
              <a:rPr lang="en-US" sz="2400" b="1" dirty="0" smtClean="0"/>
              <a:t>swivel. </a:t>
            </a:r>
          </a:p>
          <a:p>
            <a:r>
              <a:rPr lang="en-US" sz="2400" b="1" dirty="0" smtClean="0"/>
              <a:t>Older swivels are </a:t>
            </a:r>
          </a:p>
          <a:p>
            <a:r>
              <a:rPr lang="en-US" sz="2400" b="1" dirty="0" smtClean="0"/>
              <a:t>no longer in use </a:t>
            </a:r>
          </a:p>
          <a:p>
            <a:r>
              <a:rPr lang="en-US" sz="2400" b="1" dirty="0" smtClean="0"/>
              <a:t>and need to be </a:t>
            </a:r>
          </a:p>
          <a:p>
            <a:r>
              <a:rPr lang="en-US" sz="2400" b="1" dirty="0" smtClean="0"/>
              <a:t>dog tagged. </a:t>
            </a:r>
          </a:p>
          <a:p>
            <a:r>
              <a:rPr lang="en-US" sz="2400" b="1" dirty="0" smtClean="0"/>
              <a:t>“</a:t>
            </a:r>
            <a:r>
              <a:rPr lang="en-US" sz="2400" b="1" u="sng" dirty="0" smtClean="0"/>
              <a:t>Non-serviceable</a:t>
            </a:r>
            <a:r>
              <a:rPr lang="en-US" sz="2400" b="1" dirty="0" smtClean="0"/>
              <a:t>” </a:t>
            </a:r>
            <a:endParaRPr lang="en-US" sz="2400" b="1" dirty="0"/>
          </a:p>
        </p:txBody>
      </p:sp>
      <p:sp>
        <p:nvSpPr>
          <p:cNvPr id="13" name="Slide Number Placeholder 12"/>
          <p:cNvSpPr>
            <a:spLocks noGrp="1"/>
          </p:cNvSpPr>
          <p:nvPr>
            <p:ph type="sldNum" sz="quarter" idx="4"/>
          </p:nvPr>
        </p:nvSpPr>
        <p:spPr/>
        <p:txBody>
          <a:bodyPr/>
          <a:lstStyle/>
          <a:p>
            <a:r>
              <a:rPr lang="en-US" dirty="0" smtClean="0"/>
              <a:t>Slide 7C-</a:t>
            </a:r>
            <a:fld id="{9B0275EC-D83B-41CF-A730-6EE890332126}" type="slidenum">
              <a:rPr lang="en-US" smtClean="0"/>
              <a:pPr/>
              <a:t>42</a:t>
            </a:fld>
            <a:endParaRPr lang="en-US" dirty="0"/>
          </a:p>
        </p:txBody>
      </p:sp>
      <p:sp>
        <p:nvSpPr>
          <p:cNvPr id="14" name="Footer Placeholder 13"/>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Swivel  (cont.)</a:t>
            </a:r>
            <a:endParaRPr lang="en-US" dirty="0"/>
          </a:p>
        </p:txBody>
      </p:sp>
      <p:sp>
        <p:nvSpPr>
          <p:cNvPr id="7" name="Content Placeholder 6"/>
          <p:cNvSpPr>
            <a:spLocks noGrp="1"/>
          </p:cNvSpPr>
          <p:nvPr>
            <p:ph idx="1"/>
          </p:nvPr>
        </p:nvSpPr>
        <p:spPr/>
        <p:txBody>
          <a:bodyPr/>
          <a:lstStyle/>
          <a:p>
            <a:r>
              <a:rPr lang="en-US" dirty="0" smtClean="0"/>
              <a:t> Inspect for damage and wear.</a:t>
            </a:r>
          </a:p>
          <a:p>
            <a:r>
              <a:rPr lang="en-US" dirty="0" smtClean="0"/>
              <a:t> Don’t use if keeper gate is broken.</a:t>
            </a:r>
            <a:endParaRPr lang="en-US" dirty="0"/>
          </a:p>
        </p:txBody>
      </p:sp>
      <p:pic>
        <p:nvPicPr>
          <p:cNvPr id="12" name="Picture 4" descr="Swivel Broken Keeper Gate"/>
          <p:cNvPicPr>
            <a:picLocks noChangeAspect="1" noChangeArrowheads="1"/>
          </p:cNvPicPr>
          <p:nvPr/>
        </p:nvPicPr>
        <p:blipFill>
          <a:blip r:embed="rId3" cstate="print"/>
          <a:stretch>
            <a:fillRect/>
          </a:stretch>
        </p:blipFill>
        <p:spPr>
          <a:xfrm>
            <a:off x="1993900" y="2667000"/>
            <a:ext cx="5156200" cy="3867150"/>
          </a:xfrm>
          <a:prstGeom prst="rect">
            <a:avLst/>
          </a:prstGeom>
        </p:spPr>
      </p:pic>
      <p:sp>
        <p:nvSpPr>
          <p:cNvPr id="13" name="Text Box 7"/>
          <p:cNvSpPr txBox="1">
            <a:spLocks noChangeArrowheads="1"/>
          </p:cNvSpPr>
          <p:nvPr/>
        </p:nvSpPr>
        <p:spPr bwMode="auto">
          <a:xfrm>
            <a:off x="1981200" y="5486400"/>
            <a:ext cx="5181600" cy="1016305"/>
          </a:xfrm>
          <a:prstGeom prst="rect">
            <a:avLst/>
          </a:prstGeom>
          <a:noFill/>
          <a:ln w="12700">
            <a:noFill/>
            <a:miter lim="800000"/>
            <a:headEnd type="none" w="sm" len="sm"/>
            <a:tailEnd type="none" w="sm" len="sm"/>
          </a:ln>
          <a:effectLst>
            <a:glow rad="101600">
              <a:srgbClr val="C00000">
                <a:alpha val="60000"/>
              </a:srgbClr>
            </a:glow>
          </a:effectLst>
        </p:spPr>
        <p:txBody>
          <a:bodyPr wrap="square" lIns="92075" tIns="46038" rIns="92075" bIns="46038">
            <a:spAutoFit/>
          </a:bodyPr>
          <a:lstStyle/>
          <a:p>
            <a:pPr algn="ctr"/>
            <a:r>
              <a:rPr lang="en-US" sz="6000" b="1" dirty="0" smtClean="0">
                <a:solidFill>
                  <a:srgbClr val="FFFF00"/>
                </a:solidFill>
                <a:effectLst>
                  <a:glow rad="101600">
                    <a:schemeClr val="tx2">
                      <a:alpha val="60000"/>
                    </a:schemeClr>
                  </a:glow>
                  <a:outerShdw blurRad="50800" dist="38100" dir="2700000" algn="tl" rotWithShape="0">
                    <a:prstClr val="black">
                      <a:alpha val="40000"/>
                    </a:prstClr>
                  </a:outerShdw>
                </a:effectLst>
              </a:rPr>
              <a:t>DO NOT USE!</a:t>
            </a:r>
            <a:endParaRPr lang="en-US" sz="6000" b="1" dirty="0">
              <a:solidFill>
                <a:srgbClr val="FFFF00"/>
              </a:solidFill>
              <a:effectLst>
                <a:glow rad="101600">
                  <a:schemeClr val="tx2">
                    <a:alpha val="60000"/>
                  </a:schemeClr>
                </a:glow>
                <a:outerShdw blurRad="50800" dist="38100" dir="2700000" algn="tl" rotWithShape="0">
                  <a:prstClr val="black">
                    <a:alpha val="40000"/>
                  </a:prstClr>
                </a:outerShdw>
              </a:effectLst>
            </a:endParaRPr>
          </a:p>
        </p:txBody>
      </p:sp>
      <p:cxnSp>
        <p:nvCxnSpPr>
          <p:cNvPr id="8" name="Straight Connector 7"/>
          <p:cNvCxnSpPr/>
          <p:nvPr/>
        </p:nvCxnSpPr>
        <p:spPr>
          <a:xfrm rot="16200000" flipH="1">
            <a:off x="4876801" y="3657600"/>
            <a:ext cx="1752599" cy="16002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725565" y="2819400"/>
            <a:ext cx="3692870" cy="646331"/>
          </a:xfrm>
          <a:prstGeom prst="rect">
            <a:avLst/>
          </a:prstGeom>
        </p:spPr>
        <p:txBody>
          <a:bodyPr wrap="none">
            <a:spAutoFit/>
          </a:bodyPr>
          <a:lstStyle/>
          <a:p>
            <a:r>
              <a:rPr lang="en-US" sz="3600" b="1" dirty="0" smtClean="0">
                <a:solidFill>
                  <a:srgbClr val="FFFF00"/>
                </a:solidFill>
              </a:rPr>
              <a:t>“</a:t>
            </a:r>
            <a:r>
              <a:rPr lang="en-US" sz="3600" b="1" u="sng" dirty="0" smtClean="0">
                <a:solidFill>
                  <a:srgbClr val="FFFF00"/>
                </a:solidFill>
              </a:rPr>
              <a:t>Non-serviceable</a:t>
            </a:r>
            <a:r>
              <a:rPr lang="en-US" sz="3600" b="1" dirty="0" smtClean="0">
                <a:solidFill>
                  <a:srgbClr val="FFFF00"/>
                </a:solidFill>
              </a:rPr>
              <a:t>”</a:t>
            </a:r>
            <a:endParaRPr lang="en-US" sz="3600" dirty="0">
              <a:solidFill>
                <a:srgbClr val="FFFF00"/>
              </a:solidFill>
            </a:endParaRPr>
          </a:p>
        </p:txBody>
      </p:sp>
      <p:sp>
        <p:nvSpPr>
          <p:cNvPr id="11" name="Slide Number Placeholder 10"/>
          <p:cNvSpPr>
            <a:spLocks noGrp="1"/>
          </p:cNvSpPr>
          <p:nvPr>
            <p:ph type="sldNum" sz="quarter" idx="4"/>
          </p:nvPr>
        </p:nvSpPr>
        <p:spPr/>
        <p:txBody>
          <a:bodyPr/>
          <a:lstStyle/>
          <a:p>
            <a:r>
              <a:rPr lang="en-US" dirty="0" smtClean="0"/>
              <a:t>Slide 7C-</a:t>
            </a:r>
            <a:fld id="{9B0275EC-D83B-41CF-A730-6EE890332126}" type="slidenum">
              <a:rPr lang="en-US" smtClean="0"/>
              <a:pPr/>
              <a:t>43</a:t>
            </a:fld>
            <a:endParaRPr lang="en-US" dirty="0"/>
          </a:p>
        </p:txBody>
      </p:sp>
      <p:sp>
        <p:nvSpPr>
          <p:cNvPr id="14" name="Footer Placeholder 13"/>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smtClean="0"/>
              <a:t>Lead Line</a:t>
            </a:r>
          </a:p>
        </p:txBody>
      </p:sp>
      <p:sp>
        <p:nvSpPr>
          <p:cNvPr id="27651" name="Rectangle 3"/>
          <p:cNvSpPr>
            <a:spLocks noGrp="1" noChangeArrowheads="1"/>
          </p:cNvSpPr>
          <p:nvPr>
            <p:ph idx="1"/>
          </p:nvPr>
        </p:nvSpPr>
        <p:spPr/>
        <p:txBody>
          <a:bodyPr/>
          <a:lstStyle/>
          <a:p>
            <a:r>
              <a:rPr lang="en-US" dirty="0" smtClean="0"/>
              <a:t>Connects load or multiple loads to helicopter.</a:t>
            </a:r>
          </a:p>
          <a:p>
            <a:endParaRPr lang="en-US" dirty="0" smtClean="0"/>
          </a:p>
        </p:txBody>
      </p:sp>
      <p:pic>
        <p:nvPicPr>
          <p:cNvPr id="27653" name="Picture 5" descr="CU Lead Line 2"/>
          <p:cNvPicPr>
            <a:picLocks noChangeAspect="1" noChangeArrowheads="1"/>
          </p:cNvPicPr>
          <p:nvPr/>
        </p:nvPicPr>
        <p:blipFill>
          <a:blip r:embed="rId3" cstate="print">
            <a:lum bright="12000" contrast="12000"/>
          </a:blip>
          <a:srcRect l="10204" t="4762" r="7089" b="5443"/>
          <a:stretch>
            <a:fillRect/>
          </a:stretch>
        </p:blipFill>
        <p:spPr bwMode="auto">
          <a:xfrm>
            <a:off x="914400" y="2590800"/>
            <a:ext cx="4191000" cy="3954009"/>
          </a:xfrm>
          <a:prstGeom prst="rect">
            <a:avLst/>
          </a:prstGeom>
          <a:noFill/>
          <a:ln w="19050">
            <a:noFill/>
            <a:miter lim="800000"/>
            <a:headEnd/>
            <a:tailEnd/>
          </a:ln>
        </p:spPr>
      </p:pic>
      <p:sp>
        <p:nvSpPr>
          <p:cNvPr id="12" name="Text Box 6"/>
          <p:cNvSpPr txBox="1">
            <a:spLocks noChangeArrowheads="1"/>
          </p:cNvSpPr>
          <p:nvPr/>
        </p:nvSpPr>
        <p:spPr bwMode="auto">
          <a:xfrm>
            <a:off x="5181600" y="3276600"/>
            <a:ext cx="3581400" cy="2062745"/>
          </a:xfrm>
          <a:prstGeom prst="rect">
            <a:avLst/>
          </a:prstGeom>
          <a:noFill/>
          <a:ln w="12700">
            <a:noFill/>
            <a:miter lim="800000"/>
            <a:headEnd type="none" w="sm" len="sm"/>
            <a:tailEnd type="none" w="sm" len="sm"/>
          </a:ln>
        </p:spPr>
        <p:txBody>
          <a:bodyPr wrap="square" lIns="92075" tIns="46038" rIns="92075" bIns="46038">
            <a:spAutoFit/>
          </a:bodyPr>
          <a:lstStyle/>
          <a:p>
            <a:pPr algn="ctr"/>
            <a:r>
              <a:rPr lang="en-US" sz="3200" b="1" dirty="0" smtClean="0">
                <a:solidFill>
                  <a:schemeClr val="bg2"/>
                </a:solidFill>
              </a:rPr>
              <a:t>Maximum </a:t>
            </a:r>
            <a:r>
              <a:rPr lang="en-US" sz="3200" b="1" dirty="0">
                <a:solidFill>
                  <a:schemeClr val="bg2"/>
                </a:solidFill>
              </a:rPr>
              <a:t>3000 lb. working </a:t>
            </a:r>
            <a:r>
              <a:rPr lang="en-US" sz="3200" b="1" dirty="0" smtClean="0">
                <a:solidFill>
                  <a:schemeClr val="bg2"/>
                </a:solidFill>
              </a:rPr>
              <a:t>load.</a:t>
            </a:r>
          </a:p>
          <a:p>
            <a:pPr algn="ctr"/>
            <a:r>
              <a:rPr lang="en-US" sz="3200" b="1" dirty="0" smtClean="0">
                <a:solidFill>
                  <a:schemeClr val="bg2"/>
                </a:solidFill>
              </a:rPr>
              <a:t>Normally, </a:t>
            </a:r>
            <a:br>
              <a:rPr lang="en-US" sz="3200" b="1" dirty="0" smtClean="0">
                <a:solidFill>
                  <a:schemeClr val="bg2"/>
                </a:solidFill>
              </a:rPr>
            </a:br>
            <a:r>
              <a:rPr lang="en-US" sz="3200" b="1" dirty="0" smtClean="0">
                <a:solidFill>
                  <a:schemeClr val="bg2"/>
                </a:solidFill>
              </a:rPr>
              <a:t>12-feet long. </a:t>
            </a:r>
            <a:endParaRPr lang="en-US" sz="3200" b="1" dirty="0">
              <a:solidFill>
                <a:schemeClr val="bg2"/>
              </a:solidFill>
            </a:endParaRPr>
          </a:p>
        </p:txBody>
      </p:sp>
      <p:sp>
        <p:nvSpPr>
          <p:cNvPr id="8" name="Slide Number Placeholder 7"/>
          <p:cNvSpPr>
            <a:spLocks noGrp="1"/>
          </p:cNvSpPr>
          <p:nvPr>
            <p:ph type="sldNum" sz="quarter" idx="4"/>
          </p:nvPr>
        </p:nvSpPr>
        <p:spPr/>
        <p:txBody>
          <a:bodyPr/>
          <a:lstStyle/>
          <a:p>
            <a:r>
              <a:rPr lang="en-US" dirty="0" smtClean="0"/>
              <a:t>Slide 7C-</a:t>
            </a:r>
            <a:fld id="{9B0275EC-D83B-41CF-A730-6EE890332126}" type="slidenum">
              <a:rPr lang="en-US" smtClean="0"/>
              <a:pPr/>
              <a:t>44</a:t>
            </a:fld>
            <a:endParaRPr lang="en-US" dirty="0"/>
          </a:p>
        </p:txBody>
      </p:sp>
      <p:sp>
        <p:nvSpPr>
          <p:cNvPr id="9" name="Footer Placeholder 8"/>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smtClean="0"/>
              <a:t>Lead Line (cont.)</a:t>
            </a:r>
          </a:p>
        </p:txBody>
      </p:sp>
      <p:sp>
        <p:nvSpPr>
          <p:cNvPr id="28675" name="Rectangle 3"/>
          <p:cNvSpPr>
            <a:spLocks noGrp="1" noChangeArrowheads="1"/>
          </p:cNvSpPr>
          <p:nvPr>
            <p:ph idx="1"/>
          </p:nvPr>
        </p:nvSpPr>
        <p:spPr/>
        <p:txBody>
          <a:bodyPr/>
          <a:lstStyle/>
          <a:p>
            <a:r>
              <a:rPr lang="en-US" dirty="0" smtClean="0"/>
              <a:t> Always use swivel.</a:t>
            </a:r>
          </a:p>
          <a:p>
            <a:r>
              <a:rPr lang="en-US" dirty="0" smtClean="0"/>
              <a:t> Inspect for damage and wear.</a:t>
            </a:r>
          </a:p>
          <a:p>
            <a:r>
              <a:rPr lang="en-US" dirty="0" smtClean="0"/>
              <a:t> Check keeper gate and swags.</a:t>
            </a:r>
          </a:p>
        </p:txBody>
      </p:sp>
      <p:pic>
        <p:nvPicPr>
          <p:cNvPr id="28676" name="Picture 4" descr="CU Lead Line"/>
          <p:cNvPicPr>
            <a:picLocks noChangeAspect="1" noChangeArrowheads="1"/>
          </p:cNvPicPr>
          <p:nvPr/>
        </p:nvPicPr>
        <p:blipFill>
          <a:blip r:embed="rId3" cstate="print">
            <a:lum bright="12000" contrast="12000"/>
          </a:blip>
          <a:srcRect l="8888" t="11111" r="8888" b="20741"/>
          <a:stretch>
            <a:fillRect/>
          </a:stretch>
        </p:blipFill>
        <p:spPr bwMode="auto">
          <a:xfrm>
            <a:off x="2152650" y="3429000"/>
            <a:ext cx="4838700" cy="3008271"/>
          </a:xfrm>
          <a:prstGeom prst="rect">
            <a:avLst/>
          </a:prstGeom>
          <a:noFill/>
          <a:ln w="19050">
            <a:noFill/>
            <a:miter lim="800000"/>
            <a:headEnd/>
            <a:tailEnd/>
          </a:ln>
        </p:spPr>
      </p:pic>
      <p:sp>
        <p:nvSpPr>
          <p:cNvPr id="7" name="Slide Number Placeholder 6"/>
          <p:cNvSpPr>
            <a:spLocks noGrp="1"/>
          </p:cNvSpPr>
          <p:nvPr>
            <p:ph type="sldNum" sz="quarter" idx="4"/>
          </p:nvPr>
        </p:nvSpPr>
        <p:spPr/>
        <p:txBody>
          <a:bodyPr/>
          <a:lstStyle/>
          <a:p>
            <a:r>
              <a:rPr lang="en-US" dirty="0" smtClean="0"/>
              <a:t>Slide 7C-</a:t>
            </a:r>
            <a:fld id="{9B0275EC-D83B-41CF-A730-6EE890332126}" type="slidenum">
              <a:rPr lang="en-US" smtClean="0"/>
              <a:pPr/>
              <a:t>45</a:t>
            </a:fld>
            <a:endParaRPr lang="en-US" dirty="0"/>
          </a:p>
        </p:txBody>
      </p:sp>
      <p:sp>
        <p:nvSpPr>
          <p:cNvPr id="8" name="Footer Placeholder 7"/>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Cargo Net</a:t>
            </a:r>
          </a:p>
        </p:txBody>
      </p:sp>
      <p:sp>
        <p:nvSpPr>
          <p:cNvPr id="29699" name="Rectangle 3"/>
          <p:cNvSpPr>
            <a:spLocks noGrp="1" noChangeArrowheads="1"/>
          </p:cNvSpPr>
          <p:nvPr>
            <p:ph idx="1"/>
          </p:nvPr>
        </p:nvSpPr>
        <p:spPr/>
        <p:txBody>
          <a:bodyPr/>
          <a:lstStyle/>
          <a:p>
            <a:r>
              <a:rPr lang="en-US" dirty="0" smtClean="0"/>
              <a:t>Prepare for transport  by loading cargo in net center, heavy objects first.</a:t>
            </a:r>
          </a:p>
          <a:p>
            <a:r>
              <a:rPr lang="en-US" dirty="0" smtClean="0"/>
              <a:t>Inspect for damage and wear.</a:t>
            </a:r>
          </a:p>
          <a:p>
            <a:endParaRPr lang="en-US" dirty="0" smtClean="0"/>
          </a:p>
        </p:txBody>
      </p:sp>
      <p:pic>
        <p:nvPicPr>
          <p:cNvPr id="29700" name="Picture 4" descr="net_rolling"/>
          <p:cNvPicPr>
            <a:picLocks noChangeAspect="1" noChangeArrowheads="1"/>
          </p:cNvPicPr>
          <p:nvPr/>
        </p:nvPicPr>
        <p:blipFill>
          <a:blip r:embed="rId3" cstate="print">
            <a:lum bright="18000" contrast="6000"/>
          </a:blip>
          <a:srcRect t="43333" b="4666"/>
          <a:stretch>
            <a:fillRect/>
          </a:stretch>
        </p:blipFill>
        <p:spPr bwMode="auto">
          <a:xfrm>
            <a:off x="228600" y="3435350"/>
            <a:ext cx="2819400" cy="2432050"/>
          </a:xfrm>
          <a:prstGeom prst="rect">
            <a:avLst/>
          </a:prstGeom>
          <a:noFill/>
          <a:ln w="19050">
            <a:noFill/>
            <a:miter lim="800000"/>
            <a:headEnd/>
            <a:tailEnd/>
          </a:ln>
        </p:spPr>
      </p:pic>
      <p:pic>
        <p:nvPicPr>
          <p:cNvPr id="29701" name="Picture 5" descr="MS Polynet"/>
          <p:cNvPicPr>
            <a:picLocks noChangeAspect="1" noChangeArrowheads="1"/>
          </p:cNvPicPr>
          <p:nvPr/>
        </p:nvPicPr>
        <p:blipFill>
          <a:blip r:embed="rId4" cstate="print">
            <a:lum bright="12000"/>
          </a:blip>
          <a:srcRect l="8694"/>
          <a:stretch>
            <a:fillRect/>
          </a:stretch>
        </p:blipFill>
        <p:spPr bwMode="auto">
          <a:xfrm>
            <a:off x="2971800" y="3429000"/>
            <a:ext cx="2943225" cy="2438400"/>
          </a:xfrm>
          <a:prstGeom prst="rect">
            <a:avLst/>
          </a:prstGeom>
          <a:noFill/>
          <a:ln w="19050">
            <a:noFill/>
            <a:miter lim="800000"/>
            <a:headEnd/>
            <a:tailEnd/>
          </a:ln>
        </p:spPr>
      </p:pic>
      <p:sp>
        <p:nvSpPr>
          <p:cNvPr id="29703" name="Text Box 7"/>
          <p:cNvSpPr txBox="1">
            <a:spLocks noChangeArrowheads="1"/>
          </p:cNvSpPr>
          <p:nvPr/>
        </p:nvSpPr>
        <p:spPr bwMode="auto">
          <a:xfrm>
            <a:off x="304800" y="5943600"/>
            <a:ext cx="2589213" cy="400752"/>
          </a:xfrm>
          <a:prstGeom prst="rect">
            <a:avLst/>
          </a:prstGeom>
          <a:noFill/>
          <a:ln w="12700">
            <a:noFill/>
            <a:miter lim="800000"/>
            <a:headEnd type="none" w="sm" len="sm"/>
            <a:tailEnd type="none" w="sm" len="sm"/>
          </a:ln>
        </p:spPr>
        <p:txBody>
          <a:bodyPr lIns="92075" tIns="46038" rIns="92075" bIns="46038">
            <a:spAutoFit/>
          </a:bodyPr>
          <a:lstStyle/>
          <a:p>
            <a:pPr algn="ctr"/>
            <a:r>
              <a:rPr lang="en-US" sz="2000" dirty="0"/>
              <a:t>Typical size 12’ x 12’</a:t>
            </a:r>
          </a:p>
        </p:txBody>
      </p:sp>
      <p:sp>
        <p:nvSpPr>
          <p:cNvPr id="29704" name="Text Box 8"/>
          <p:cNvSpPr txBox="1">
            <a:spLocks noChangeArrowheads="1"/>
          </p:cNvSpPr>
          <p:nvPr/>
        </p:nvSpPr>
        <p:spPr bwMode="auto">
          <a:xfrm>
            <a:off x="6096000" y="5943600"/>
            <a:ext cx="2590800" cy="400752"/>
          </a:xfrm>
          <a:prstGeom prst="rect">
            <a:avLst/>
          </a:prstGeom>
          <a:noFill/>
          <a:ln w="12700">
            <a:noFill/>
            <a:miter lim="800000"/>
            <a:headEnd type="none" w="sm" len="sm"/>
            <a:tailEnd type="none" w="sm" len="sm"/>
          </a:ln>
        </p:spPr>
        <p:txBody>
          <a:bodyPr wrap="square" lIns="92075" tIns="46038" rIns="92075" bIns="46038">
            <a:spAutoFit/>
          </a:bodyPr>
          <a:lstStyle/>
          <a:p>
            <a:pPr algn="ctr"/>
            <a:r>
              <a:rPr lang="en-US" sz="2000" dirty="0"/>
              <a:t>Working load 3000 lbs.</a:t>
            </a:r>
          </a:p>
        </p:txBody>
      </p:sp>
      <p:sp>
        <p:nvSpPr>
          <p:cNvPr id="11" name="Slide Number Placeholder 10"/>
          <p:cNvSpPr>
            <a:spLocks noGrp="1"/>
          </p:cNvSpPr>
          <p:nvPr>
            <p:ph type="sldNum" sz="quarter" idx="4"/>
          </p:nvPr>
        </p:nvSpPr>
        <p:spPr/>
        <p:txBody>
          <a:bodyPr/>
          <a:lstStyle/>
          <a:p>
            <a:r>
              <a:rPr lang="en-US" dirty="0" smtClean="0"/>
              <a:t>Slide 7C-</a:t>
            </a:r>
            <a:fld id="{9B0275EC-D83B-41CF-A730-6EE890332126}" type="slidenum">
              <a:rPr lang="en-US" smtClean="0"/>
              <a:pPr/>
              <a:t>46</a:t>
            </a:fld>
            <a:endParaRPr lang="en-US" dirty="0"/>
          </a:p>
        </p:txBody>
      </p:sp>
      <p:sp>
        <p:nvSpPr>
          <p:cNvPr id="12" name="Footer Placeholder 11"/>
          <p:cNvSpPr>
            <a:spLocks noGrp="1"/>
          </p:cNvSpPr>
          <p:nvPr>
            <p:ph type="ftr" sz="quarter" idx="3"/>
          </p:nvPr>
        </p:nvSpPr>
        <p:spPr/>
        <p:txBody>
          <a:bodyPr/>
          <a:lstStyle/>
          <a:p>
            <a:r>
              <a:rPr lang="en-US" dirty="0" smtClean="0"/>
              <a:t>Unit 7C      Operational Safety   -   Lesson C: Cargo</a:t>
            </a:r>
            <a:endParaRPr lang="en-US" dirty="0"/>
          </a:p>
        </p:txBody>
      </p:sp>
      <p:pic>
        <p:nvPicPr>
          <p:cNvPr id="1026" name="Picture 2"/>
          <p:cNvPicPr>
            <a:picLocks noChangeAspect="1" noChangeArrowheads="1"/>
          </p:cNvPicPr>
          <p:nvPr/>
        </p:nvPicPr>
        <p:blipFill>
          <a:blip r:embed="rId5" cstate="print"/>
          <a:srcRect/>
          <a:stretch>
            <a:fillRect/>
          </a:stretch>
        </p:blipFill>
        <p:spPr bwMode="auto">
          <a:xfrm>
            <a:off x="5943600" y="3429000"/>
            <a:ext cx="2742224" cy="2419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smtClean="0"/>
              <a:t>Equipment Inspection</a:t>
            </a:r>
          </a:p>
        </p:txBody>
      </p:sp>
      <p:sp>
        <p:nvSpPr>
          <p:cNvPr id="30723" name="Rectangle 3"/>
          <p:cNvSpPr>
            <a:spLocks noGrp="1" noChangeArrowheads="1"/>
          </p:cNvSpPr>
          <p:nvPr>
            <p:ph idx="1"/>
          </p:nvPr>
        </p:nvSpPr>
        <p:spPr/>
        <p:txBody>
          <a:bodyPr/>
          <a:lstStyle/>
          <a:p>
            <a:r>
              <a:rPr lang="en-US" dirty="0" smtClean="0"/>
              <a:t> Load limits not exceeded.</a:t>
            </a:r>
          </a:p>
          <a:p>
            <a:r>
              <a:rPr lang="en-US" dirty="0" smtClean="0"/>
              <a:t> Inspect for damage and wear.</a:t>
            </a:r>
          </a:p>
          <a:p>
            <a:r>
              <a:rPr lang="en-US" dirty="0" smtClean="0"/>
              <a:t> Functions properly.</a:t>
            </a:r>
          </a:p>
        </p:txBody>
      </p:sp>
      <p:pic>
        <p:nvPicPr>
          <p:cNvPr id="30724" name="Picture 4" descr="Swivels &amp; Leadlines"/>
          <p:cNvPicPr>
            <a:picLocks noChangeAspect="1" noChangeArrowheads="1"/>
          </p:cNvPicPr>
          <p:nvPr/>
        </p:nvPicPr>
        <p:blipFill>
          <a:blip r:embed="rId3" cstate="print">
            <a:lum bright="12000"/>
          </a:blip>
          <a:srcRect l="12122" t="8081" b="19193"/>
          <a:stretch>
            <a:fillRect/>
          </a:stretch>
        </p:blipFill>
        <p:spPr bwMode="auto">
          <a:xfrm>
            <a:off x="3061383" y="3369734"/>
            <a:ext cx="5092017" cy="3160712"/>
          </a:xfrm>
          <a:prstGeom prst="rect">
            <a:avLst/>
          </a:prstGeom>
          <a:noFill/>
          <a:ln w="19050">
            <a:noFill/>
            <a:miter lim="800000"/>
            <a:headEnd/>
            <a:tailEnd/>
          </a:ln>
        </p:spPr>
      </p:pic>
      <p:sp>
        <p:nvSpPr>
          <p:cNvPr id="7" name="Slide Number Placeholder 6"/>
          <p:cNvSpPr>
            <a:spLocks noGrp="1"/>
          </p:cNvSpPr>
          <p:nvPr>
            <p:ph type="sldNum" sz="quarter" idx="4"/>
          </p:nvPr>
        </p:nvSpPr>
        <p:spPr/>
        <p:txBody>
          <a:bodyPr/>
          <a:lstStyle/>
          <a:p>
            <a:r>
              <a:rPr lang="en-US" dirty="0" smtClean="0"/>
              <a:t>Slide 7C-</a:t>
            </a:r>
            <a:fld id="{9B0275EC-D83B-41CF-A730-6EE890332126}" type="slidenum">
              <a:rPr lang="en-US" smtClean="0"/>
              <a:pPr/>
              <a:t>47</a:t>
            </a:fld>
            <a:endParaRPr lang="en-US" dirty="0"/>
          </a:p>
        </p:txBody>
      </p:sp>
      <p:sp>
        <p:nvSpPr>
          <p:cNvPr id="8" name="Footer Placeholder 7"/>
          <p:cNvSpPr>
            <a:spLocks noGrp="1"/>
          </p:cNvSpPr>
          <p:nvPr>
            <p:ph type="ftr" sz="quarter" idx="3"/>
          </p:nvPr>
        </p:nvSpPr>
        <p:spPr/>
        <p:txBody>
          <a:bodyPr/>
          <a:lstStyle/>
          <a:p>
            <a:r>
              <a:rPr lang="en-US" dirty="0" smtClean="0"/>
              <a:t>Unit 7C      Operational Safety   -   Lesson C: Cargo</a:t>
            </a:r>
            <a:endParaRPr lang="en-US" dirty="0"/>
          </a:p>
        </p:txBody>
      </p:sp>
      <p:sp>
        <p:nvSpPr>
          <p:cNvPr id="9" name="Rectangle 8"/>
          <p:cNvSpPr/>
          <p:nvPr/>
        </p:nvSpPr>
        <p:spPr>
          <a:xfrm>
            <a:off x="304800" y="3494544"/>
            <a:ext cx="2743200" cy="2677656"/>
          </a:xfrm>
          <a:prstGeom prst="rect">
            <a:avLst/>
          </a:prstGeom>
        </p:spPr>
        <p:txBody>
          <a:bodyPr wrap="square">
            <a:spAutoFit/>
          </a:bodyPr>
          <a:lstStyle/>
          <a:p>
            <a:r>
              <a:rPr lang="en-US" sz="2400" b="1" dirty="0" smtClean="0"/>
              <a:t>Use only yellow</a:t>
            </a:r>
          </a:p>
          <a:p>
            <a:r>
              <a:rPr lang="en-US" sz="2400" b="1" dirty="0" smtClean="0"/>
              <a:t>swivel. </a:t>
            </a:r>
          </a:p>
          <a:p>
            <a:r>
              <a:rPr lang="en-US" sz="2400" b="1" dirty="0" smtClean="0"/>
              <a:t>Older swivels are </a:t>
            </a:r>
          </a:p>
          <a:p>
            <a:r>
              <a:rPr lang="en-US" sz="2400" b="1" dirty="0" smtClean="0"/>
              <a:t>no longer in use </a:t>
            </a:r>
          </a:p>
          <a:p>
            <a:r>
              <a:rPr lang="en-US" sz="2400" b="1" dirty="0" smtClean="0"/>
              <a:t>and need to be </a:t>
            </a:r>
          </a:p>
          <a:p>
            <a:r>
              <a:rPr lang="en-US" sz="2400" b="1" dirty="0" smtClean="0"/>
              <a:t>dog tagged. </a:t>
            </a:r>
          </a:p>
          <a:p>
            <a:r>
              <a:rPr lang="en-US" sz="2400" b="1" dirty="0" smtClean="0"/>
              <a:t>“</a:t>
            </a:r>
            <a:r>
              <a:rPr lang="en-US" sz="2400" b="1" u="sng" dirty="0" smtClean="0"/>
              <a:t>Non-serviceable</a:t>
            </a:r>
            <a:r>
              <a:rPr lang="en-US" sz="2400" b="1" dirty="0" smtClean="0"/>
              <a:t>” </a:t>
            </a:r>
            <a:endParaRPr lang="en-US" sz="2400"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smtClean="0"/>
              <a:t>Standard Equipment</a:t>
            </a:r>
          </a:p>
        </p:txBody>
      </p:sp>
      <p:sp>
        <p:nvSpPr>
          <p:cNvPr id="46085" name="Text Box 6"/>
          <p:cNvSpPr txBox="1">
            <a:spLocks noChangeArrowheads="1"/>
          </p:cNvSpPr>
          <p:nvPr/>
        </p:nvSpPr>
        <p:spPr bwMode="auto">
          <a:xfrm>
            <a:off x="381000" y="1345895"/>
            <a:ext cx="4191000" cy="708528"/>
          </a:xfrm>
          <a:prstGeom prst="rect">
            <a:avLst/>
          </a:prstGeom>
          <a:noFill/>
          <a:ln w="12700">
            <a:noFill/>
            <a:miter lim="800000"/>
            <a:headEnd type="none" w="sm" len="sm"/>
            <a:tailEnd type="none" w="sm" len="sm"/>
          </a:ln>
        </p:spPr>
        <p:txBody>
          <a:bodyPr wrap="square" lIns="92075" tIns="46038" rIns="92075" bIns="46038">
            <a:spAutoFit/>
          </a:bodyPr>
          <a:lstStyle/>
          <a:p>
            <a:pPr algn="ctr"/>
            <a:r>
              <a:rPr lang="en-US" sz="2000" b="1" dirty="0" smtClean="0"/>
              <a:t>Longline</a:t>
            </a:r>
            <a:endParaRPr lang="en-US" sz="2000" b="1" dirty="0"/>
          </a:p>
          <a:p>
            <a:pPr algn="ctr"/>
            <a:r>
              <a:rPr lang="en-US" sz="2000" b="1" dirty="0"/>
              <a:t>   (various increments)</a:t>
            </a:r>
          </a:p>
        </p:txBody>
      </p:sp>
      <p:sp>
        <p:nvSpPr>
          <p:cNvPr id="46086" name="Text Box 7"/>
          <p:cNvSpPr txBox="1">
            <a:spLocks noChangeArrowheads="1"/>
          </p:cNvSpPr>
          <p:nvPr/>
        </p:nvSpPr>
        <p:spPr bwMode="auto">
          <a:xfrm>
            <a:off x="4419600" y="1345895"/>
            <a:ext cx="4419600" cy="1016305"/>
          </a:xfrm>
          <a:prstGeom prst="rect">
            <a:avLst/>
          </a:prstGeom>
          <a:noFill/>
          <a:ln w="12700">
            <a:noFill/>
            <a:miter lim="800000"/>
            <a:headEnd type="none" w="sm" len="sm"/>
            <a:tailEnd type="none" w="sm" len="sm"/>
          </a:ln>
        </p:spPr>
        <p:txBody>
          <a:bodyPr wrap="square" lIns="92075" tIns="46038" rIns="92075" bIns="46038">
            <a:spAutoFit/>
          </a:bodyPr>
          <a:lstStyle/>
          <a:p>
            <a:pPr algn="ctr"/>
            <a:r>
              <a:rPr lang="en-US" sz="2000" b="1" dirty="0" smtClean="0"/>
              <a:t>Remote </a:t>
            </a:r>
            <a:r>
              <a:rPr lang="en-US" sz="2000" b="1" dirty="0"/>
              <a:t>cargo hook</a:t>
            </a:r>
          </a:p>
          <a:p>
            <a:pPr algn="ctr"/>
            <a:r>
              <a:rPr lang="en-US" sz="2000" b="1" dirty="0" smtClean="0"/>
              <a:t>(</a:t>
            </a:r>
            <a:r>
              <a:rPr lang="en-US" sz="2000" b="1" dirty="0"/>
              <a:t>w/ cage)</a:t>
            </a:r>
          </a:p>
          <a:p>
            <a:pPr algn="ctr"/>
            <a:endParaRPr lang="en-US" sz="2000" b="1" dirty="0"/>
          </a:p>
        </p:txBody>
      </p:sp>
      <p:sp>
        <p:nvSpPr>
          <p:cNvPr id="46087" name="Text Box 8"/>
          <p:cNvSpPr txBox="1">
            <a:spLocks noChangeArrowheads="1"/>
          </p:cNvSpPr>
          <p:nvPr/>
        </p:nvSpPr>
        <p:spPr bwMode="auto">
          <a:xfrm>
            <a:off x="0" y="6076248"/>
            <a:ext cx="9144000" cy="462307"/>
          </a:xfrm>
          <a:prstGeom prst="rect">
            <a:avLst/>
          </a:prstGeom>
          <a:noFill/>
          <a:ln w="12700">
            <a:noFill/>
            <a:miter lim="800000"/>
            <a:headEnd type="none" w="sm" len="sm"/>
            <a:tailEnd type="none" w="sm" len="sm"/>
          </a:ln>
        </p:spPr>
        <p:txBody>
          <a:bodyPr wrap="square" lIns="92075" tIns="46038" rIns="92075" bIns="46038">
            <a:spAutoFit/>
          </a:bodyPr>
          <a:lstStyle/>
          <a:p>
            <a:pPr algn="ctr"/>
            <a:r>
              <a:rPr lang="en-US" sz="2400" b="1" dirty="0"/>
              <a:t>Inspect for damage and wear prior to </a:t>
            </a:r>
            <a:r>
              <a:rPr lang="en-US" sz="2400" b="1" dirty="0" smtClean="0"/>
              <a:t>use. Check </a:t>
            </a:r>
            <a:r>
              <a:rPr lang="en-US" sz="2400" b="1" dirty="0"/>
              <a:t>line for kinks.</a:t>
            </a:r>
          </a:p>
        </p:txBody>
      </p:sp>
      <p:pic>
        <p:nvPicPr>
          <p:cNvPr id="19" name="Picture 4" descr="Coiling-longline-(web)"/>
          <p:cNvPicPr>
            <a:picLocks noGrp="1" noChangeAspect="1" noChangeArrowheads="1"/>
          </p:cNvPicPr>
          <p:nvPr>
            <p:ph idx="1"/>
          </p:nvPr>
        </p:nvPicPr>
        <p:blipFill>
          <a:blip r:embed="rId3" cstate="print">
            <a:lum bright="6000"/>
          </a:blip>
          <a:srcRect/>
          <a:stretch>
            <a:fillRect/>
          </a:stretch>
        </p:blipFill>
        <p:spPr>
          <a:xfrm>
            <a:off x="254001" y="2133600"/>
            <a:ext cx="4343400" cy="3886200"/>
          </a:xfrm>
          <a:noFill/>
          <a:ln w="12700">
            <a:noFill/>
          </a:ln>
        </p:spPr>
      </p:pic>
      <p:pic>
        <p:nvPicPr>
          <p:cNvPr id="20" name="Picture 5" descr="CU-Remote-Hook-(web)"/>
          <p:cNvPicPr>
            <a:picLocks noChangeAspect="1" noChangeArrowheads="1"/>
          </p:cNvPicPr>
          <p:nvPr/>
        </p:nvPicPr>
        <p:blipFill>
          <a:blip r:embed="rId4" cstate="print"/>
          <a:srcRect/>
          <a:stretch>
            <a:fillRect/>
          </a:stretch>
        </p:blipFill>
        <p:spPr bwMode="auto">
          <a:xfrm>
            <a:off x="4445001" y="2133600"/>
            <a:ext cx="4419600" cy="3886200"/>
          </a:xfrm>
          <a:prstGeom prst="rect">
            <a:avLst/>
          </a:prstGeom>
          <a:noFill/>
          <a:ln w="12700">
            <a:noFill/>
            <a:miter lim="800000"/>
            <a:headEnd/>
            <a:tailEnd/>
          </a:ln>
        </p:spPr>
      </p:pic>
      <p:sp>
        <p:nvSpPr>
          <p:cNvPr id="10" name="Slide Number Placeholder 9"/>
          <p:cNvSpPr>
            <a:spLocks noGrp="1"/>
          </p:cNvSpPr>
          <p:nvPr>
            <p:ph type="sldNum" sz="quarter" idx="4"/>
          </p:nvPr>
        </p:nvSpPr>
        <p:spPr/>
        <p:txBody>
          <a:bodyPr/>
          <a:lstStyle/>
          <a:p>
            <a:r>
              <a:rPr lang="en-US" dirty="0" smtClean="0"/>
              <a:t>Slide 7C-</a:t>
            </a:r>
            <a:fld id="{9B0275EC-D83B-41CF-A730-6EE890332126}" type="slidenum">
              <a:rPr lang="en-US" smtClean="0"/>
              <a:pPr/>
              <a:t>48</a:t>
            </a:fld>
            <a:endParaRPr lang="en-US" dirty="0"/>
          </a:p>
        </p:txBody>
      </p:sp>
      <p:sp>
        <p:nvSpPr>
          <p:cNvPr id="11" name="Footer Placeholder 10"/>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3"/>
          <p:cNvGraphicFramePr>
            <a:graphicFrameLocks noChangeAspect="1"/>
          </p:cNvGraphicFramePr>
          <p:nvPr/>
        </p:nvGraphicFramePr>
        <p:xfrm>
          <a:off x="4343400" y="1371600"/>
          <a:ext cx="3939038" cy="4038600"/>
        </p:xfrm>
        <a:graphic>
          <a:graphicData uri="http://schemas.openxmlformats.org/presentationml/2006/ole">
            <p:oleObj spid="_x0000_s2051" name="Image" r:id="rId3" imgW="4089610" imgH="5613688" progId="">
              <p:embed/>
            </p:oleObj>
          </a:graphicData>
        </a:graphic>
      </p:graphicFrame>
      <p:sp>
        <p:nvSpPr>
          <p:cNvPr id="2" name="Title 1"/>
          <p:cNvSpPr>
            <a:spLocks noGrp="1"/>
          </p:cNvSpPr>
          <p:nvPr>
            <p:ph type="title"/>
          </p:nvPr>
        </p:nvSpPr>
        <p:spPr/>
        <p:txBody>
          <a:bodyPr/>
          <a:lstStyle/>
          <a:p>
            <a:r>
              <a:rPr lang="en-US" dirty="0" smtClean="0"/>
              <a:t>Grappling Hook</a:t>
            </a:r>
            <a:endParaRPr lang="en-US" dirty="0"/>
          </a:p>
        </p:txBody>
      </p:sp>
      <p:sp>
        <p:nvSpPr>
          <p:cNvPr id="4" name="Slide Number Placeholder 3"/>
          <p:cNvSpPr>
            <a:spLocks noGrp="1"/>
          </p:cNvSpPr>
          <p:nvPr>
            <p:ph type="sldNum" sz="quarter" idx="4"/>
          </p:nvPr>
        </p:nvSpPr>
        <p:spPr/>
        <p:txBody>
          <a:bodyPr/>
          <a:lstStyle/>
          <a:p>
            <a:r>
              <a:rPr lang="en-US" smtClean="0"/>
              <a:t>Slide 7C-</a:t>
            </a:r>
            <a:fld id="{9B0275EC-D83B-41CF-A730-6EE890332126}" type="slidenum">
              <a:rPr lang="en-US" smtClean="0"/>
              <a:pPr/>
              <a:t>49</a:t>
            </a:fld>
            <a:endParaRPr lang="en-US" dirty="0"/>
          </a:p>
        </p:txBody>
      </p:sp>
      <p:sp>
        <p:nvSpPr>
          <p:cNvPr id="5" name="Footer Placeholder 4"/>
          <p:cNvSpPr>
            <a:spLocks noGrp="1"/>
          </p:cNvSpPr>
          <p:nvPr>
            <p:ph type="ftr" sz="quarter" idx="3"/>
          </p:nvPr>
        </p:nvSpPr>
        <p:spPr/>
        <p:txBody>
          <a:bodyPr/>
          <a:lstStyle/>
          <a:p>
            <a:r>
              <a:rPr lang="en-US" smtClean="0"/>
              <a:t>Unit 7C      Operational Safety   -   Lesson C: Cargo</a:t>
            </a:r>
            <a:endParaRPr lang="en-US" dirty="0"/>
          </a:p>
        </p:txBody>
      </p:sp>
      <p:sp>
        <p:nvSpPr>
          <p:cNvPr id="10" name="Text Box 6"/>
          <p:cNvSpPr txBox="1">
            <a:spLocks noChangeArrowheads="1"/>
          </p:cNvSpPr>
          <p:nvPr/>
        </p:nvSpPr>
        <p:spPr bwMode="auto">
          <a:xfrm>
            <a:off x="7391400" y="3962400"/>
            <a:ext cx="1371600" cy="646331"/>
          </a:xfrm>
          <a:prstGeom prst="rect">
            <a:avLst/>
          </a:prstGeom>
          <a:solidFill>
            <a:schemeClr val="tx1">
              <a:lumMod val="20000"/>
              <a:lumOff val="80000"/>
            </a:schemeClr>
          </a:solidFill>
          <a:ln w="9525">
            <a:noFill/>
            <a:miter lim="800000"/>
            <a:headEnd/>
            <a:tailEnd/>
          </a:ln>
          <a:effectLst/>
        </p:spPr>
        <p:txBody>
          <a:bodyPr wrap="square">
            <a:spAutoFit/>
          </a:bodyPr>
          <a:lstStyle/>
          <a:p>
            <a:pPr algn="ctr" eaLnBrk="1" hangingPunct="1">
              <a:spcBef>
                <a:spcPct val="50000"/>
              </a:spcBef>
            </a:pPr>
            <a:r>
              <a:rPr lang="en-US" dirty="0">
                <a:effectLst>
                  <a:outerShdw blurRad="38100" dist="38100" dir="2700000" algn="tl">
                    <a:srgbClr val="000000">
                      <a:alpha val="43137"/>
                    </a:srgbClr>
                  </a:outerShdw>
                </a:effectLst>
                <a:latin typeface="Times New Roman" charset="0"/>
              </a:rPr>
              <a:t>Grappling</a:t>
            </a:r>
            <a:r>
              <a:rPr lang="en-US" dirty="0">
                <a:effectLst>
                  <a:outerShdw blurRad="38100" dist="38100" dir="2700000" algn="tl">
                    <a:srgbClr val="000000"/>
                  </a:outerShdw>
                </a:effectLst>
                <a:latin typeface="Times New Roman" charset="0"/>
              </a:rPr>
              <a:t> </a:t>
            </a:r>
            <a:r>
              <a:rPr lang="en-US" dirty="0">
                <a:effectLst>
                  <a:outerShdw blurRad="38100" dist="38100" dir="2700000" algn="tl">
                    <a:srgbClr val="000000">
                      <a:alpha val="43137"/>
                    </a:srgbClr>
                  </a:outerShdw>
                </a:effectLst>
                <a:latin typeface="Times New Roman" charset="0"/>
              </a:rPr>
              <a:t>Hook</a:t>
            </a:r>
          </a:p>
        </p:txBody>
      </p:sp>
      <p:cxnSp>
        <p:nvCxnSpPr>
          <p:cNvPr id="13" name="Straight Arrow Connector 12"/>
          <p:cNvCxnSpPr>
            <a:stCxn id="10" idx="0"/>
          </p:cNvCxnSpPr>
          <p:nvPr/>
        </p:nvCxnSpPr>
        <p:spPr>
          <a:xfrm rot="16200000" flipV="1">
            <a:off x="6286500" y="2171700"/>
            <a:ext cx="1676400" cy="1905000"/>
          </a:xfrm>
          <a:prstGeom prst="straightConnector1">
            <a:avLst/>
          </a:prstGeom>
          <a:ln w="22225">
            <a:solidFill>
              <a:schemeClr val="accent1"/>
            </a:solidFill>
            <a:miter lim="800000"/>
            <a:tailEnd type="arrow"/>
          </a:ln>
        </p:spPr>
        <p:style>
          <a:lnRef idx="1">
            <a:schemeClr val="accent1"/>
          </a:lnRef>
          <a:fillRef idx="0">
            <a:schemeClr val="accent1"/>
          </a:fillRef>
          <a:effectRef idx="0">
            <a:schemeClr val="accent1"/>
          </a:effectRef>
          <a:fontRef idx="minor">
            <a:schemeClr val="tx1"/>
          </a:fontRef>
        </p:style>
      </p:cxnSp>
      <p:graphicFrame>
        <p:nvGraphicFramePr>
          <p:cNvPr id="2052" name="Object 4"/>
          <p:cNvGraphicFramePr>
            <a:graphicFrameLocks noChangeAspect="1"/>
          </p:cNvGraphicFramePr>
          <p:nvPr/>
        </p:nvGraphicFramePr>
        <p:xfrm>
          <a:off x="609599" y="1295400"/>
          <a:ext cx="3503823" cy="4953000"/>
        </p:xfrm>
        <a:graphic>
          <a:graphicData uri="http://schemas.openxmlformats.org/presentationml/2006/ole">
            <p:oleObj spid="_x0000_s2052" name="Image" r:id="rId4" imgW="2413124" imgH="3988005" progId="">
              <p:embed/>
            </p:oleObj>
          </a:graphicData>
        </a:graphic>
      </p:graphicFrame>
      <p:sp>
        <p:nvSpPr>
          <p:cNvPr id="17" name="Text Box 6"/>
          <p:cNvSpPr txBox="1">
            <a:spLocks noChangeArrowheads="1"/>
          </p:cNvSpPr>
          <p:nvPr/>
        </p:nvSpPr>
        <p:spPr bwMode="auto">
          <a:xfrm>
            <a:off x="3124200" y="3124200"/>
            <a:ext cx="1371600" cy="369332"/>
          </a:xfrm>
          <a:prstGeom prst="rect">
            <a:avLst/>
          </a:prstGeom>
          <a:solidFill>
            <a:schemeClr val="tx1">
              <a:lumMod val="20000"/>
              <a:lumOff val="80000"/>
            </a:schemeClr>
          </a:solidFill>
          <a:ln w="9525">
            <a:noFill/>
            <a:miter lim="800000"/>
            <a:headEnd/>
            <a:tailEnd/>
          </a:ln>
          <a:effectLst/>
        </p:spPr>
        <p:txBody>
          <a:bodyPr wrap="square">
            <a:spAutoFit/>
          </a:bodyPr>
          <a:lstStyle/>
          <a:p>
            <a:pPr algn="ctr" eaLnBrk="1" hangingPunct="1">
              <a:spcBef>
                <a:spcPct val="50000"/>
              </a:spcBef>
            </a:pPr>
            <a:r>
              <a:rPr lang="en-US" dirty="0" smtClean="0">
                <a:effectLst>
                  <a:outerShdw blurRad="38100" dist="38100" dir="2700000" algn="tl">
                    <a:srgbClr val="000000">
                      <a:alpha val="43137"/>
                    </a:srgbClr>
                  </a:outerShdw>
                </a:effectLst>
                <a:latin typeface="Times New Roman" charset="0"/>
              </a:rPr>
              <a:t>Line Weight</a:t>
            </a:r>
            <a:endParaRPr lang="en-US" dirty="0">
              <a:effectLst>
                <a:outerShdw blurRad="38100" dist="38100" dir="2700000" algn="tl">
                  <a:srgbClr val="000000">
                    <a:alpha val="43137"/>
                  </a:srgbClr>
                </a:outerShdw>
              </a:effectLst>
              <a:latin typeface="Times New Roman" charset="0"/>
            </a:endParaRPr>
          </a:p>
        </p:txBody>
      </p:sp>
      <p:cxnSp>
        <p:nvCxnSpPr>
          <p:cNvPr id="19" name="Straight Arrow Connector 18"/>
          <p:cNvCxnSpPr>
            <a:stCxn id="17" idx="0"/>
          </p:cNvCxnSpPr>
          <p:nvPr/>
        </p:nvCxnSpPr>
        <p:spPr>
          <a:xfrm rot="16200000" flipV="1">
            <a:off x="2552700" y="1866900"/>
            <a:ext cx="1143000" cy="13716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1" name="Text Box 6"/>
          <p:cNvSpPr txBox="1">
            <a:spLocks noChangeArrowheads="1"/>
          </p:cNvSpPr>
          <p:nvPr/>
        </p:nvSpPr>
        <p:spPr bwMode="auto">
          <a:xfrm>
            <a:off x="457200" y="3810000"/>
            <a:ext cx="1371600" cy="369332"/>
          </a:xfrm>
          <a:prstGeom prst="rect">
            <a:avLst/>
          </a:prstGeom>
          <a:solidFill>
            <a:schemeClr val="tx1">
              <a:lumMod val="20000"/>
              <a:lumOff val="80000"/>
            </a:schemeClr>
          </a:solidFill>
          <a:ln w="9525">
            <a:noFill/>
            <a:miter lim="800000"/>
            <a:headEnd/>
            <a:tailEnd/>
          </a:ln>
          <a:effectLst/>
        </p:spPr>
        <p:txBody>
          <a:bodyPr wrap="square">
            <a:spAutoFit/>
          </a:bodyPr>
          <a:lstStyle/>
          <a:p>
            <a:pPr algn="ctr" eaLnBrk="1" hangingPunct="1">
              <a:spcBef>
                <a:spcPct val="50000"/>
              </a:spcBef>
            </a:pPr>
            <a:r>
              <a:rPr lang="en-US" dirty="0" smtClean="0">
                <a:effectLst>
                  <a:outerShdw blurRad="38100" dist="38100" dir="2700000" algn="tl">
                    <a:srgbClr val="000000">
                      <a:alpha val="43137"/>
                    </a:srgbClr>
                  </a:outerShdw>
                </a:effectLst>
                <a:latin typeface="Times New Roman" charset="0"/>
              </a:rPr>
              <a:t>Swivel</a:t>
            </a:r>
            <a:endParaRPr lang="en-US" dirty="0">
              <a:effectLst>
                <a:outerShdw blurRad="38100" dist="38100" dir="2700000" algn="tl">
                  <a:srgbClr val="000000">
                    <a:alpha val="43137"/>
                  </a:srgbClr>
                </a:outerShdw>
              </a:effectLst>
              <a:latin typeface="Times New Roman" charset="0"/>
            </a:endParaRPr>
          </a:p>
        </p:txBody>
      </p:sp>
      <p:cxnSp>
        <p:nvCxnSpPr>
          <p:cNvPr id="24" name="Straight Arrow Connector 23"/>
          <p:cNvCxnSpPr>
            <a:stCxn id="21" idx="0"/>
          </p:cNvCxnSpPr>
          <p:nvPr/>
        </p:nvCxnSpPr>
        <p:spPr>
          <a:xfrm rot="5400000" flipH="1" flipV="1">
            <a:off x="1371600" y="2895600"/>
            <a:ext cx="685800" cy="11430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Hazardous Materials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solidFill>
                  <a:schemeClr val="accent4">
                    <a:lumMod val="50000"/>
                  </a:schemeClr>
                </a:solidFill>
              </a:rPr>
              <a:t>Some of the common hazardous materials are:</a:t>
            </a:r>
          </a:p>
          <a:p>
            <a:pPr lvl="0"/>
            <a:r>
              <a:rPr lang="en-US" dirty="0" smtClean="0"/>
              <a:t>Gasoline</a:t>
            </a:r>
          </a:p>
          <a:p>
            <a:pPr lvl="0"/>
            <a:r>
              <a:rPr lang="en-US" dirty="0" smtClean="0"/>
              <a:t>Pepper Spray</a:t>
            </a:r>
          </a:p>
          <a:p>
            <a:pPr lvl="0"/>
            <a:r>
              <a:rPr lang="en-US" dirty="0" smtClean="0"/>
              <a:t>Batteries</a:t>
            </a:r>
          </a:p>
          <a:p>
            <a:r>
              <a:rPr lang="en-US" dirty="0" smtClean="0"/>
              <a:t>Explosives/Flash Bangs</a:t>
            </a:r>
          </a:p>
          <a:p>
            <a:pPr lvl="0"/>
            <a:r>
              <a:rPr lang="en-US" dirty="0" smtClean="0"/>
              <a:t>Propane (compressed gas)</a:t>
            </a:r>
          </a:p>
          <a:p>
            <a:pPr>
              <a:buNone/>
            </a:pPr>
            <a:endParaRPr lang="en-US" dirty="0"/>
          </a:p>
        </p:txBody>
      </p:sp>
      <p:pic>
        <p:nvPicPr>
          <p:cNvPr id="5" name="Picture 4" descr="FLAMMABL"/>
          <p:cNvPicPr>
            <a:picLocks noChangeAspect="1" noChangeArrowheads="1"/>
          </p:cNvPicPr>
          <p:nvPr/>
        </p:nvPicPr>
        <p:blipFill>
          <a:blip r:embed="rId3" cstate="print">
            <a:lum bright="20000" contrast="-10000"/>
          </a:blip>
          <a:srcRect/>
          <a:stretch>
            <a:fillRect/>
          </a:stretch>
        </p:blipFill>
        <p:spPr bwMode="auto">
          <a:xfrm>
            <a:off x="3429000" y="2057400"/>
            <a:ext cx="5181600" cy="2397125"/>
          </a:xfrm>
          <a:prstGeom prst="rect">
            <a:avLst/>
          </a:prstGeom>
          <a:noFill/>
          <a:ln w="25400">
            <a:noFill/>
            <a:miter lim="800000"/>
            <a:headEnd/>
            <a:tailEnd/>
          </a:ln>
        </p:spPr>
      </p:pic>
      <p:pic>
        <p:nvPicPr>
          <p:cNvPr id="6" name="Picture 5" descr="battery"/>
          <p:cNvPicPr>
            <a:picLocks noChangeAspect="1" noChangeArrowheads="1"/>
          </p:cNvPicPr>
          <p:nvPr/>
        </p:nvPicPr>
        <p:blipFill>
          <a:blip r:embed="rId4" cstate="print">
            <a:lum bright="-6000" contrast="-18000"/>
          </a:blip>
          <a:srcRect/>
          <a:stretch>
            <a:fillRect/>
          </a:stretch>
        </p:blipFill>
        <p:spPr bwMode="auto">
          <a:xfrm>
            <a:off x="6096000" y="4572000"/>
            <a:ext cx="1809651" cy="1981200"/>
          </a:xfrm>
          <a:prstGeom prst="rect">
            <a:avLst/>
          </a:prstGeom>
          <a:noFill/>
          <a:effectLst/>
        </p:spPr>
      </p:pic>
      <p:sp>
        <p:nvSpPr>
          <p:cNvPr id="9" name="Slide Number Placeholder 8"/>
          <p:cNvSpPr>
            <a:spLocks noGrp="1"/>
          </p:cNvSpPr>
          <p:nvPr>
            <p:ph type="sldNum" sz="quarter" idx="4"/>
          </p:nvPr>
        </p:nvSpPr>
        <p:spPr/>
        <p:txBody>
          <a:bodyPr/>
          <a:lstStyle/>
          <a:p>
            <a:r>
              <a:rPr lang="en-US" dirty="0" smtClean="0"/>
              <a:t>Slide 7C-</a:t>
            </a:r>
            <a:fld id="{9B0275EC-D83B-41CF-A730-6EE890332126}" type="slidenum">
              <a:rPr lang="en-US" smtClean="0"/>
              <a:pPr/>
              <a:t>5</a:t>
            </a:fld>
            <a:endParaRPr lang="en-US" dirty="0"/>
          </a:p>
        </p:txBody>
      </p:sp>
      <p:sp>
        <p:nvSpPr>
          <p:cNvPr id="10" name="Footer Placeholder 9"/>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smtClean="0"/>
              <a:t>External Load Operations</a:t>
            </a:r>
          </a:p>
        </p:txBody>
      </p:sp>
      <p:sp>
        <p:nvSpPr>
          <p:cNvPr id="7171" name="Rectangle 3"/>
          <p:cNvSpPr>
            <a:spLocks noGrp="1" noChangeArrowheads="1"/>
          </p:cNvSpPr>
          <p:nvPr>
            <p:ph idx="1"/>
          </p:nvPr>
        </p:nvSpPr>
        <p:spPr/>
        <p:txBody>
          <a:bodyPr/>
          <a:lstStyle/>
          <a:p>
            <a:r>
              <a:rPr lang="en-US" dirty="0" smtClean="0"/>
              <a:t> </a:t>
            </a:r>
          </a:p>
        </p:txBody>
      </p:sp>
      <p:sp>
        <p:nvSpPr>
          <p:cNvPr id="7" name="Slide Number Placeholder 6"/>
          <p:cNvSpPr>
            <a:spLocks noGrp="1"/>
          </p:cNvSpPr>
          <p:nvPr>
            <p:ph type="sldNum" sz="quarter" idx="4"/>
          </p:nvPr>
        </p:nvSpPr>
        <p:spPr/>
        <p:txBody>
          <a:bodyPr/>
          <a:lstStyle/>
          <a:p>
            <a:r>
              <a:rPr lang="en-US" dirty="0" smtClean="0"/>
              <a:t>Slide 7C-</a:t>
            </a:r>
            <a:fld id="{9B0275EC-D83B-41CF-A730-6EE890332126}" type="slidenum">
              <a:rPr lang="en-US" smtClean="0"/>
              <a:pPr/>
              <a:t>50</a:t>
            </a:fld>
            <a:endParaRPr lang="en-US" dirty="0"/>
          </a:p>
        </p:txBody>
      </p:sp>
      <p:sp>
        <p:nvSpPr>
          <p:cNvPr id="8" name="Footer Placeholder 7"/>
          <p:cNvSpPr>
            <a:spLocks noGrp="1"/>
          </p:cNvSpPr>
          <p:nvPr>
            <p:ph type="ftr" sz="quarter" idx="3"/>
          </p:nvPr>
        </p:nvSpPr>
        <p:spPr/>
        <p:txBody>
          <a:bodyPr/>
          <a:lstStyle/>
          <a:p>
            <a:r>
              <a:rPr lang="en-US" dirty="0" smtClean="0"/>
              <a:t>Unit 7C      Operational Safety   -   Lesson C: Cargo</a:t>
            </a:r>
            <a:endParaRPr lang="en-US" dirty="0"/>
          </a:p>
        </p:txBody>
      </p:sp>
      <p:pic>
        <p:nvPicPr>
          <p:cNvPr id="114690" name="Picture 2" descr="\\ilmcauk3ds1\uk\Users\mknudson\My Documents\My Pictures\%7BDF3196BB-F12E-42CE-A6F6-E1DFDEB627FE%7D.jpg"/>
          <p:cNvPicPr>
            <a:picLocks noChangeAspect="1" noChangeArrowheads="1"/>
          </p:cNvPicPr>
          <p:nvPr/>
        </p:nvPicPr>
        <p:blipFill>
          <a:blip r:embed="rId3"/>
          <a:srcRect/>
          <a:stretch>
            <a:fillRect/>
          </a:stretch>
        </p:blipFill>
        <p:spPr bwMode="auto">
          <a:xfrm>
            <a:off x="2971800" y="1447799"/>
            <a:ext cx="3276600" cy="4932026"/>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1477962"/>
          </a:xfrm>
        </p:spPr>
        <p:txBody>
          <a:bodyPr>
            <a:normAutofit fontScale="90000"/>
          </a:bodyPr>
          <a:lstStyle/>
          <a:p>
            <a:r>
              <a:rPr lang="en-US" dirty="0" smtClean="0"/>
              <a:t>Before </a:t>
            </a:r>
            <a:br>
              <a:rPr lang="en-US" dirty="0" smtClean="0"/>
            </a:br>
            <a:r>
              <a:rPr lang="en-US" dirty="0" smtClean="0"/>
              <a:t>any External Load Mission Ensure:</a:t>
            </a:r>
          </a:p>
        </p:txBody>
      </p:sp>
      <p:sp>
        <p:nvSpPr>
          <p:cNvPr id="8195" name="Rectangle 3"/>
          <p:cNvSpPr>
            <a:spLocks noGrp="1" noChangeArrowheads="1"/>
          </p:cNvSpPr>
          <p:nvPr>
            <p:ph idx="1"/>
          </p:nvPr>
        </p:nvSpPr>
        <p:spPr>
          <a:xfrm>
            <a:off x="457200" y="1981200"/>
            <a:ext cx="8229600" cy="4572000"/>
          </a:xfrm>
        </p:spPr>
        <p:txBody>
          <a:bodyPr>
            <a:normAutofit/>
          </a:bodyPr>
          <a:lstStyle/>
          <a:p>
            <a:r>
              <a:rPr lang="en-US" dirty="0" smtClean="0"/>
              <a:t>(It is imperative) a good briefing be provided to all personnel involved. </a:t>
            </a:r>
          </a:p>
          <a:p>
            <a:r>
              <a:rPr lang="en-US" dirty="0" smtClean="0"/>
              <a:t>Pilot/aircraft approved for mission.</a:t>
            </a:r>
          </a:p>
          <a:p>
            <a:r>
              <a:rPr lang="en-US" dirty="0" smtClean="0"/>
              <a:t>Load calculation completed.</a:t>
            </a:r>
          </a:p>
          <a:p>
            <a:r>
              <a:rPr lang="en-US" dirty="0" smtClean="0"/>
              <a:t>Cargo weighed and manifested.</a:t>
            </a:r>
          </a:p>
          <a:p>
            <a:r>
              <a:rPr lang="en-US" dirty="0" smtClean="0"/>
              <a:t>Hazardous materials packaged and labeled.</a:t>
            </a:r>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51</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474134"/>
            <a:ext cx="8229600" cy="1828800"/>
          </a:xfrm>
        </p:spPr>
        <p:txBody>
          <a:bodyPr>
            <a:normAutofit fontScale="90000"/>
          </a:bodyPr>
          <a:lstStyle/>
          <a:p>
            <a:r>
              <a:rPr lang="en-US" dirty="0" smtClean="0"/>
              <a:t>Before </a:t>
            </a:r>
            <a:br>
              <a:rPr lang="en-US" dirty="0" smtClean="0"/>
            </a:br>
            <a:r>
              <a:rPr lang="en-US" dirty="0" smtClean="0"/>
              <a:t>any External Load Mission Ensure:                                                                    (Cont.)</a:t>
            </a:r>
          </a:p>
        </p:txBody>
      </p:sp>
      <p:sp>
        <p:nvSpPr>
          <p:cNvPr id="9219" name="Rectangle 3"/>
          <p:cNvSpPr>
            <a:spLocks noGrp="1" noChangeArrowheads="1"/>
          </p:cNvSpPr>
          <p:nvPr>
            <p:ph idx="1"/>
          </p:nvPr>
        </p:nvSpPr>
        <p:spPr>
          <a:xfrm>
            <a:off x="457200" y="2514600"/>
            <a:ext cx="8229600" cy="4114800"/>
          </a:xfrm>
        </p:spPr>
        <p:txBody>
          <a:bodyPr/>
          <a:lstStyle/>
          <a:p>
            <a:r>
              <a:rPr lang="en-US" dirty="0" smtClean="0"/>
              <a:t>Personnel qualified, minimum staffing.</a:t>
            </a:r>
          </a:p>
          <a:p>
            <a:r>
              <a:rPr lang="en-US" dirty="0" smtClean="0"/>
              <a:t>Cargo packaged, inspected and secured.</a:t>
            </a:r>
          </a:p>
          <a:p>
            <a:r>
              <a:rPr lang="en-US" dirty="0" smtClean="0"/>
              <a:t>Pilot has approved cargo.</a:t>
            </a:r>
          </a:p>
          <a:p>
            <a:r>
              <a:rPr lang="en-US" dirty="0" smtClean="0"/>
              <a:t>Loads identified and tagged for destination.</a:t>
            </a:r>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52</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457200" y="2286000"/>
            <a:ext cx="8229600" cy="4343400"/>
          </a:xfrm>
        </p:spPr>
        <p:txBody>
          <a:bodyPr/>
          <a:lstStyle/>
          <a:p>
            <a:r>
              <a:rPr lang="en-US" dirty="0" smtClean="0"/>
              <a:t>Sling/rigging equipment designed for load.</a:t>
            </a:r>
          </a:p>
          <a:p>
            <a:r>
              <a:rPr lang="en-US" dirty="0" smtClean="0"/>
              <a:t>Flight following and crash/rescue procedures established.</a:t>
            </a:r>
          </a:p>
          <a:p>
            <a:r>
              <a:rPr lang="en-US" dirty="0" smtClean="0"/>
              <a:t>Radios operational with correct frequencies.</a:t>
            </a:r>
          </a:p>
          <a:p>
            <a:r>
              <a:rPr lang="en-US" dirty="0" smtClean="0"/>
              <a:t>Ground and flight hazards identified.</a:t>
            </a:r>
          </a:p>
          <a:p>
            <a:endParaRPr lang="en-US" dirty="0" smtClean="0"/>
          </a:p>
        </p:txBody>
      </p:sp>
      <p:sp>
        <p:nvSpPr>
          <p:cNvPr id="11" name="Rectangle 2"/>
          <p:cNvSpPr>
            <a:spLocks noGrp="1" noChangeArrowheads="1"/>
          </p:cNvSpPr>
          <p:nvPr>
            <p:ph type="title"/>
          </p:nvPr>
        </p:nvSpPr>
        <p:spPr>
          <a:xfrm>
            <a:off x="457200" y="474134"/>
            <a:ext cx="8229600" cy="1828800"/>
          </a:xfrm>
        </p:spPr>
        <p:txBody>
          <a:bodyPr>
            <a:normAutofit fontScale="90000"/>
          </a:bodyPr>
          <a:lstStyle/>
          <a:p>
            <a:r>
              <a:rPr lang="en-US" dirty="0" smtClean="0"/>
              <a:t>Before </a:t>
            </a:r>
            <a:br>
              <a:rPr lang="en-US" dirty="0" smtClean="0"/>
            </a:br>
            <a:r>
              <a:rPr lang="en-US" dirty="0" smtClean="0"/>
              <a:t>any External Load Mission Ensure:                                                                    (Cont.)</a:t>
            </a:r>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53</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Identify Hazards</a:t>
            </a:r>
          </a:p>
        </p:txBody>
      </p:sp>
      <p:sp>
        <p:nvSpPr>
          <p:cNvPr id="11267" name="Rectangle 3"/>
          <p:cNvSpPr>
            <a:spLocks noGrp="1" noChangeArrowheads="1"/>
          </p:cNvSpPr>
          <p:nvPr>
            <p:ph idx="1"/>
          </p:nvPr>
        </p:nvSpPr>
        <p:spPr/>
        <p:txBody>
          <a:bodyPr/>
          <a:lstStyle/>
          <a:p>
            <a:r>
              <a:rPr lang="en-US" dirty="0" smtClean="0"/>
              <a:t>Wires</a:t>
            </a:r>
          </a:p>
          <a:p>
            <a:r>
              <a:rPr lang="en-US" dirty="0" smtClean="0"/>
              <a:t>Obstructions in the approach and departure paths</a:t>
            </a:r>
          </a:p>
          <a:p>
            <a:r>
              <a:rPr lang="en-US" dirty="0" smtClean="0"/>
              <a:t>Tall trees and snags</a:t>
            </a:r>
          </a:p>
          <a:p>
            <a:r>
              <a:rPr lang="en-US" dirty="0" smtClean="0"/>
              <a:t>Weather</a:t>
            </a:r>
          </a:p>
          <a:p>
            <a:r>
              <a:rPr lang="en-US" dirty="0" smtClean="0"/>
              <a:t>Other aircraft in area</a:t>
            </a:r>
          </a:p>
          <a:p>
            <a:r>
              <a:rPr lang="en-US" dirty="0" smtClean="0"/>
              <a:t>Wrong helicopter for mission</a:t>
            </a:r>
          </a:p>
          <a:p>
            <a:pPr>
              <a:buNone/>
            </a:pPr>
            <a:r>
              <a:rPr lang="en-US" dirty="0" smtClean="0"/>
              <a:t>Are identified hazards known to all?</a:t>
            </a:r>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54</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447800"/>
          </a:xfrm>
        </p:spPr>
        <p:txBody>
          <a:bodyPr>
            <a:normAutofit/>
          </a:bodyPr>
          <a:lstStyle/>
          <a:p>
            <a:r>
              <a:rPr lang="en-US" dirty="0" smtClean="0"/>
              <a:t>Ground Personnel </a:t>
            </a:r>
            <a:br>
              <a:rPr lang="en-US" dirty="0" smtClean="0"/>
            </a:br>
            <a:r>
              <a:rPr lang="en-US" dirty="0" smtClean="0"/>
              <a:t>Long Line Procedures</a:t>
            </a:r>
            <a:endParaRPr lang="en-US" dirty="0"/>
          </a:p>
        </p:txBody>
      </p:sp>
      <p:sp>
        <p:nvSpPr>
          <p:cNvPr id="3" name="Content Placeholder 2"/>
          <p:cNvSpPr>
            <a:spLocks noGrp="1"/>
          </p:cNvSpPr>
          <p:nvPr>
            <p:ph idx="1"/>
          </p:nvPr>
        </p:nvSpPr>
        <p:spPr>
          <a:xfrm>
            <a:off x="457200" y="1905000"/>
            <a:ext cx="8229600" cy="4724400"/>
          </a:xfrm>
        </p:spPr>
        <p:txBody>
          <a:bodyPr>
            <a:noAutofit/>
          </a:bodyPr>
          <a:lstStyle/>
          <a:p>
            <a:pPr lvl="0"/>
            <a:r>
              <a:rPr lang="en-US" dirty="0" smtClean="0"/>
              <a:t>Parking tender and hook-up person are in front and off to the side of the helicopter where the pilot is seated.</a:t>
            </a:r>
          </a:p>
          <a:p>
            <a:pPr lvl="1"/>
            <a:r>
              <a:rPr lang="en-US" dirty="0" smtClean="0"/>
              <a:t>This clears the departure lane for the pilot, and reduces the exposure to ground personnel.</a:t>
            </a:r>
          </a:p>
          <a:p>
            <a:pPr lvl="0"/>
            <a:r>
              <a:rPr lang="en-US" dirty="0" smtClean="0"/>
              <a:t>All other personnel should be in </a:t>
            </a:r>
            <a:br>
              <a:rPr lang="en-US" dirty="0" smtClean="0"/>
            </a:br>
            <a:r>
              <a:rPr lang="en-US" dirty="0" smtClean="0"/>
              <a:t>a safety area.</a:t>
            </a:r>
          </a:p>
          <a:p>
            <a:endParaRPr lang="en-US" dirty="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55</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724400"/>
          </a:xfrm>
        </p:spPr>
        <p:txBody>
          <a:bodyPr>
            <a:normAutofit fontScale="92500"/>
          </a:bodyPr>
          <a:lstStyle/>
          <a:p>
            <a:pPr lvl="0"/>
            <a:r>
              <a:rPr lang="en-US" dirty="0" smtClean="0"/>
              <a:t>Try to keep the hover time to a minimum.</a:t>
            </a:r>
          </a:p>
          <a:p>
            <a:pPr lvl="0"/>
            <a:r>
              <a:rPr lang="en-US" dirty="0" smtClean="0"/>
              <a:t>Allow remote hook to rest on the ground before hook-up person enters safety circle and attaches load.</a:t>
            </a:r>
          </a:p>
          <a:p>
            <a:pPr lvl="0"/>
            <a:r>
              <a:rPr lang="en-US" dirty="0" smtClean="0"/>
              <a:t>Hook-up person attaches swivel to remote hook, walks back to parking tender.</a:t>
            </a:r>
          </a:p>
          <a:p>
            <a:pPr lvl="0"/>
            <a:r>
              <a:rPr lang="en-US" dirty="0" smtClean="0"/>
              <a:t>Parking tender notifies pilot, hook-up person is clear, lifts at their discretion.  </a:t>
            </a:r>
          </a:p>
          <a:p>
            <a:endParaRPr lang="en-US" dirty="0"/>
          </a:p>
        </p:txBody>
      </p:sp>
      <p:sp>
        <p:nvSpPr>
          <p:cNvPr id="12" name="Title 1"/>
          <p:cNvSpPr>
            <a:spLocks noGrp="1"/>
          </p:cNvSpPr>
          <p:nvPr>
            <p:ph type="title"/>
          </p:nvPr>
        </p:nvSpPr>
        <p:spPr>
          <a:xfrm>
            <a:off x="457200" y="381000"/>
            <a:ext cx="8229600" cy="1447800"/>
          </a:xfrm>
        </p:spPr>
        <p:txBody>
          <a:bodyPr>
            <a:normAutofit/>
          </a:bodyPr>
          <a:lstStyle/>
          <a:p>
            <a:r>
              <a:rPr lang="en-US" dirty="0" smtClean="0"/>
              <a:t>Ground Personnel </a:t>
            </a:r>
            <a:br>
              <a:rPr lang="en-US" dirty="0" smtClean="0"/>
            </a:br>
            <a:r>
              <a:rPr lang="en-US" dirty="0" smtClean="0"/>
              <a:t>Long Line Procedures</a:t>
            </a:r>
            <a:endParaRPr lang="en-US" dirty="0"/>
          </a:p>
        </p:txBody>
      </p:sp>
      <p:sp>
        <p:nvSpPr>
          <p:cNvPr id="7" name="Slide Number Placeholder 6"/>
          <p:cNvSpPr>
            <a:spLocks noGrp="1"/>
          </p:cNvSpPr>
          <p:nvPr>
            <p:ph type="sldNum" sz="quarter" idx="4"/>
          </p:nvPr>
        </p:nvSpPr>
        <p:spPr/>
        <p:txBody>
          <a:bodyPr/>
          <a:lstStyle/>
          <a:p>
            <a:r>
              <a:rPr lang="en-US" dirty="0" smtClean="0"/>
              <a:t>Slide 7C-</a:t>
            </a:r>
            <a:fld id="{9B0275EC-D83B-41CF-A730-6EE890332126}" type="slidenum">
              <a:rPr lang="en-US" smtClean="0"/>
              <a:pPr/>
              <a:t>56</a:t>
            </a:fld>
            <a:endParaRPr lang="en-US" dirty="0"/>
          </a:p>
        </p:txBody>
      </p:sp>
      <p:sp>
        <p:nvSpPr>
          <p:cNvPr id="8" name="Footer Placeholder 7"/>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152400"/>
            <a:ext cx="9144000" cy="1447800"/>
          </a:xfrm>
          <a:prstGeom prst="rect">
            <a:avLst/>
          </a:prstGeom>
          <a:noFill/>
          <a:ln w="9525">
            <a:noFill/>
            <a:miter lim="800000"/>
            <a:headEnd/>
            <a:tailEnd/>
          </a:ln>
        </p:spPr>
        <p:txBody>
          <a:bodyPr anchor="ctr"/>
          <a:lstStyle/>
          <a:p>
            <a:pPr algn="ctr"/>
            <a:endParaRPr lang="en-US" sz="3600" b="1" i="1" dirty="0">
              <a:latin typeface="Times New Roman" pitchFamily="18" charset="0"/>
            </a:endParaRPr>
          </a:p>
        </p:txBody>
      </p:sp>
      <p:pic>
        <p:nvPicPr>
          <p:cNvPr id="54275" name="Picture 3" descr="Hover-hook-up-person-(web)"/>
          <p:cNvPicPr>
            <a:picLocks noChangeAspect="1" noChangeArrowheads="1"/>
          </p:cNvPicPr>
          <p:nvPr/>
        </p:nvPicPr>
        <p:blipFill>
          <a:blip r:embed="rId3" cstate="print"/>
          <a:srcRect l="10999" b="31818"/>
          <a:stretch>
            <a:fillRect/>
          </a:stretch>
        </p:blipFill>
        <p:spPr bwMode="auto">
          <a:xfrm>
            <a:off x="391275" y="1905000"/>
            <a:ext cx="3985990" cy="3878263"/>
          </a:xfrm>
          <a:prstGeom prst="rect">
            <a:avLst/>
          </a:prstGeom>
          <a:noFill/>
          <a:ln w="12700">
            <a:noFill/>
            <a:miter lim="800000"/>
            <a:headEnd/>
            <a:tailEnd/>
          </a:ln>
        </p:spPr>
      </p:pic>
      <p:pic>
        <p:nvPicPr>
          <p:cNvPr id="54276" name="Picture 4" descr="Hover-hook-up-departure"/>
          <p:cNvPicPr>
            <a:picLocks noChangeAspect="1" noChangeArrowheads="1"/>
          </p:cNvPicPr>
          <p:nvPr/>
        </p:nvPicPr>
        <p:blipFill>
          <a:blip r:embed="rId4" cstate="print">
            <a:lum contrast="10000"/>
          </a:blip>
          <a:srcRect/>
          <a:stretch>
            <a:fillRect/>
          </a:stretch>
        </p:blipFill>
        <p:spPr bwMode="auto">
          <a:xfrm>
            <a:off x="4346860" y="1905000"/>
            <a:ext cx="4394073" cy="3878263"/>
          </a:xfrm>
          <a:prstGeom prst="rect">
            <a:avLst/>
          </a:prstGeom>
          <a:noFill/>
          <a:ln w="12700">
            <a:noFill/>
            <a:miter lim="800000"/>
            <a:headEnd/>
            <a:tailEnd/>
          </a:ln>
        </p:spPr>
      </p:pic>
      <p:sp>
        <p:nvSpPr>
          <p:cNvPr id="11" name="Title 10"/>
          <p:cNvSpPr>
            <a:spLocks noGrp="1"/>
          </p:cNvSpPr>
          <p:nvPr>
            <p:ph type="title"/>
          </p:nvPr>
        </p:nvSpPr>
        <p:spPr/>
        <p:txBody>
          <a:bodyPr/>
          <a:lstStyle/>
          <a:p>
            <a:r>
              <a:rPr lang="en-US" dirty="0" smtClean="0"/>
              <a:t>Hover Hook-Up</a:t>
            </a:r>
            <a:endParaRPr lang="en-US" dirty="0"/>
          </a:p>
        </p:txBody>
      </p:sp>
      <p:sp>
        <p:nvSpPr>
          <p:cNvPr id="8" name="Slide Number Placeholder 7"/>
          <p:cNvSpPr>
            <a:spLocks noGrp="1"/>
          </p:cNvSpPr>
          <p:nvPr>
            <p:ph type="sldNum" sz="quarter" idx="4"/>
          </p:nvPr>
        </p:nvSpPr>
        <p:spPr/>
        <p:txBody>
          <a:bodyPr/>
          <a:lstStyle/>
          <a:p>
            <a:r>
              <a:rPr lang="en-US" dirty="0" smtClean="0"/>
              <a:t>Slide 7C-</a:t>
            </a:r>
            <a:fld id="{9B0275EC-D83B-41CF-A730-6EE890332126}" type="slidenum">
              <a:rPr lang="en-US" smtClean="0"/>
              <a:pPr/>
              <a:t>57</a:t>
            </a:fld>
            <a:endParaRPr lang="en-US" dirty="0"/>
          </a:p>
        </p:txBody>
      </p:sp>
      <p:sp>
        <p:nvSpPr>
          <p:cNvPr id="9" name="Footer Placeholder 8"/>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Hover Hook-Up – Preparation</a:t>
            </a:r>
          </a:p>
        </p:txBody>
      </p:sp>
      <p:sp>
        <p:nvSpPr>
          <p:cNvPr id="55299" name="Rectangle 3"/>
          <p:cNvSpPr>
            <a:spLocks noGrp="1" noChangeArrowheads="1"/>
          </p:cNvSpPr>
          <p:nvPr>
            <p:ph idx="1"/>
          </p:nvPr>
        </p:nvSpPr>
        <p:spPr/>
        <p:txBody>
          <a:bodyPr/>
          <a:lstStyle/>
          <a:p>
            <a:r>
              <a:rPr lang="en-US" dirty="0" smtClean="0"/>
              <a:t>Proper PPE</a:t>
            </a:r>
          </a:p>
          <a:p>
            <a:r>
              <a:rPr lang="en-US" dirty="0" smtClean="0"/>
              <a:t>Two people recommended,  one with radio.</a:t>
            </a:r>
          </a:p>
          <a:p>
            <a:r>
              <a:rPr lang="en-US" dirty="0" smtClean="0"/>
              <a:t>Emergency procedures established.</a:t>
            </a:r>
          </a:p>
          <a:p>
            <a:r>
              <a:rPr lang="en-US" dirty="0" smtClean="0"/>
              <a:t>Crash/rescues procedures identified.</a:t>
            </a:r>
          </a:p>
          <a:p>
            <a:r>
              <a:rPr lang="en-US" dirty="0" smtClean="0"/>
              <a:t>Site preparation completed.</a:t>
            </a:r>
          </a:p>
          <a:p>
            <a:r>
              <a:rPr lang="en-US" dirty="0" smtClean="0"/>
              <a:t>Keep area clear of unauthorized personnel.</a:t>
            </a:r>
          </a:p>
          <a:p>
            <a:endParaRPr lang="en-US" dirty="0" smtClean="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58</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dirty="0" smtClean="0"/>
              <a:t>Hover Hook-Up – Procedures</a:t>
            </a:r>
          </a:p>
        </p:txBody>
      </p:sp>
      <p:sp>
        <p:nvSpPr>
          <p:cNvPr id="56323" name="Rectangle 3"/>
          <p:cNvSpPr>
            <a:spLocks noGrp="1" noChangeArrowheads="1"/>
          </p:cNvSpPr>
          <p:nvPr>
            <p:ph idx="1"/>
          </p:nvPr>
        </p:nvSpPr>
        <p:spPr>
          <a:xfrm>
            <a:off x="228600" y="1371600"/>
            <a:ext cx="4724400" cy="5257800"/>
          </a:xfrm>
        </p:spPr>
        <p:txBody>
          <a:bodyPr>
            <a:normAutofit/>
          </a:bodyPr>
          <a:lstStyle/>
          <a:p>
            <a:r>
              <a:rPr lang="en-US" dirty="0" smtClean="0"/>
              <a:t>Hook-up person stands facing helicopter with swivel extended overhead.</a:t>
            </a:r>
          </a:p>
          <a:p>
            <a:r>
              <a:rPr lang="en-US" dirty="0" smtClean="0"/>
              <a:t>Parking tender directs pilot with hand signals and radio communication.</a:t>
            </a:r>
          </a:p>
          <a:p>
            <a:endParaRPr lang="en-US" dirty="0" smtClean="0"/>
          </a:p>
        </p:txBody>
      </p:sp>
      <p:sp>
        <p:nvSpPr>
          <p:cNvPr id="7" name="Slide Number Placeholder 6"/>
          <p:cNvSpPr>
            <a:spLocks noGrp="1"/>
          </p:cNvSpPr>
          <p:nvPr>
            <p:ph type="sldNum" sz="quarter" idx="4"/>
          </p:nvPr>
        </p:nvSpPr>
        <p:spPr/>
        <p:txBody>
          <a:bodyPr/>
          <a:lstStyle/>
          <a:p>
            <a:r>
              <a:rPr lang="en-US" dirty="0" smtClean="0"/>
              <a:t>Slide 7C-</a:t>
            </a:r>
            <a:fld id="{9B0275EC-D83B-41CF-A730-6EE890332126}" type="slidenum">
              <a:rPr lang="en-US" smtClean="0"/>
              <a:pPr/>
              <a:t>59</a:t>
            </a:fld>
            <a:endParaRPr lang="en-US" dirty="0"/>
          </a:p>
        </p:txBody>
      </p:sp>
      <p:sp>
        <p:nvSpPr>
          <p:cNvPr id="8" name="Footer Placeholder 7"/>
          <p:cNvSpPr>
            <a:spLocks noGrp="1"/>
          </p:cNvSpPr>
          <p:nvPr>
            <p:ph type="ftr" sz="quarter" idx="3"/>
          </p:nvPr>
        </p:nvSpPr>
        <p:spPr/>
        <p:txBody>
          <a:bodyPr/>
          <a:lstStyle/>
          <a:p>
            <a:r>
              <a:rPr lang="en-US" dirty="0" smtClean="0"/>
              <a:t>Unit 7C      Operational Safety   -   Lesson C: Cargo</a:t>
            </a:r>
            <a:endParaRPr lang="en-US" dirty="0"/>
          </a:p>
        </p:txBody>
      </p:sp>
      <p:pic>
        <p:nvPicPr>
          <p:cNvPr id="115714" name="Picture 2" descr="\\ilmcauk3ds1\uk\Users\mknudson\My Documents\My Pictures\f0ba100e7906f492ff1311102866_grande.jpg"/>
          <p:cNvPicPr>
            <a:picLocks noChangeAspect="1" noChangeArrowheads="1"/>
          </p:cNvPicPr>
          <p:nvPr/>
        </p:nvPicPr>
        <p:blipFill>
          <a:blip r:embed="rId3"/>
          <a:srcRect/>
          <a:stretch>
            <a:fillRect/>
          </a:stretch>
        </p:blipFill>
        <p:spPr bwMode="auto">
          <a:xfrm>
            <a:off x="5105400" y="1447800"/>
            <a:ext cx="3200400" cy="482641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Hazardous Materials</a:t>
            </a:r>
            <a:endParaRPr lang="en-US" dirty="0"/>
          </a:p>
        </p:txBody>
      </p:sp>
      <p:sp>
        <p:nvSpPr>
          <p:cNvPr id="3" name="Content Placeholder 2"/>
          <p:cNvSpPr>
            <a:spLocks noGrp="1"/>
          </p:cNvSpPr>
          <p:nvPr>
            <p:ph idx="1"/>
          </p:nvPr>
        </p:nvSpPr>
        <p:spPr/>
        <p:txBody>
          <a:bodyPr/>
          <a:lstStyle/>
          <a:p>
            <a:r>
              <a:rPr lang="en-US" dirty="0" smtClean="0">
                <a:solidFill>
                  <a:schemeClr val="accent4">
                    <a:lumMod val="50000"/>
                  </a:schemeClr>
                </a:solidFill>
              </a:rPr>
              <a:t>Transport of hazardous materials</a:t>
            </a:r>
          </a:p>
          <a:p>
            <a:r>
              <a:rPr lang="en-US" dirty="0" smtClean="0"/>
              <a:t>Hazardous Materials can </a:t>
            </a:r>
            <a:br>
              <a:rPr lang="en-US" dirty="0" smtClean="0"/>
            </a:br>
            <a:r>
              <a:rPr lang="en-US" dirty="0" smtClean="0"/>
              <a:t>only be transported in </a:t>
            </a:r>
            <a:br>
              <a:rPr lang="en-US" dirty="0" smtClean="0"/>
            </a:br>
            <a:r>
              <a:rPr lang="en-US" dirty="0" smtClean="0"/>
              <a:t>accordance with the </a:t>
            </a:r>
            <a:br>
              <a:rPr lang="en-US" dirty="0" smtClean="0"/>
            </a:br>
            <a:r>
              <a:rPr lang="en-US" dirty="0" smtClean="0"/>
              <a:t>Interagency Aviation </a:t>
            </a:r>
            <a:br>
              <a:rPr lang="en-US" dirty="0" smtClean="0"/>
            </a:br>
            <a:r>
              <a:rPr lang="en-US" dirty="0" smtClean="0"/>
              <a:t>Transport of Hazardous </a:t>
            </a:r>
            <a:br>
              <a:rPr lang="en-US" dirty="0" smtClean="0"/>
            </a:br>
            <a:r>
              <a:rPr lang="en-US" dirty="0" smtClean="0"/>
              <a:t>Materials Guide </a:t>
            </a:r>
            <a:br>
              <a:rPr lang="en-US" dirty="0" smtClean="0"/>
            </a:br>
            <a:r>
              <a:rPr lang="en-US" dirty="0" smtClean="0"/>
              <a:t>NFES 1068.</a:t>
            </a:r>
            <a:endParaRPr lang="en-US" dirty="0"/>
          </a:p>
        </p:txBody>
      </p:sp>
      <p:pic>
        <p:nvPicPr>
          <p:cNvPr id="12" name="Picture 4" descr="Hazmat-HB-Cover-(web)"/>
          <p:cNvPicPr>
            <a:picLocks noChangeAspect="1" noChangeArrowheads="1"/>
          </p:cNvPicPr>
          <p:nvPr/>
        </p:nvPicPr>
        <p:blipFill>
          <a:blip r:embed="rId3" cstate="print"/>
          <a:srcRect/>
          <a:stretch>
            <a:fillRect/>
          </a:stretch>
        </p:blipFill>
        <p:spPr bwMode="auto">
          <a:xfrm>
            <a:off x="5638800" y="2362200"/>
            <a:ext cx="3193486" cy="4038600"/>
          </a:xfrm>
          <a:prstGeom prst="rect">
            <a:avLst/>
          </a:prstGeom>
          <a:ln w="127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Slide Number Placeholder 7"/>
          <p:cNvSpPr>
            <a:spLocks noGrp="1"/>
          </p:cNvSpPr>
          <p:nvPr>
            <p:ph type="sldNum" sz="quarter" idx="4"/>
          </p:nvPr>
        </p:nvSpPr>
        <p:spPr/>
        <p:txBody>
          <a:bodyPr/>
          <a:lstStyle/>
          <a:p>
            <a:r>
              <a:rPr lang="en-US" dirty="0" smtClean="0"/>
              <a:t>Slide 7C-</a:t>
            </a:r>
            <a:fld id="{9B0275EC-D83B-41CF-A730-6EE890332126}" type="slidenum">
              <a:rPr lang="en-US" smtClean="0"/>
              <a:pPr/>
              <a:t>6</a:t>
            </a:fld>
            <a:endParaRPr lang="en-US" dirty="0"/>
          </a:p>
        </p:txBody>
      </p:sp>
      <p:sp>
        <p:nvSpPr>
          <p:cNvPr id="9" name="Footer Placeholder 8"/>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876800"/>
          </a:xfrm>
        </p:spPr>
        <p:txBody>
          <a:bodyPr/>
          <a:lstStyle/>
          <a:p>
            <a:r>
              <a:rPr lang="en-US" dirty="0" smtClean="0"/>
              <a:t>Pilot approaches hook-up person and hovers over them.</a:t>
            </a:r>
          </a:p>
          <a:p>
            <a:r>
              <a:rPr lang="en-US" dirty="0" smtClean="0"/>
              <a:t>Keep hover time to minimum.</a:t>
            </a:r>
          </a:p>
          <a:p>
            <a:r>
              <a:rPr lang="en-US" dirty="0" smtClean="0"/>
              <a:t>Hook-up person attaches load and exits toward parking tender.</a:t>
            </a:r>
          </a:p>
          <a:p>
            <a:pPr algn="ctr">
              <a:buNone/>
            </a:pPr>
            <a:r>
              <a:rPr lang="en-US" dirty="0" smtClean="0">
                <a:solidFill>
                  <a:schemeClr val="accent3">
                    <a:lumMod val="50000"/>
                  </a:schemeClr>
                </a:solidFill>
              </a:rPr>
              <a:t>Never cross underneath skid of helicopter.</a:t>
            </a:r>
            <a:endParaRPr lang="en-US" dirty="0">
              <a:solidFill>
                <a:schemeClr val="accent3">
                  <a:lumMod val="50000"/>
                </a:schemeClr>
              </a:solidFill>
            </a:endParaRPr>
          </a:p>
        </p:txBody>
      </p:sp>
      <p:sp>
        <p:nvSpPr>
          <p:cNvPr id="11" name="Rectangle 2"/>
          <p:cNvSpPr>
            <a:spLocks noGrp="1" noChangeArrowheads="1"/>
          </p:cNvSpPr>
          <p:nvPr>
            <p:ph type="title"/>
          </p:nvPr>
        </p:nvSpPr>
        <p:spPr>
          <a:xfrm>
            <a:off x="457200" y="381000"/>
            <a:ext cx="8229600" cy="1447800"/>
          </a:xfrm>
        </p:spPr>
        <p:txBody>
          <a:bodyPr>
            <a:noAutofit/>
          </a:bodyPr>
          <a:lstStyle/>
          <a:p>
            <a:r>
              <a:rPr lang="en-US" dirty="0" smtClean="0"/>
              <a:t>Hover Hook-Up – Procedures</a:t>
            </a:r>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60</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381000"/>
            <a:ext cx="8229600" cy="1447800"/>
          </a:xfrm>
        </p:spPr>
        <p:txBody>
          <a:bodyPr>
            <a:noAutofit/>
          </a:bodyPr>
          <a:lstStyle/>
          <a:p>
            <a:r>
              <a:rPr lang="en-US" dirty="0" smtClean="0"/>
              <a:t>Hover Hook-Up – Procedures</a:t>
            </a:r>
          </a:p>
        </p:txBody>
      </p:sp>
      <p:sp>
        <p:nvSpPr>
          <p:cNvPr id="57347" name="Rectangle 3"/>
          <p:cNvSpPr>
            <a:spLocks noGrp="1" noChangeArrowheads="1"/>
          </p:cNvSpPr>
          <p:nvPr>
            <p:ph idx="1"/>
          </p:nvPr>
        </p:nvSpPr>
        <p:spPr>
          <a:xfrm>
            <a:off x="457200" y="1905000"/>
            <a:ext cx="8229600" cy="4724400"/>
          </a:xfrm>
        </p:spPr>
        <p:txBody>
          <a:bodyPr>
            <a:normAutofit fontScale="92500" lnSpcReduction="10000"/>
          </a:bodyPr>
          <a:lstStyle/>
          <a:p>
            <a:r>
              <a:rPr lang="en-US" dirty="0" smtClean="0"/>
              <a:t>Parking tender signals pilot to begin </a:t>
            </a:r>
            <a:br>
              <a:rPr lang="en-US" dirty="0" smtClean="0"/>
            </a:br>
            <a:r>
              <a:rPr lang="en-US" dirty="0" smtClean="0"/>
              <a:t>movement of the load.</a:t>
            </a:r>
          </a:p>
          <a:p>
            <a:r>
              <a:rPr lang="en-US" dirty="0" smtClean="0"/>
              <a:t>Checks line for entanglement.</a:t>
            </a:r>
          </a:p>
          <a:p>
            <a:r>
              <a:rPr lang="en-US" dirty="0" smtClean="0"/>
              <a:t>When load’s clear, give pilot “clear to depart” signal.</a:t>
            </a:r>
          </a:p>
          <a:p>
            <a:r>
              <a:rPr lang="en-US" dirty="0" smtClean="0"/>
              <a:t>Parking tender should continue to check the load visually.</a:t>
            </a:r>
          </a:p>
          <a:p>
            <a:r>
              <a:rPr lang="en-US" dirty="0" smtClean="0"/>
              <a:t>Loads can also be attached to the cargo hook, when the helicopter is on the ground.</a:t>
            </a:r>
          </a:p>
          <a:p>
            <a:endParaRPr lang="en-US" dirty="0" smtClean="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61</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8229600" cy="944562"/>
          </a:xfrm>
        </p:spPr>
        <p:txBody>
          <a:bodyPr/>
          <a:lstStyle/>
          <a:p>
            <a:r>
              <a:rPr lang="en-US" dirty="0" smtClean="0"/>
              <a:t>Hand Signals</a:t>
            </a:r>
            <a:endParaRPr lang="en-US" dirty="0"/>
          </a:p>
        </p:txBody>
      </p:sp>
      <p:sp>
        <p:nvSpPr>
          <p:cNvPr id="3" name="Content Placeholder 2"/>
          <p:cNvSpPr>
            <a:spLocks noGrp="1"/>
          </p:cNvSpPr>
          <p:nvPr>
            <p:ph idx="1"/>
          </p:nvPr>
        </p:nvSpPr>
        <p:spPr>
          <a:xfrm>
            <a:off x="457200" y="3048000"/>
            <a:ext cx="8229600" cy="1524000"/>
          </a:xfrm>
        </p:spPr>
        <p:txBody>
          <a:bodyPr/>
          <a:lstStyle/>
          <a:p>
            <a:pPr algn="ctr">
              <a:buNone/>
            </a:pPr>
            <a:r>
              <a:rPr lang="en-US" b="1" dirty="0" smtClean="0"/>
              <a:t>Review the Standard Helicopter Hand Signals out of the IRPG.</a:t>
            </a:r>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62</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r>
              <a:rPr lang="en-US" sz="4800" dirty="0" smtClean="0">
                <a:solidFill>
                  <a:schemeClr val="accent2">
                    <a:lumMod val="50000"/>
                  </a:schemeClr>
                </a:solidFill>
              </a:rPr>
              <a:t>Remember! </a:t>
            </a:r>
          </a:p>
          <a:p>
            <a:pPr algn="ctr"/>
            <a:r>
              <a:rPr lang="en-US" sz="4800" dirty="0" smtClean="0">
                <a:solidFill>
                  <a:schemeClr val="accent2">
                    <a:lumMod val="50000"/>
                  </a:schemeClr>
                </a:solidFill>
              </a:rPr>
              <a:t>Check and then Double Check!</a:t>
            </a:r>
          </a:p>
          <a:p>
            <a:pPr algn="ctr"/>
            <a:r>
              <a:rPr lang="en-US" dirty="0" smtClean="0">
                <a:solidFill>
                  <a:schemeClr val="accent3">
                    <a:lumMod val="50000"/>
                  </a:schemeClr>
                </a:solidFill>
              </a:rPr>
              <a:t> </a:t>
            </a:r>
          </a:p>
          <a:p>
            <a:pPr algn="ctr"/>
            <a:r>
              <a:rPr lang="en-US" sz="4400" dirty="0" smtClean="0">
                <a:solidFill>
                  <a:schemeClr val="accent3">
                    <a:lumMod val="50000"/>
                  </a:schemeClr>
                </a:solidFill>
              </a:rPr>
              <a:t>If it’s wrong on the ground, </a:t>
            </a:r>
            <a:br>
              <a:rPr lang="en-US" sz="4400" dirty="0" smtClean="0">
                <a:solidFill>
                  <a:schemeClr val="accent3">
                    <a:lumMod val="50000"/>
                  </a:schemeClr>
                </a:solidFill>
              </a:rPr>
            </a:br>
            <a:r>
              <a:rPr lang="en-US" sz="4400" dirty="0" smtClean="0">
                <a:solidFill>
                  <a:schemeClr val="accent3">
                    <a:lumMod val="50000"/>
                  </a:schemeClr>
                </a:solidFill>
              </a:rPr>
              <a:t>it will only get worse in the air.</a:t>
            </a:r>
          </a:p>
          <a:p>
            <a:pPr algn="ctr"/>
            <a:endParaRPr lang="en-US" dirty="0">
              <a:solidFill>
                <a:schemeClr val="accent3">
                  <a:lumMod val="50000"/>
                </a:schemeClr>
              </a:solidFill>
            </a:endParaRPr>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63</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554162"/>
          </a:xfrm>
        </p:spPr>
        <p:txBody>
          <a:bodyPr/>
          <a:lstStyle/>
          <a:p>
            <a:r>
              <a:rPr lang="en-US" dirty="0" smtClean="0"/>
              <a:t>Lesson 7C Objectives</a:t>
            </a:r>
            <a:endParaRPr lang="en-US" dirty="0"/>
          </a:p>
        </p:txBody>
      </p:sp>
      <p:sp>
        <p:nvSpPr>
          <p:cNvPr id="9" name="Content Placeholder 2"/>
          <p:cNvSpPr>
            <a:spLocks noGrp="1"/>
          </p:cNvSpPr>
          <p:nvPr>
            <p:ph idx="1"/>
          </p:nvPr>
        </p:nvSpPr>
        <p:spPr>
          <a:xfrm>
            <a:off x="457200" y="2057400"/>
            <a:ext cx="8534400" cy="4572000"/>
          </a:xfrm>
        </p:spPr>
        <p:txBody>
          <a:bodyPr/>
          <a:lstStyle/>
          <a:p>
            <a:pPr marL="742950" indent="-742950">
              <a:buFont typeface="+mj-lt"/>
              <a:buAutoNum type="arabicPeriod"/>
            </a:pPr>
            <a:r>
              <a:rPr lang="en-US" dirty="0" smtClean="0"/>
              <a:t>Describe proper procedures for handling hazardous materials.</a:t>
            </a:r>
          </a:p>
          <a:p>
            <a:pPr marL="742950" indent="-742950">
              <a:buFont typeface="+mj-lt"/>
              <a:buAutoNum type="arabicPeriod"/>
            </a:pPr>
            <a:r>
              <a:rPr lang="en-US" dirty="0" smtClean="0"/>
              <a:t>Describe the entire internal cargo transportation process.</a:t>
            </a:r>
          </a:p>
          <a:p>
            <a:pPr marL="742950" indent="-742950">
              <a:buFont typeface="+mj-lt"/>
              <a:buAutoNum type="arabicPeriod"/>
            </a:pPr>
            <a:r>
              <a:rPr lang="en-US" dirty="0" smtClean="0"/>
              <a:t>Describe the process to follow for safe external loads operations.</a:t>
            </a:r>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64</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Hazardous Materials</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solidFill>
                  <a:schemeClr val="accent4">
                    <a:lumMod val="50000"/>
                  </a:schemeClr>
                </a:solidFill>
              </a:rPr>
              <a:t>Transport of Hazardous Materials</a:t>
            </a:r>
          </a:p>
          <a:p>
            <a:pPr marL="0" indent="0">
              <a:buNone/>
            </a:pPr>
            <a:r>
              <a:rPr lang="en-US" dirty="0" smtClean="0"/>
              <a:t>Both the Guide and the exemption should be onboard the aircraft when transporting HazMat.</a:t>
            </a:r>
          </a:p>
          <a:p>
            <a:r>
              <a:rPr lang="en-US" dirty="0" smtClean="0"/>
              <a:t>Hazardous materials need to be identified.</a:t>
            </a:r>
          </a:p>
          <a:p>
            <a:r>
              <a:rPr lang="en-US" dirty="0" smtClean="0"/>
              <a:t>Have pilot brief crewmembers on acceptable locations for loading hazardous materials.</a:t>
            </a:r>
          </a:p>
          <a:p>
            <a:r>
              <a:rPr lang="en-US" dirty="0" smtClean="0"/>
              <a:t>On first flight, the pilot shall be notified in writing of HazMat being transported. </a:t>
            </a:r>
          </a:p>
          <a:p>
            <a:r>
              <a:rPr lang="en-US" dirty="0" smtClean="0"/>
              <a:t>Do not transport food items with liquid hazardous materials.</a:t>
            </a:r>
          </a:p>
          <a:p>
            <a:pPr>
              <a:buNone/>
            </a:pPr>
            <a:endParaRPr lang="en-US" dirty="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7</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Hazardous Materials</a:t>
            </a:r>
            <a:endParaRPr lang="en-US" dirty="0"/>
          </a:p>
        </p:txBody>
      </p:sp>
      <p:sp>
        <p:nvSpPr>
          <p:cNvPr id="3" name="Content Placeholder 2"/>
          <p:cNvSpPr>
            <a:spLocks noGrp="1"/>
          </p:cNvSpPr>
          <p:nvPr>
            <p:ph idx="1"/>
          </p:nvPr>
        </p:nvSpPr>
        <p:spPr/>
        <p:txBody>
          <a:bodyPr>
            <a:normAutofit fontScale="92500" lnSpcReduction="20000"/>
          </a:bodyPr>
          <a:lstStyle/>
          <a:p>
            <a:pPr algn="ctr">
              <a:buNone/>
            </a:pPr>
            <a:r>
              <a:rPr lang="en-US" dirty="0" smtClean="0">
                <a:solidFill>
                  <a:schemeClr val="accent4">
                    <a:lumMod val="50000"/>
                  </a:schemeClr>
                </a:solidFill>
              </a:rPr>
              <a:t>Exercise</a:t>
            </a:r>
          </a:p>
          <a:p>
            <a:r>
              <a:rPr lang="en-US" dirty="0" smtClean="0"/>
              <a:t>In your assigned groups: Using the Interagency Aviation Transport of Hazardous Materials Guide.</a:t>
            </a:r>
          </a:p>
          <a:p>
            <a:r>
              <a:rPr lang="en-US" dirty="0" smtClean="0"/>
              <a:t>Look up the proper way to transport your assigned hazardous material(s).</a:t>
            </a:r>
          </a:p>
          <a:p>
            <a:r>
              <a:rPr lang="en-US" dirty="0" smtClean="0"/>
              <a:t>Present to the class the proper way to transport the assigned hazardous material(s).</a:t>
            </a:r>
          </a:p>
          <a:p>
            <a:r>
              <a:rPr lang="en-US" dirty="0" smtClean="0"/>
              <a:t>Discuss the reasons why it is important to follow this guide.</a:t>
            </a:r>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8</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Cargo</a:t>
            </a:r>
            <a:endParaRPr lang="en-US" dirty="0"/>
          </a:p>
        </p:txBody>
      </p:sp>
      <p:sp>
        <p:nvSpPr>
          <p:cNvPr id="3" name="Content Placeholder 2"/>
          <p:cNvSpPr>
            <a:spLocks noGrp="1"/>
          </p:cNvSpPr>
          <p:nvPr>
            <p:ph idx="1"/>
          </p:nvPr>
        </p:nvSpPr>
        <p:spPr/>
        <p:txBody>
          <a:bodyPr/>
          <a:lstStyle/>
          <a:p>
            <a:pPr>
              <a:buNone/>
            </a:pPr>
            <a:r>
              <a:rPr lang="en-US" dirty="0" smtClean="0">
                <a:solidFill>
                  <a:schemeClr val="accent4">
                    <a:lumMod val="50000"/>
                  </a:schemeClr>
                </a:solidFill>
              </a:rPr>
              <a:t>Internal Cargo Transport Procedures</a:t>
            </a:r>
          </a:p>
          <a:p>
            <a:r>
              <a:rPr lang="en-US" dirty="0" smtClean="0"/>
              <a:t>Inspection of cargo</a:t>
            </a:r>
          </a:p>
          <a:p>
            <a:r>
              <a:rPr lang="en-US" dirty="0" smtClean="0"/>
              <a:t>Identifying hazardous materials</a:t>
            </a:r>
          </a:p>
          <a:p>
            <a:r>
              <a:rPr lang="en-US" dirty="0" smtClean="0"/>
              <a:t>Packaging, weighing, securing, and rigging</a:t>
            </a:r>
          </a:p>
          <a:p>
            <a:r>
              <a:rPr lang="en-US" dirty="0" smtClean="0"/>
              <a:t>Manifesting</a:t>
            </a:r>
          </a:p>
          <a:p>
            <a:r>
              <a:rPr lang="en-US" dirty="0" smtClean="0"/>
              <a:t>Obtain pilot approval</a:t>
            </a:r>
          </a:p>
          <a:p>
            <a:r>
              <a:rPr lang="en-US" dirty="0" smtClean="0"/>
              <a:t>Loading and unloading</a:t>
            </a:r>
          </a:p>
          <a:p>
            <a:endParaRPr lang="en-US" dirty="0"/>
          </a:p>
        </p:txBody>
      </p:sp>
      <p:sp>
        <p:nvSpPr>
          <p:cNvPr id="6" name="Slide Number Placeholder 5"/>
          <p:cNvSpPr>
            <a:spLocks noGrp="1"/>
          </p:cNvSpPr>
          <p:nvPr>
            <p:ph type="sldNum" sz="quarter" idx="4"/>
          </p:nvPr>
        </p:nvSpPr>
        <p:spPr/>
        <p:txBody>
          <a:bodyPr/>
          <a:lstStyle/>
          <a:p>
            <a:r>
              <a:rPr lang="en-US" dirty="0" smtClean="0"/>
              <a:t>Slide 7C-</a:t>
            </a:r>
            <a:fld id="{9B0275EC-D83B-41CF-A730-6EE890332126}" type="slidenum">
              <a:rPr lang="en-US" smtClean="0"/>
              <a:pPr/>
              <a:t>9</a:t>
            </a:fld>
            <a:endParaRPr lang="en-US" dirty="0"/>
          </a:p>
        </p:txBody>
      </p:sp>
      <p:sp>
        <p:nvSpPr>
          <p:cNvPr id="7" name="Footer Placeholder 6"/>
          <p:cNvSpPr>
            <a:spLocks noGrp="1"/>
          </p:cNvSpPr>
          <p:nvPr>
            <p:ph type="ftr" sz="quarter" idx="3"/>
          </p:nvPr>
        </p:nvSpPr>
        <p:spPr/>
        <p:txBody>
          <a:bodyPr/>
          <a:lstStyle/>
          <a:p>
            <a:r>
              <a:rPr lang="en-US" dirty="0" smtClean="0"/>
              <a:t>Unit 7C      Operational Safety   -   Lesson C: Cargo</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271Theme1">
  <a:themeElements>
    <a:clrScheme name="9">
      <a:dk1>
        <a:srgbClr val="1F497D"/>
      </a:dk1>
      <a:lt1>
        <a:sysClr val="window" lastClr="FFFFFF"/>
      </a:lt1>
      <a:dk2>
        <a:srgbClr val="000000"/>
      </a:dk2>
      <a:lt2>
        <a:srgbClr val="1F497D"/>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s271Theme1</Template>
  <TotalTime>1944</TotalTime>
  <Words>2770</Words>
  <Application>Microsoft Office PowerPoint</Application>
  <PresentationFormat>On-screen Show (4:3)</PresentationFormat>
  <Paragraphs>482</Paragraphs>
  <Slides>64</Slides>
  <Notes>63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s271Theme1</vt:lpstr>
      <vt:lpstr>Image</vt:lpstr>
      <vt:lpstr>Unit 7 - Operational Safety</vt:lpstr>
      <vt:lpstr>Lesson 7C Objectives</vt:lpstr>
      <vt:lpstr>Transport of Hazardous Materials</vt:lpstr>
      <vt:lpstr>Hazardous Materials</vt:lpstr>
      <vt:lpstr>Hazardous Materials</vt:lpstr>
      <vt:lpstr>Hazardous Materials</vt:lpstr>
      <vt:lpstr>Hazardous Materials</vt:lpstr>
      <vt:lpstr>Hazardous Materials</vt:lpstr>
      <vt:lpstr>Internal Cargo</vt:lpstr>
      <vt:lpstr>Internal Cargo</vt:lpstr>
      <vt:lpstr>Internal Cargo</vt:lpstr>
      <vt:lpstr>Internal Cargo</vt:lpstr>
      <vt:lpstr>Internal Cargo</vt:lpstr>
      <vt:lpstr>Internal Cargo</vt:lpstr>
      <vt:lpstr>External Loads</vt:lpstr>
      <vt:lpstr>External Loads</vt:lpstr>
      <vt:lpstr>External Loads</vt:lpstr>
      <vt:lpstr>External Loads</vt:lpstr>
      <vt:lpstr>External Loads</vt:lpstr>
      <vt:lpstr>External Loads</vt:lpstr>
      <vt:lpstr>Height Velocity Diagram</vt:lpstr>
      <vt:lpstr>Prior to External Load Mission</vt:lpstr>
      <vt:lpstr>Prior to External Load Mission</vt:lpstr>
      <vt:lpstr>Prior to External Load Mission</vt:lpstr>
      <vt:lpstr>Prior to External Load Mission</vt:lpstr>
      <vt:lpstr>Prior to External Load Mission</vt:lpstr>
      <vt:lpstr>Preparing Sling Loads</vt:lpstr>
      <vt:lpstr>Preparing Sling Loads</vt:lpstr>
      <vt:lpstr>Preparing Sling Loads</vt:lpstr>
      <vt:lpstr>Preparing Sling Loads</vt:lpstr>
      <vt:lpstr>Preparing Sling Loads</vt:lpstr>
      <vt:lpstr>Assessing Sling Sites</vt:lpstr>
      <vt:lpstr>Compass</vt:lpstr>
      <vt:lpstr>Compass</vt:lpstr>
      <vt:lpstr>Compass</vt:lpstr>
      <vt:lpstr>Compass</vt:lpstr>
      <vt:lpstr>Stick or Pencil</vt:lpstr>
      <vt:lpstr>Stick or Pencil</vt:lpstr>
      <vt:lpstr>Fall a Tree</vt:lpstr>
      <vt:lpstr>Equipment</vt:lpstr>
      <vt:lpstr>Helicopter Cargo Hook</vt:lpstr>
      <vt:lpstr>Swivel</vt:lpstr>
      <vt:lpstr>Swivel  (cont.)</vt:lpstr>
      <vt:lpstr>Lead Line</vt:lpstr>
      <vt:lpstr>Lead Line (cont.)</vt:lpstr>
      <vt:lpstr>Cargo Net</vt:lpstr>
      <vt:lpstr>Equipment Inspection</vt:lpstr>
      <vt:lpstr>Standard Equipment</vt:lpstr>
      <vt:lpstr>Grappling Hook</vt:lpstr>
      <vt:lpstr>External Load Operations</vt:lpstr>
      <vt:lpstr>Before  any External Load Mission Ensure:</vt:lpstr>
      <vt:lpstr>Before  any External Load Mission Ensure:                                                                    (Cont.)</vt:lpstr>
      <vt:lpstr>Before  any External Load Mission Ensure:                                                                    (Cont.)</vt:lpstr>
      <vt:lpstr>Identify Hazards</vt:lpstr>
      <vt:lpstr>Ground Personnel  Long Line Procedures</vt:lpstr>
      <vt:lpstr>Ground Personnel  Long Line Procedures</vt:lpstr>
      <vt:lpstr>Hover Hook-Up</vt:lpstr>
      <vt:lpstr>Hover Hook-Up – Preparation</vt:lpstr>
      <vt:lpstr>Hover Hook-Up – Procedures</vt:lpstr>
      <vt:lpstr>Hover Hook-Up – Procedures</vt:lpstr>
      <vt:lpstr>Hover Hook-Up – Procedures</vt:lpstr>
      <vt:lpstr>Hand Signals</vt:lpstr>
      <vt:lpstr>Slide 63</vt:lpstr>
      <vt:lpstr>Lesson 7C Objectives</vt:lpstr>
    </vt:vector>
  </TitlesOfParts>
  <Company>Bureau of Land Management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Management</dc:title>
  <dc:creator>ecoonts</dc:creator>
  <cp:lastModifiedBy>Matt Knudson</cp:lastModifiedBy>
  <cp:revision>242</cp:revision>
  <dcterms:created xsi:type="dcterms:W3CDTF">2010-01-12T22:39:06Z</dcterms:created>
  <dcterms:modified xsi:type="dcterms:W3CDTF">2010-11-29T22:04:14Z</dcterms:modified>
</cp:coreProperties>
</file>