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58" r:id="rId4"/>
    <p:sldId id="288" r:id="rId5"/>
    <p:sldId id="260" r:id="rId6"/>
    <p:sldId id="261" r:id="rId7"/>
    <p:sldId id="262" r:id="rId8"/>
    <p:sldId id="263" r:id="rId9"/>
    <p:sldId id="264" r:id="rId10"/>
    <p:sldId id="266" r:id="rId11"/>
    <p:sldId id="287" r:id="rId12"/>
    <p:sldId id="267" r:id="rId13"/>
    <p:sldId id="269" r:id="rId14"/>
    <p:sldId id="270" r:id="rId15"/>
    <p:sldId id="271" r:id="rId16"/>
    <p:sldId id="272" r:id="rId17"/>
    <p:sldId id="274" r:id="rId18"/>
    <p:sldId id="275" r:id="rId19"/>
    <p:sldId id="286" r:id="rId20"/>
    <p:sldId id="277" r:id="rId21"/>
    <p:sldId id="278" r:id="rId22"/>
    <p:sldId id="279" r:id="rId23"/>
    <p:sldId id="280" r:id="rId24"/>
    <p:sldId id="281" r:id="rId25"/>
    <p:sldId id="285" r:id="rId26"/>
    <p:sldId id="283" r:id="rId27"/>
    <p:sldId id="2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856" autoAdjust="0"/>
    <p:restoredTop sz="92515" autoAdjust="0"/>
  </p:normalViewPr>
  <p:slideViewPr>
    <p:cSldViewPr>
      <p:cViewPr varScale="1">
        <p:scale>
          <a:sx n="122" d="100"/>
          <a:sy n="122" d="100"/>
        </p:scale>
        <p:origin x="-131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1" d="100"/>
          <a:sy n="71" d="100"/>
        </p:scale>
        <p:origin x="-2748"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FCD3A2-6E81-45E7-A0C1-B7B31C2FEA84}" type="datetimeFigureOut">
              <a:rPr lang="en-US" smtClean="0"/>
              <a:pPr/>
              <a:t>11/29/2010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E6332C-301C-4855-A319-7A5909AFB18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1</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10</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11</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12</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13</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14</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15</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16</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17</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18</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E6332C-301C-4855-A319-7A5909AFB18B}"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2</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20</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21</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22</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23</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24</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25</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26</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27</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3</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4</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5</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6</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7</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8</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9</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143000"/>
            <a:ext cx="8382000" cy="1219200"/>
          </a:xfrm>
        </p:spPr>
        <p:txBody>
          <a:bodyPr anchor="t" anchorCtr="0"/>
          <a:lstStyle/>
          <a:p>
            <a:r>
              <a:rPr lang="en-US" smtClean="0"/>
              <a:t>Click to edit Master title style</a:t>
            </a:r>
            <a:endParaRPr lang="en-US" dirty="0"/>
          </a:p>
        </p:txBody>
      </p:sp>
      <p:sp>
        <p:nvSpPr>
          <p:cNvPr id="3" name="Subtitle 2"/>
          <p:cNvSpPr>
            <a:spLocks noGrp="1"/>
          </p:cNvSpPr>
          <p:nvPr>
            <p:ph type="subTitle" idx="1"/>
          </p:nvPr>
        </p:nvSpPr>
        <p:spPr>
          <a:xfrm>
            <a:off x="685800" y="685800"/>
            <a:ext cx="7772400" cy="1219200"/>
          </a:xfrm>
        </p:spPr>
        <p:txBody>
          <a:bodyPr/>
          <a:lstStyle>
            <a:lvl1pPr marL="0" indent="0" algn="ctr">
              <a:buNone/>
              <a:defRPr>
                <a:solidFill>
                  <a:schemeClr val="accent3">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Picture Placeholder 9"/>
          <p:cNvSpPr>
            <a:spLocks noGrp="1"/>
          </p:cNvSpPr>
          <p:nvPr>
            <p:ph type="pic" sz="quarter" idx="10"/>
          </p:nvPr>
        </p:nvSpPr>
        <p:spPr>
          <a:xfrm>
            <a:off x="1047750" y="1981200"/>
            <a:ext cx="7048500" cy="4648200"/>
          </a:xfrm>
        </p:spPr>
        <p:txBody>
          <a:bodyPr/>
          <a:lstStyle/>
          <a:p>
            <a:r>
              <a:rPr lang="en-US" dirty="0" smtClean="0"/>
              <a:t>Click icon to add picture</a:t>
            </a:r>
            <a:endParaRPr lang="en-US" dirty="0"/>
          </a:p>
        </p:txBody>
      </p:sp>
      <p:sp>
        <p:nvSpPr>
          <p:cNvPr id="9" name="Slide Number Placeholder 5"/>
          <p:cNvSpPr>
            <a:spLocks noGrp="1"/>
          </p:cNvSpPr>
          <p:nvPr>
            <p:ph type="sldNum" sz="quarter" idx="4"/>
          </p:nvPr>
        </p:nvSpPr>
        <p:spPr>
          <a:xfrm>
            <a:off x="6934200" y="6629400"/>
            <a:ext cx="2209800" cy="228600"/>
          </a:xfrm>
          <a:prstGeom prst="rect">
            <a:avLst/>
          </a:prstGeom>
        </p:spPr>
        <p:txBody>
          <a:bodyPr vert="horz" lIns="91440" tIns="45720" rIns="91440" bIns="45720" rtlCol="0" anchor="ctr"/>
          <a:lstStyle>
            <a:lvl1pPr algn="r">
              <a:defRPr sz="1000" b="0">
                <a:solidFill>
                  <a:schemeClr val="bg1">
                    <a:lumMod val="75000"/>
                  </a:schemeClr>
                </a:solidFill>
              </a:defRPr>
            </a:lvl1pPr>
          </a:lstStyle>
          <a:p>
            <a:r>
              <a:rPr lang="en-US" dirty="0" smtClean="0"/>
              <a:t>Slide 7D-</a:t>
            </a:r>
            <a:fld id="{9B0275EC-D83B-41CF-A730-6EE890332126}" type="slidenum">
              <a:rPr lang="en-US" smtClean="0"/>
              <a:pPr/>
              <a:t>‹#›</a:t>
            </a:fld>
            <a:endParaRPr lang="en-US" dirty="0"/>
          </a:p>
        </p:txBody>
      </p:sp>
      <p:sp>
        <p:nvSpPr>
          <p:cNvPr id="11" name="Footer Placeholder 4"/>
          <p:cNvSpPr>
            <a:spLocks noGrp="1"/>
          </p:cNvSpPr>
          <p:nvPr>
            <p:ph type="ftr" sz="quarter" idx="3"/>
          </p:nvPr>
        </p:nvSpPr>
        <p:spPr>
          <a:xfrm>
            <a:off x="0" y="6629400"/>
            <a:ext cx="5562600" cy="228600"/>
          </a:xfrm>
          <a:prstGeom prst="rect">
            <a:avLst/>
          </a:prstGeom>
        </p:spPr>
        <p:txBody>
          <a:bodyPr/>
          <a:lstStyle>
            <a:lvl1pPr>
              <a:defRPr lang="en-US" sz="1000" b="0" kern="1200" dirty="0" smtClean="0">
                <a:solidFill>
                  <a:schemeClr val="bg1">
                    <a:lumMod val="75000"/>
                  </a:schemeClr>
                </a:solidFill>
                <a:latin typeface="+mn-lt"/>
                <a:ea typeface="+mn-ea"/>
                <a:cs typeface="+mn-cs"/>
              </a:defRPr>
            </a:lvl1pPr>
          </a:lstStyle>
          <a:p>
            <a:r>
              <a:rPr lang="en-US" dirty="0" smtClean="0"/>
              <a:t>Unit 7D      Operational Safety   -   Lesson D: Parking Tender and Miscellaneous Roles and Responsibilities</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4"/>
          </p:nvPr>
        </p:nvSpPr>
        <p:spPr>
          <a:xfrm>
            <a:off x="6934200" y="6629400"/>
            <a:ext cx="2209800" cy="228600"/>
          </a:xfrm>
          <a:prstGeom prst="rect">
            <a:avLst/>
          </a:prstGeom>
        </p:spPr>
        <p:txBody>
          <a:bodyPr vert="horz" lIns="91440" tIns="45720" rIns="91440" bIns="45720" rtlCol="0" anchor="ctr"/>
          <a:lstStyle>
            <a:lvl1pPr algn="r">
              <a:defRPr sz="1000" b="0">
                <a:solidFill>
                  <a:schemeClr val="bg1">
                    <a:lumMod val="75000"/>
                  </a:schemeClr>
                </a:solidFill>
              </a:defRPr>
            </a:lvl1pPr>
          </a:lstStyle>
          <a:p>
            <a:r>
              <a:rPr lang="en-US" dirty="0" smtClean="0"/>
              <a:t>Slide 7D-</a:t>
            </a:r>
            <a:fld id="{9B0275EC-D83B-41CF-A730-6EE890332126}" type="slidenum">
              <a:rPr lang="en-US" smtClean="0"/>
              <a:pPr/>
              <a:t>‹#›</a:t>
            </a:fld>
            <a:endParaRPr lang="en-US" dirty="0"/>
          </a:p>
        </p:txBody>
      </p:sp>
      <p:sp>
        <p:nvSpPr>
          <p:cNvPr id="8" name="Footer Placeholder 4"/>
          <p:cNvSpPr>
            <a:spLocks noGrp="1"/>
          </p:cNvSpPr>
          <p:nvPr>
            <p:ph type="ftr" sz="quarter" idx="3"/>
          </p:nvPr>
        </p:nvSpPr>
        <p:spPr>
          <a:xfrm>
            <a:off x="0" y="6629400"/>
            <a:ext cx="5562600" cy="228600"/>
          </a:xfrm>
          <a:prstGeom prst="rect">
            <a:avLst/>
          </a:prstGeom>
        </p:spPr>
        <p:txBody>
          <a:bodyPr/>
          <a:lstStyle>
            <a:lvl1pPr>
              <a:defRPr lang="en-US" sz="1000" b="0" kern="1200" dirty="0" smtClean="0">
                <a:solidFill>
                  <a:schemeClr val="bg1">
                    <a:lumMod val="75000"/>
                  </a:schemeClr>
                </a:solidFill>
                <a:latin typeface="+mn-lt"/>
                <a:ea typeface="+mn-ea"/>
                <a:cs typeface="+mn-cs"/>
              </a:defRPr>
            </a:lvl1pPr>
          </a:lstStyle>
          <a:p>
            <a:r>
              <a:rPr lang="en-US" dirty="0" smtClean="0"/>
              <a:t>Unit 7D      Operational Safety   -   Lesson D: Parking Tender and Miscellaneous Roles and Responsibilities</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934200" y="6629400"/>
            <a:ext cx="2209800" cy="228600"/>
          </a:xfrm>
          <a:prstGeom prst="rect">
            <a:avLst/>
          </a:prstGeom>
        </p:spPr>
        <p:txBody>
          <a:bodyPr vert="horz" lIns="91440" tIns="45720" rIns="91440" bIns="45720" rtlCol="0" anchor="ctr"/>
          <a:lstStyle>
            <a:lvl1pPr algn="r">
              <a:defRPr sz="1000" b="0">
                <a:solidFill>
                  <a:schemeClr val="bg1">
                    <a:lumMod val="75000"/>
                  </a:schemeClr>
                </a:solidFill>
              </a:defRPr>
            </a:lvl1pPr>
          </a:lstStyle>
          <a:p>
            <a:r>
              <a:rPr lang="en-US" dirty="0" smtClean="0"/>
              <a:t>Slide 7D-</a:t>
            </a:r>
            <a:fld id="{9B0275EC-D83B-41CF-A730-6EE890332126}" type="slidenum">
              <a:rPr lang="en-US" smtClean="0"/>
              <a:pPr/>
              <a:t>‹#›</a:t>
            </a:fld>
            <a:endParaRPr lang="en-US" dirty="0"/>
          </a:p>
        </p:txBody>
      </p:sp>
      <p:sp>
        <p:nvSpPr>
          <p:cNvPr id="7" name="Footer Placeholder 4"/>
          <p:cNvSpPr>
            <a:spLocks noGrp="1"/>
          </p:cNvSpPr>
          <p:nvPr>
            <p:ph type="ftr" sz="quarter" idx="3"/>
          </p:nvPr>
        </p:nvSpPr>
        <p:spPr>
          <a:xfrm>
            <a:off x="0" y="6629400"/>
            <a:ext cx="5562600" cy="228600"/>
          </a:xfrm>
          <a:prstGeom prst="rect">
            <a:avLst/>
          </a:prstGeom>
        </p:spPr>
        <p:txBody>
          <a:bodyPr/>
          <a:lstStyle>
            <a:lvl1pPr>
              <a:defRPr lang="en-US" sz="1000" b="0" kern="1200" dirty="0" smtClean="0">
                <a:solidFill>
                  <a:schemeClr val="bg1">
                    <a:lumMod val="75000"/>
                  </a:schemeClr>
                </a:solidFill>
                <a:latin typeface="+mn-lt"/>
                <a:ea typeface="+mn-ea"/>
                <a:cs typeface="+mn-cs"/>
              </a:defRPr>
            </a:lvl1pPr>
          </a:lstStyle>
          <a:p>
            <a:r>
              <a:rPr lang="en-US" dirty="0" smtClean="0"/>
              <a:t>Unit 7D      Operational Safety   -   Lesson D: Parking Tender and Miscellaneous Roles and Responsibilities</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a:spLocks noGrp="1"/>
          </p:cNvSpPr>
          <p:nvPr>
            <p:ph type="sldNum" sz="quarter" idx="4"/>
          </p:nvPr>
        </p:nvSpPr>
        <p:spPr>
          <a:xfrm>
            <a:off x="6934200" y="6629400"/>
            <a:ext cx="2209800" cy="228600"/>
          </a:xfrm>
          <a:prstGeom prst="rect">
            <a:avLst/>
          </a:prstGeom>
        </p:spPr>
        <p:txBody>
          <a:bodyPr vert="horz" lIns="91440" tIns="45720" rIns="91440" bIns="45720" rtlCol="0" anchor="ctr"/>
          <a:lstStyle>
            <a:lvl1pPr algn="r">
              <a:defRPr sz="1000" b="0">
                <a:solidFill>
                  <a:schemeClr val="bg1">
                    <a:lumMod val="75000"/>
                  </a:schemeClr>
                </a:solidFill>
              </a:defRPr>
            </a:lvl1pPr>
          </a:lstStyle>
          <a:p>
            <a:r>
              <a:rPr lang="en-US" dirty="0" smtClean="0"/>
              <a:t>Slide 7D-</a:t>
            </a:r>
            <a:fld id="{9B0275EC-D83B-41CF-A730-6EE890332126}" type="slidenum">
              <a:rPr lang="en-US" smtClean="0"/>
              <a:pPr/>
              <a:t>‹#›</a:t>
            </a:fld>
            <a:endParaRPr lang="en-US" dirty="0"/>
          </a:p>
        </p:txBody>
      </p:sp>
      <p:sp>
        <p:nvSpPr>
          <p:cNvPr id="8" name="Footer Placeholder 4"/>
          <p:cNvSpPr>
            <a:spLocks noGrp="1"/>
          </p:cNvSpPr>
          <p:nvPr>
            <p:ph type="ftr" sz="quarter" idx="3"/>
          </p:nvPr>
        </p:nvSpPr>
        <p:spPr>
          <a:xfrm>
            <a:off x="0" y="6629400"/>
            <a:ext cx="5562600" cy="228600"/>
          </a:xfrm>
          <a:prstGeom prst="rect">
            <a:avLst/>
          </a:prstGeom>
        </p:spPr>
        <p:txBody>
          <a:bodyPr/>
          <a:lstStyle>
            <a:lvl1pPr>
              <a:defRPr lang="en-US" sz="1000" b="0" kern="1200" dirty="0" smtClean="0">
                <a:solidFill>
                  <a:schemeClr val="bg1">
                    <a:lumMod val="75000"/>
                  </a:schemeClr>
                </a:solidFill>
                <a:latin typeface="+mn-lt"/>
                <a:ea typeface="+mn-ea"/>
                <a:cs typeface="+mn-cs"/>
              </a:defRPr>
            </a:lvl1pPr>
          </a:lstStyle>
          <a:p>
            <a:r>
              <a:rPr lang="en-US" dirty="0" smtClean="0"/>
              <a:t>Unit 7D      Operational Safety   -   Lesson D: Parking Tender and Miscellaneous Roles and Responsibilities</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b="1" cap="none" spc="50">
                <a:ln w="11430"/>
                <a:solidFill>
                  <a:schemeClr val="accent2">
                    <a:lumMod val="75000"/>
                  </a:schemeClr>
                </a:solidFill>
                <a:effectLst>
                  <a:outerShdw blurRad="76200" dist="50800" dir="5400000" algn="tl" rotWithShape="0">
                    <a:srgbClr val="000000">
                      <a:alpha val="65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934200" y="6629400"/>
            <a:ext cx="2209800" cy="228600"/>
          </a:xfrm>
          <a:prstGeom prst="rect">
            <a:avLst/>
          </a:prstGeom>
        </p:spPr>
        <p:txBody>
          <a:bodyPr vert="horz" lIns="91440" tIns="45720" rIns="91440" bIns="45720" rtlCol="0" anchor="ctr"/>
          <a:lstStyle>
            <a:lvl1pPr algn="r">
              <a:defRPr sz="1000" b="0">
                <a:solidFill>
                  <a:schemeClr val="bg1">
                    <a:lumMod val="75000"/>
                  </a:schemeClr>
                </a:solidFill>
              </a:defRPr>
            </a:lvl1pPr>
          </a:lstStyle>
          <a:p>
            <a:r>
              <a:rPr lang="en-US" dirty="0" smtClean="0"/>
              <a:t>Slide 7D-</a:t>
            </a:r>
            <a:fld id="{9B0275EC-D83B-41CF-A730-6EE890332126}" type="slidenum">
              <a:rPr lang="en-US" smtClean="0"/>
              <a:pPr/>
              <a:t>‹#›</a:t>
            </a:fld>
            <a:endParaRPr lang="en-US" dirty="0"/>
          </a:p>
        </p:txBody>
      </p:sp>
      <p:sp>
        <p:nvSpPr>
          <p:cNvPr id="9" name="Footer Placeholder 4"/>
          <p:cNvSpPr>
            <a:spLocks noGrp="1"/>
          </p:cNvSpPr>
          <p:nvPr>
            <p:ph type="ftr" sz="quarter" idx="3"/>
          </p:nvPr>
        </p:nvSpPr>
        <p:spPr>
          <a:xfrm>
            <a:off x="0" y="6629400"/>
            <a:ext cx="5562600" cy="228600"/>
          </a:xfrm>
          <a:prstGeom prst="rect">
            <a:avLst/>
          </a:prstGeom>
        </p:spPr>
        <p:txBody>
          <a:bodyPr/>
          <a:lstStyle>
            <a:lvl1pPr>
              <a:defRPr lang="en-US" sz="1000" b="0" kern="1200" dirty="0" smtClean="0">
                <a:solidFill>
                  <a:schemeClr val="bg1">
                    <a:lumMod val="75000"/>
                  </a:schemeClr>
                </a:solidFill>
                <a:latin typeface="+mn-lt"/>
                <a:ea typeface="+mn-ea"/>
                <a:cs typeface="+mn-cs"/>
              </a:defRPr>
            </a:lvl1pPr>
          </a:lstStyle>
          <a:p>
            <a:r>
              <a:rPr lang="en-US" dirty="0" smtClean="0"/>
              <a:t>Unit 7D      Operational Safety   -   Lesson D: Parking Tender and Miscellaneous Roles and Responsibilities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ingle par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marL="0" indent="0">
              <a:buFontTx/>
              <a:buNone/>
              <a:defRPr sz="3600"/>
            </a:lvl1pPr>
          </a:lstStyle>
          <a:p>
            <a:pPr lvl="0"/>
            <a:r>
              <a:rPr lang="en-US" dirty="0" smtClean="0"/>
              <a:t>Click to edit Master text styles</a:t>
            </a:r>
          </a:p>
        </p:txBody>
      </p:sp>
      <p:sp>
        <p:nvSpPr>
          <p:cNvPr id="6" name="Slide Number Placeholder 5"/>
          <p:cNvSpPr>
            <a:spLocks noGrp="1"/>
          </p:cNvSpPr>
          <p:nvPr>
            <p:ph type="sldNum" sz="quarter" idx="4"/>
          </p:nvPr>
        </p:nvSpPr>
        <p:spPr>
          <a:xfrm>
            <a:off x="6934200" y="6629400"/>
            <a:ext cx="2209800" cy="228600"/>
          </a:xfrm>
          <a:prstGeom prst="rect">
            <a:avLst/>
          </a:prstGeom>
        </p:spPr>
        <p:txBody>
          <a:bodyPr vert="horz" lIns="91440" tIns="45720" rIns="91440" bIns="45720" rtlCol="0" anchor="ctr"/>
          <a:lstStyle>
            <a:lvl1pPr algn="r">
              <a:defRPr sz="1000" b="0">
                <a:solidFill>
                  <a:schemeClr val="bg1">
                    <a:lumMod val="75000"/>
                  </a:schemeClr>
                </a:solidFill>
              </a:defRPr>
            </a:lvl1pPr>
          </a:lstStyle>
          <a:p>
            <a:r>
              <a:rPr lang="en-US" dirty="0" smtClean="0"/>
              <a:t>Slide 7D-</a:t>
            </a:r>
            <a:fld id="{9B0275EC-D83B-41CF-A730-6EE890332126}" type="slidenum">
              <a:rPr lang="en-US" smtClean="0"/>
              <a:pPr/>
              <a:t>‹#›</a:t>
            </a:fld>
            <a:endParaRPr lang="en-US" dirty="0"/>
          </a:p>
        </p:txBody>
      </p:sp>
      <p:sp>
        <p:nvSpPr>
          <p:cNvPr id="9" name="Footer Placeholder 4"/>
          <p:cNvSpPr>
            <a:spLocks noGrp="1"/>
          </p:cNvSpPr>
          <p:nvPr>
            <p:ph type="ftr" sz="quarter" idx="3"/>
          </p:nvPr>
        </p:nvSpPr>
        <p:spPr>
          <a:xfrm>
            <a:off x="0" y="6629400"/>
            <a:ext cx="5562600" cy="228600"/>
          </a:xfrm>
          <a:prstGeom prst="rect">
            <a:avLst/>
          </a:prstGeom>
        </p:spPr>
        <p:txBody>
          <a:bodyPr/>
          <a:lstStyle>
            <a:lvl1pPr>
              <a:defRPr lang="en-US" sz="1000" b="0" kern="1200" dirty="0" smtClean="0">
                <a:solidFill>
                  <a:schemeClr val="bg1">
                    <a:lumMod val="75000"/>
                  </a:schemeClr>
                </a:solidFill>
                <a:latin typeface="+mn-lt"/>
                <a:ea typeface="+mn-ea"/>
                <a:cs typeface="+mn-cs"/>
              </a:defRPr>
            </a:lvl1pPr>
          </a:lstStyle>
          <a:p>
            <a:r>
              <a:rPr lang="en-US" dirty="0" smtClean="0"/>
              <a:t>Unit 7D      Operational Safety   -   Lesson D: Parking Tender and Miscellaneous Roles and Responsibilities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ara w single 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609600"/>
          </a:xfrm>
        </p:spPr>
        <p:txBody>
          <a:bodyPr>
            <a:normAutofit/>
          </a:bodyPr>
          <a:lstStyle>
            <a:lvl1pPr algn="ctr">
              <a:buFontTx/>
              <a:buNone/>
              <a:defRPr sz="2800"/>
            </a:lvl1pPr>
          </a:lstStyle>
          <a:p>
            <a:pPr lvl="0"/>
            <a:r>
              <a:rPr lang="en-US" smtClean="0"/>
              <a:t>Click to edit Master text styles</a:t>
            </a:r>
          </a:p>
        </p:txBody>
      </p:sp>
      <p:sp>
        <p:nvSpPr>
          <p:cNvPr id="9" name="Picture Placeholder 8"/>
          <p:cNvSpPr>
            <a:spLocks noGrp="1"/>
          </p:cNvSpPr>
          <p:nvPr>
            <p:ph type="pic" sz="quarter" idx="10"/>
          </p:nvPr>
        </p:nvSpPr>
        <p:spPr>
          <a:xfrm>
            <a:off x="1581150" y="2209800"/>
            <a:ext cx="5981700" cy="3276600"/>
          </a:xfrm>
        </p:spPr>
        <p:txBody>
          <a:bodyPr/>
          <a:lstStyle/>
          <a:p>
            <a:r>
              <a:rPr lang="en-US" dirty="0" smtClean="0"/>
              <a:t>Click icon to add picture</a:t>
            </a:r>
            <a:endParaRPr lang="en-US" dirty="0"/>
          </a:p>
        </p:txBody>
      </p:sp>
      <p:sp>
        <p:nvSpPr>
          <p:cNvPr id="10" name="Content Placeholder 2"/>
          <p:cNvSpPr>
            <a:spLocks noGrp="1"/>
          </p:cNvSpPr>
          <p:nvPr>
            <p:ph idx="11"/>
          </p:nvPr>
        </p:nvSpPr>
        <p:spPr>
          <a:xfrm>
            <a:off x="457200" y="5562600"/>
            <a:ext cx="8229600" cy="1219200"/>
          </a:xfrm>
        </p:spPr>
        <p:txBody>
          <a:bodyPr>
            <a:normAutofit/>
          </a:bodyPr>
          <a:lstStyle>
            <a:lvl1pPr algn="ctr">
              <a:buFontTx/>
              <a:buNone/>
              <a:defRPr sz="2800"/>
            </a:lvl1pPr>
          </a:lstStyle>
          <a:p>
            <a:pPr lvl="0"/>
            <a:r>
              <a:rPr lang="en-US" smtClean="0"/>
              <a:t>Click to edit Master text styles</a:t>
            </a:r>
          </a:p>
        </p:txBody>
      </p:sp>
      <p:sp>
        <p:nvSpPr>
          <p:cNvPr id="11" name="Slide Number Placeholder 5"/>
          <p:cNvSpPr>
            <a:spLocks noGrp="1"/>
          </p:cNvSpPr>
          <p:nvPr>
            <p:ph type="sldNum" sz="quarter" idx="4"/>
          </p:nvPr>
        </p:nvSpPr>
        <p:spPr>
          <a:xfrm>
            <a:off x="6934200" y="6629400"/>
            <a:ext cx="2209800" cy="228600"/>
          </a:xfrm>
          <a:prstGeom prst="rect">
            <a:avLst/>
          </a:prstGeom>
        </p:spPr>
        <p:txBody>
          <a:bodyPr vert="horz" lIns="91440" tIns="45720" rIns="91440" bIns="45720" rtlCol="0" anchor="ctr"/>
          <a:lstStyle>
            <a:lvl1pPr algn="r">
              <a:defRPr sz="1000" b="0">
                <a:solidFill>
                  <a:schemeClr val="bg1">
                    <a:lumMod val="75000"/>
                  </a:schemeClr>
                </a:solidFill>
              </a:defRPr>
            </a:lvl1pPr>
          </a:lstStyle>
          <a:p>
            <a:r>
              <a:rPr lang="en-US" dirty="0" smtClean="0"/>
              <a:t>Slide 7D-</a:t>
            </a:r>
            <a:fld id="{9B0275EC-D83B-41CF-A730-6EE890332126}" type="slidenum">
              <a:rPr lang="en-US" smtClean="0"/>
              <a:pPr/>
              <a:t>‹#›</a:t>
            </a:fld>
            <a:endParaRPr lang="en-US" dirty="0"/>
          </a:p>
        </p:txBody>
      </p:sp>
      <p:sp>
        <p:nvSpPr>
          <p:cNvPr id="12" name="Footer Placeholder 4"/>
          <p:cNvSpPr>
            <a:spLocks noGrp="1"/>
          </p:cNvSpPr>
          <p:nvPr>
            <p:ph type="ftr" sz="quarter" idx="3"/>
          </p:nvPr>
        </p:nvSpPr>
        <p:spPr>
          <a:xfrm>
            <a:off x="0" y="6629400"/>
            <a:ext cx="5562600" cy="228600"/>
          </a:xfrm>
          <a:prstGeom prst="rect">
            <a:avLst/>
          </a:prstGeom>
        </p:spPr>
        <p:txBody>
          <a:bodyPr/>
          <a:lstStyle>
            <a:lvl1pPr>
              <a:defRPr lang="en-US" sz="1000" b="0" kern="1200" dirty="0" smtClean="0">
                <a:solidFill>
                  <a:schemeClr val="bg1">
                    <a:lumMod val="75000"/>
                  </a:schemeClr>
                </a:solidFill>
                <a:latin typeface="+mn-lt"/>
                <a:ea typeface="+mn-ea"/>
                <a:cs typeface="+mn-cs"/>
              </a:defRPr>
            </a:lvl1pPr>
          </a:lstStyle>
          <a:p>
            <a:r>
              <a:rPr lang="en-US" dirty="0" smtClean="0"/>
              <a:t>Unit 7D      Operational Safety   -   Lesson D: Parking Tender and Miscellaneous Roles and Responsibilities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ullets w/ single pi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57150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8"/>
          <p:cNvSpPr>
            <a:spLocks noGrp="1"/>
          </p:cNvSpPr>
          <p:nvPr>
            <p:ph type="pic" sz="quarter" idx="10"/>
          </p:nvPr>
        </p:nvSpPr>
        <p:spPr>
          <a:xfrm>
            <a:off x="6248400" y="1676400"/>
            <a:ext cx="2590800" cy="4800600"/>
          </a:xfrm>
        </p:spPr>
        <p:txBody>
          <a:bodyPr/>
          <a:lstStyle/>
          <a:p>
            <a:r>
              <a:rPr lang="en-US" dirty="0" smtClean="0"/>
              <a:t>Click icon to add picture</a:t>
            </a:r>
            <a:endParaRPr lang="en-US" dirty="0"/>
          </a:p>
        </p:txBody>
      </p:sp>
      <p:sp>
        <p:nvSpPr>
          <p:cNvPr id="10" name="Slide Number Placeholder 5"/>
          <p:cNvSpPr>
            <a:spLocks noGrp="1"/>
          </p:cNvSpPr>
          <p:nvPr>
            <p:ph type="sldNum" sz="quarter" idx="4"/>
          </p:nvPr>
        </p:nvSpPr>
        <p:spPr>
          <a:xfrm>
            <a:off x="6934200" y="6629400"/>
            <a:ext cx="2209800" cy="228600"/>
          </a:xfrm>
          <a:prstGeom prst="rect">
            <a:avLst/>
          </a:prstGeom>
        </p:spPr>
        <p:txBody>
          <a:bodyPr vert="horz" lIns="91440" tIns="45720" rIns="91440" bIns="45720" rtlCol="0" anchor="ctr"/>
          <a:lstStyle>
            <a:lvl1pPr algn="r">
              <a:defRPr sz="1000" b="0">
                <a:solidFill>
                  <a:schemeClr val="bg1">
                    <a:lumMod val="75000"/>
                  </a:schemeClr>
                </a:solidFill>
              </a:defRPr>
            </a:lvl1pPr>
          </a:lstStyle>
          <a:p>
            <a:r>
              <a:rPr lang="en-US" dirty="0" smtClean="0"/>
              <a:t>Slide 7D-</a:t>
            </a:r>
            <a:fld id="{9B0275EC-D83B-41CF-A730-6EE890332126}" type="slidenum">
              <a:rPr lang="en-US" smtClean="0"/>
              <a:pPr/>
              <a:t>‹#›</a:t>
            </a:fld>
            <a:endParaRPr lang="en-US" dirty="0"/>
          </a:p>
        </p:txBody>
      </p:sp>
      <p:sp>
        <p:nvSpPr>
          <p:cNvPr id="11" name="Footer Placeholder 4"/>
          <p:cNvSpPr>
            <a:spLocks noGrp="1"/>
          </p:cNvSpPr>
          <p:nvPr>
            <p:ph type="ftr" sz="quarter" idx="3"/>
          </p:nvPr>
        </p:nvSpPr>
        <p:spPr>
          <a:xfrm>
            <a:off x="0" y="6629400"/>
            <a:ext cx="5562600" cy="228600"/>
          </a:xfrm>
          <a:prstGeom prst="rect">
            <a:avLst/>
          </a:prstGeom>
        </p:spPr>
        <p:txBody>
          <a:bodyPr/>
          <a:lstStyle>
            <a:lvl1pPr>
              <a:defRPr lang="en-US" sz="1000" b="0" kern="1200" dirty="0" smtClean="0">
                <a:solidFill>
                  <a:schemeClr val="bg1">
                    <a:lumMod val="75000"/>
                  </a:schemeClr>
                </a:solidFill>
                <a:latin typeface="+mn-lt"/>
                <a:ea typeface="+mn-ea"/>
                <a:cs typeface="+mn-cs"/>
              </a:defRPr>
            </a:lvl1pPr>
          </a:lstStyle>
          <a:p>
            <a:r>
              <a:rPr lang="en-US" dirty="0" smtClean="0"/>
              <a:t>Unit 7D      Operational Safety   -   Lesson D: Parking Tender and Miscellaneous Roles and Responsibilities</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4"/>
          </p:nvPr>
        </p:nvSpPr>
        <p:spPr>
          <a:xfrm>
            <a:off x="6934200" y="6629400"/>
            <a:ext cx="2209800" cy="228600"/>
          </a:xfrm>
          <a:prstGeom prst="rect">
            <a:avLst/>
          </a:prstGeom>
        </p:spPr>
        <p:txBody>
          <a:bodyPr vert="horz" lIns="91440" tIns="45720" rIns="91440" bIns="45720" rtlCol="0" anchor="ctr"/>
          <a:lstStyle>
            <a:lvl1pPr algn="r">
              <a:defRPr sz="1000" b="0">
                <a:solidFill>
                  <a:schemeClr val="bg1">
                    <a:lumMod val="75000"/>
                  </a:schemeClr>
                </a:solidFill>
              </a:defRPr>
            </a:lvl1pPr>
          </a:lstStyle>
          <a:p>
            <a:r>
              <a:rPr lang="en-US" dirty="0" smtClean="0"/>
              <a:t>Slide 7D-</a:t>
            </a:r>
            <a:fld id="{9B0275EC-D83B-41CF-A730-6EE890332126}" type="slidenum">
              <a:rPr lang="en-US" smtClean="0"/>
              <a:pPr/>
              <a:t>‹#›</a:t>
            </a:fld>
            <a:endParaRPr lang="en-US" dirty="0"/>
          </a:p>
        </p:txBody>
      </p:sp>
      <p:sp>
        <p:nvSpPr>
          <p:cNvPr id="9" name="Footer Placeholder 4"/>
          <p:cNvSpPr>
            <a:spLocks noGrp="1"/>
          </p:cNvSpPr>
          <p:nvPr>
            <p:ph type="ftr" sz="quarter" idx="3"/>
          </p:nvPr>
        </p:nvSpPr>
        <p:spPr>
          <a:xfrm>
            <a:off x="0" y="6629400"/>
            <a:ext cx="5562600" cy="228600"/>
          </a:xfrm>
          <a:prstGeom prst="rect">
            <a:avLst/>
          </a:prstGeom>
        </p:spPr>
        <p:txBody>
          <a:bodyPr/>
          <a:lstStyle>
            <a:lvl1pPr>
              <a:defRPr lang="en-US" sz="1000" b="0" kern="1200" dirty="0" smtClean="0">
                <a:solidFill>
                  <a:schemeClr val="bg1">
                    <a:lumMod val="75000"/>
                  </a:schemeClr>
                </a:solidFill>
                <a:latin typeface="+mn-lt"/>
                <a:ea typeface="+mn-ea"/>
                <a:cs typeface="+mn-cs"/>
              </a:defRPr>
            </a:lvl1pPr>
          </a:lstStyle>
          <a:p>
            <a:r>
              <a:rPr lang="en-US" dirty="0" smtClean="0"/>
              <a:t>Unit 7D      Operational Safety   -   Lesson D: Parking Tender and Miscellaneous Roles and Responsibilities</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 co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5029200"/>
          </a:xfrm>
        </p:spPr>
        <p:txBody>
          <a:bodyPr numCol="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934200" y="6629400"/>
            <a:ext cx="2209800" cy="228600"/>
          </a:xfrm>
          <a:prstGeom prst="rect">
            <a:avLst/>
          </a:prstGeom>
        </p:spPr>
        <p:txBody>
          <a:bodyPr vert="horz" lIns="91440" tIns="45720" rIns="91440" bIns="45720" rtlCol="0" anchor="ctr"/>
          <a:lstStyle>
            <a:lvl1pPr algn="r">
              <a:defRPr sz="1000" b="0">
                <a:solidFill>
                  <a:schemeClr val="bg1">
                    <a:lumMod val="75000"/>
                  </a:schemeClr>
                </a:solidFill>
              </a:defRPr>
            </a:lvl1pPr>
          </a:lstStyle>
          <a:p>
            <a:r>
              <a:rPr lang="en-US" dirty="0" smtClean="0"/>
              <a:t>Slide 7D-</a:t>
            </a:r>
            <a:fld id="{9B0275EC-D83B-41CF-A730-6EE890332126}" type="slidenum">
              <a:rPr lang="en-US" smtClean="0"/>
              <a:pPr/>
              <a:t>‹#›</a:t>
            </a:fld>
            <a:endParaRPr lang="en-US" dirty="0"/>
          </a:p>
        </p:txBody>
      </p:sp>
      <p:sp>
        <p:nvSpPr>
          <p:cNvPr id="9" name="Footer Placeholder 4"/>
          <p:cNvSpPr>
            <a:spLocks noGrp="1"/>
          </p:cNvSpPr>
          <p:nvPr>
            <p:ph type="ftr" sz="quarter" idx="3"/>
          </p:nvPr>
        </p:nvSpPr>
        <p:spPr>
          <a:xfrm>
            <a:off x="0" y="6629400"/>
            <a:ext cx="5562600" cy="228600"/>
          </a:xfrm>
          <a:prstGeom prst="rect">
            <a:avLst/>
          </a:prstGeom>
        </p:spPr>
        <p:txBody>
          <a:bodyPr/>
          <a:lstStyle>
            <a:lvl1pPr>
              <a:defRPr lang="en-US" sz="1000" b="0" kern="1200" dirty="0" smtClean="0">
                <a:solidFill>
                  <a:schemeClr val="bg1">
                    <a:lumMod val="75000"/>
                  </a:schemeClr>
                </a:solidFill>
                <a:latin typeface="+mn-lt"/>
                <a:ea typeface="+mn-ea"/>
                <a:cs typeface="+mn-cs"/>
              </a:defRPr>
            </a:lvl1pPr>
          </a:lstStyle>
          <a:p>
            <a:r>
              <a:rPr lang="en-US" dirty="0" smtClean="0"/>
              <a:t>Unit 7D      Operational Safety   -   Lesson D: Parking Tender and Miscellaneous Roles and Responsibilities</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6934200" y="6629400"/>
            <a:ext cx="2209800" cy="228600"/>
          </a:xfrm>
          <a:prstGeom prst="rect">
            <a:avLst/>
          </a:prstGeom>
        </p:spPr>
        <p:txBody>
          <a:bodyPr vert="horz" lIns="91440" tIns="45720" rIns="91440" bIns="45720" rtlCol="0" anchor="ctr"/>
          <a:lstStyle>
            <a:lvl1pPr algn="r">
              <a:defRPr sz="1000" b="0">
                <a:solidFill>
                  <a:schemeClr val="bg1">
                    <a:lumMod val="75000"/>
                  </a:schemeClr>
                </a:solidFill>
              </a:defRPr>
            </a:lvl1pPr>
          </a:lstStyle>
          <a:p>
            <a:r>
              <a:rPr lang="en-US" dirty="0" smtClean="0"/>
              <a:t>Slide 7D-</a:t>
            </a:r>
            <a:fld id="{9B0275EC-D83B-41CF-A730-6EE890332126}" type="slidenum">
              <a:rPr lang="en-US" smtClean="0"/>
              <a:pPr/>
              <a:t>‹#›</a:t>
            </a:fld>
            <a:endParaRPr lang="en-US" dirty="0"/>
          </a:p>
        </p:txBody>
      </p:sp>
      <p:sp>
        <p:nvSpPr>
          <p:cNvPr id="10" name="Footer Placeholder 4"/>
          <p:cNvSpPr>
            <a:spLocks noGrp="1"/>
          </p:cNvSpPr>
          <p:nvPr>
            <p:ph type="ftr" sz="quarter" idx="3"/>
          </p:nvPr>
        </p:nvSpPr>
        <p:spPr>
          <a:xfrm>
            <a:off x="0" y="6629400"/>
            <a:ext cx="5562600" cy="228600"/>
          </a:xfrm>
          <a:prstGeom prst="rect">
            <a:avLst/>
          </a:prstGeom>
        </p:spPr>
        <p:txBody>
          <a:bodyPr/>
          <a:lstStyle>
            <a:lvl1pPr>
              <a:defRPr lang="en-US" sz="1000" b="0" kern="1200" dirty="0" smtClean="0">
                <a:solidFill>
                  <a:schemeClr val="bg1">
                    <a:lumMod val="75000"/>
                  </a:schemeClr>
                </a:solidFill>
                <a:latin typeface="+mn-lt"/>
                <a:ea typeface="+mn-ea"/>
                <a:cs typeface="+mn-cs"/>
              </a:defRPr>
            </a:lvl1pPr>
          </a:lstStyle>
          <a:p>
            <a:r>
              <a:rPr lang="en-US" dirty="0" smtClean="0"/>
              <a:t>Unit 7D      Operational Safety   -   Lesson D: Parking Tender and Miscellaneous Roles and Responsibilities</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a:spLocks noGrp="1"/>
          </p:cNvSpPr>
          <p:nvPr>
            <p:ph type="sldNum" sz="quarter" idx="10"/>
          </p:nvPr>
        </p:nvSpPr>
        <p:spPr>
          <a:xfrm>
            <a:off x="6934200" y="6629400"/>
            <a:ext cx="2209800" cy="228600"/>
          </a:xfrm>
          <a:prstGeom prst="rect">
            <a:avLst/>
          </a:prstGeom>
        </p:spPr>
        <p:txBody>
          <a:bodyPr vert="horz" lIns="91440" tIns="45720" rIns="91440" bIns="45720" rtlCol="0" anchor="ctr"/>
          <a:lstStyle>
            <a:lvl1pPr algn="r">
              <a:defRPr sz="1000" b="0">
                <a:solidFill>
                  <a:schemeClr val="bg1">
                    <a:lumMod val="75000"/>
                  </a:schemeClr>
                </a:solidFill>
              </a:defRPr>
            </a:lvl1pPr>
          </a:lstStyle>
          <a:p>
            <a:r>
              <a:rPr lang="en-US" dirty="0" smtClean="0"/>
              <a:t>Slide 7D-</a:t>
            </a:r>
            <a:fld id="{9B0275EC-D83B-41CF-A730-6EE890332126}" type="slidenum">
              <a:rPr lang="en-US" smtClean="0"/>
              <a:pPr/>
              <a:t>‹#›</a:t>
            </a:fld>
            <a:endParaRPr lang="en-US" dirty="0"/>
          </a:p>
        </p:txBody>
      </p:sp>
      <p:sp>
        <p:nvSpPr>
          <p:cNvPr id="12" name="Footer Placeholder 4"/>
          <p:cNvSpPr>
            <a:spLocks noGrp="1"/>
          </p:cNvSpPr>
          <p:nvPr>
            <p:ph type="ftr" sz="quarter" idx="11"/>
          </p:nvPr>
        </p:nvSpPr>
        <p:spPr>
          <a:xfrm>
            <a:off x="0" y="6629400"/>
            <a:ext cx="5562600" cy="228600"/>
          </a:xfrm>
          <a:prstGeom prst="rect">
            <a:avLst/>
          </a:prstGeom>
        </p:spPr>
        <p:txBody>
          <a:bodyPr/>
          <a:lstStyle>
            <a:lvl1pPr>
              <a:defRPr lang="en-US" sz="1000" b="0" kern="1200" dirty="0" smtClean="0">
                <a:solidFill>
                  <a:schemeClr val="bg1">
                    <a:lumMod val="75000"/>
                  </a:schemeClr>
                </a:solidFill>
                <a:latin typeface="+mn-lt"/>
                <a:ea typeface="+mn-ea"/>
                <a:cs typeface="+mn-cs"/>
              </a:defRPr>
            </a:lvl1pPr>
          </a:lstStyle>
          <a:p>
            <a:r>
              <a:rPr lang="en-US" dirty="0" smtClean="0"/>
              <a:t>Unit 7D      Operational Safety   -   Lesson D: Parking Tender and Miscellaneous Roles and Responsibilities</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325562"/>
          </a:xfrm>
          <a:prstGeom prst="rect">
            <a:avLst/>
          </a:prstGeom>
        </p:spPr>
        <p:txBody>
          <a:bodyPr vert="horz" lIns="91440" tIns="45720" rIns="91440" bIns="45720" rtlCol="0" anchor="b" anchorCtr="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txBox="1">
            <a:spLocks/>
          </p:cNvSpPr>
          <p:nvPr/>
        </p:nvSpPr>
        <p:spPr>
          <a:xfrm>
            <a:off x="152400" y="76200"/>
            <a:ext cx="2895600" cy="304800"/>
          </a:xfrm>
          <a:prstGeom prst="rect">
            <a:avLst/>
          </a:prstGeom>
        </p:spPr>
        <p:txBody>
          <a:bodyPr/>
          <a:lstStyle>
            <a:lvl1pPr>
              <a:defRPr lang="en-US" sz="1000" b="0" kern="1200" dirty="0" smtClean="0">
                <a:solidFill>
                  <a:schemeClr val="bg1">
                    <a:lumMod val="75000"/>
                  </a:schemeClr>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lumMod val="75000"/>
                  </a:schemeClr>
                </a:solidFill>
                <a:effectLst/>
                <a:uLnTx/>
                <a:uFillTx/>
                <a:latin typeface="+mn-lt"/>
                <a:ea typeface="+mn-ea"/>
                <a:cs typeface="+mn-cs"/>
              </a:rPr>
              <a:t>S-271    Helicopter Crewmember</a:t>
            </a:r>
            <a:endParaRPr kumimoji="0" lang="en-US" sz="1200" b="1" i="0" u="none" strike="noStrike" kern="1200" cap="none" spc="0" normalizeH="0" baseline="0" noProof="0" dirty="0">
              <a:ln>
                <a:noFill/>
              </a:ln>
              <a:solidFill>
                <a:schemeClr val="bg1">
                  <a:lumMod val="75000"/>
                </a:schemeClr>
              </a:solidFill>
              <a:effectLst/>
              <a:uLnTx/>
              <a:uFillTx/>
              <a:latin typeface="+mn-lt"/>
              <a:ea typeface="+mn-ea"/>
              <a:cs typeface="+mn-cs"/>
            </a:endParaRPr>
          </a:p>
        </p:txBody>
      </p:sp>
      <p:sp>
        <p:nvSpPr>
          <p:cNvPr id="9" name="Slide Number Placeholder 5"/>
          <p:cNvSpPr>
            <a:spLocks noGrp="1"/>
          </p:cNvSpPr>
          <p:nvPr>
            <p:ph type="sldNum" sz="quarter" idx="4"/>
          </p:nvPr>
        </p:nvSpPr>
        <p:spPr>
          <a:xfrm>
            <a:off x="6934200" y="6629400"/>
            <a:ext cx="2209800" cy="228600"/>
          </a:xfrm>
          <a:prstGeom prst="rect">
            <a:avLst/>
          </a:prstGeom>
        </p:spPr>
        <p:txBody>
          <a:bodyPr vert="horz" lIns="91440" tIns="45720" rIns="91440" bIns="45720" rtlCol="0" anchor="ctr"/>
          <a:lstStyle>
            <a:lvl1pPr algn="r">
              <a:defRPr sz="1000" b="0">
                <a:solidFill>
                  <a:schemeClr val="bg1">
                    <a:lumMod val="75000"/>
                  </a:schemeClr>
                </a:solidFill>
              </a:defRPr>
            </a:lvl1pPr>
          </a:lstStyle>
          <a:p>
            <a:r>
              <a:rPr lang="en-US" dirty="0" smtClean="0"/>
              <a:t>Slide 7D-</a:t>
            </a:r>
            <a:fld id="{9B0275EC-D83B-41CF-A730-6EE890332126}" type="slidenum">
              <a:rPr lang="en-US" smtClean="0"/>
              <a:pPr/>
              <a:t>‹#›</a:t>
            </a:fld>
            <a:endParaRPr lang="en-US" dirty="0"/>
          </a:p>
        </p:txBody>
      </p:sp>
      <p:sp>
        <p:nvSpPr>
          <p:cNvPr id="10" name="Footer Placeholder 4"/>
          <p:cNvSpPr>
            <a:spLocks noGrp="1"/>
          </p:cNvSpPr>
          <p:nvPr>
            <p:ph type="ftr" sz="quarter" idx="3"/>
          </p:nvPr>
        </p:nvSpPr>
        <p:spPr>
          <a:xfrm>
            <a:off x="0" y="6629400"/>
            <a:ext cx="5562600" cy="228600"/>
          </a:xfrm>
          <a:prstGeom prst="rect">
            <a:avLst/>
          </a:prstGeom>
        </p:spPr>
        <p:txBody>
          <a:bodyPr/>
          <a:lstStyle>
            <a:lvl1pPr>
              <a:defRPr lang="en-US" sz="1000" b="0" kern="1200" dirty="0" smtClean="0">
                <a:solidFill>
                  <a:schemeClr val="bg1">
                    <a:lumMod val="75000"/>
                  </a:schemeClr>
                </a:solidFill>
                <a:latin typeface="+mn-lt"/>
                <a:ea typeface="+mn-ea"/>
                <a:cs typeface="+mn-cs"/>
              </a:defRPr>
            </a:lvl1pPr>
          </a:lstStyle>
          <a:p>
            <a:r>
              <a:rPr lang="en-US" dirty="0" smtClean="0"/>
              <a:t>Unit 7D      Operational Safety   -   Lesson D: Parking Tender and Miscellaneous Roles and Responsibilities</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ctr" defTabSz="914400" rtl="0" eaLnBrk="1" latinLnBrk="0" hangingPunct="1">
        <a:spcBef>
          <a:spcPct val="0"/>
        </a:spcBef>
        <a:buNone/>
        <a:defRPr sz="4400" b="1" kern="1200" cap="none" spc="50">
          <a:ln w="11430"/>
          <a:solidFill>
            <a:schemeClr val="accent2">
              <a:lumMod val="75000"/>
            </a:schemeClr>
          </a:solidFill>
          <a:effectLst>
            <a:outerShdw blurRad="76200" dist="50800" dir="5400000" algn="tl" rotWithShape="0">
              <a:srgbClr val="000000">
                <a:alpha val="65000"/>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600" b="1" kern="1200">
          <a:solidFill>
            <a:schemeClr val="accent3">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b="1" kern="1200">
          <a:solidFill>
            <a:schemeClr val="accent3">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b="1" kern="1200">
          <a:solidFill>
            <a:schemeClr val="accent3">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b="1" kern="1200">
          <a:solidFill>
            <a:schemeClr val="accent3">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b="1" kern="1200">
          <a:solidFill>
            <a:schemeClr val="accent3">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381000" y="3886200"/>
            <a:ext cx="8382000" cy="12192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dirty="0" smtClean="0">
                <a:ln w="11430"/>
                <a:solidFill>
                  <a:schemeClr val="accent2">
                    <a:lumMod val="75000"/>
                  </a:schemeClr>
                </a:solidFill>
                <a:effectLst>
                  <a:outerShdw blurRad="76200" dist="50800" dir="5400000" algn="tl" rotWithShape="0">
                    <a:srgbClr val="000000">
                      <a:alpha val="65000"/>
                    </a:srgbClr>
                  </a:outerShdw>
                </a:effectLst>
              </a:rPr>
              <a:t>Unit 7 - Operational Safety</a:t>
            </a:r>
            <a:endParaRPr lang="en-US" spc="50" dirty="0">
              <a:ln w="11430"/>
              <a:solidFill>
                <a:schemeClr val="accent2">
                  <a:lumMod val="75000"/>
                </a:schemeClr>
              </a:solidFill>
              <a:effectLst>
                <a:outerShdw blurRad="76200" dist="50800" dir="5400000" algn="tl" rotWithShape="0">
                  <a:srgbClr val="000000">
                    <a:alpha val="65000"/>
                  </a:srgbClr>
                </a:outerShdw>
              </a:effectLst>
            </a:endParaRPr>
          </a:p>
        </p:txBody>
      </p:sp>
      <p:sp>
        <p:nvSpPr>
          <p:cNvPr id="8" name="Subtitle 2"/>
          <p:cNvSpPr>
            <a:spLocks noGrp="1"/>
          </p:cNvSpPr>
          <p:nvPr>
            <p:ph type="subTitle" idx="1"/>
          </p:nvPr>
        </p:nvSpPr>
        <p:spPr>
          <a:xfrm>
            <a:off x="685800" y="4648200"/>
            <a:ext cx="7772400" cy="1981200"/>
          </a:xfrm>
        </p:spPr>
        <p:txBody>
          <a:bodyPr>
            <a:normAutofit/>
          </a:bodyPr>
          <a:lstStyle/>
          <a:p>
            <a:r>
              <a:rPr lang="en-US" dirty="0" smtClean="0">
                <a:solidFill>
                  <a:srgbClr val="002060"/>
                </a:solidFill>
                <a:effectLst>
                  <a:glow rad="101600">
                    <a:srgbClr val="FFFFFF">
                      <a:alpha val="60000"/>
                    </a:srgbClr>
                  </a:glow>
                </a:effectLst>
              </a:rPr>
              <a:t>Lesson D</a:t>
            </a:r>
            <a:r>
              <a:rPr lang="en-US" dirty="0" smtClean="0">
                <a:solidFill>
                  <a:sysClr val="windowText" lastClr="000000"/>
                </a:solidFill>
                <a:effectLst>
                  <a:glow rad="101600">
                    <a:srgbClr val="FFFFFF">
                      <a:alpha val="60000"/>
                    </a:srgbClr>
                  </a:glow>
                </a:effectLst>
              </a:rPr>
              <a:t/>
            </a:r>
            <a:br>
              <a:rPr lang="en-US" dirty="0" smtClean="0">
                <a:solidFill>
                  <a:sysClr val="windowText" lastClr="000000"/>
                </a:solidFill>
                <a:effectLst>
                  <a:glow rad="101600">
                    <a:srgbClr val="FFFFFF">
                      <a:alpha val="60000"/>
                    </a:srgbClr>
                  </a:glow>
                </a:effectLst>
              </a:rPr>
            </a:br>
            <a:r>
              <a:rPr lang="en-US" dirty="0" smtClean="0">
                <a:solidFill>
                  <a:sysClr val="windowText" lastClr="000000"/>
                </a:solidFill>
                <a:effectLst>
                  <a:glow rad="101600">
                    <a:srgbClr val="FFFFFF">
                      <a:alpha val="60000"/>
                    </a:srgbClr>
                  </a:glow>
                </a:effectLst>
              </a:rPr>
              <a:t>Parking Tender and Miscellaneous Roles and Responsibilities</a:t>
            </a:r>
            <a:endParaRPr lang="en-US" dirty="0">
              <a:solidFill>
                <a:sysClr val="windowText" lastClr="000000"/>
              </a:solidFill>
              <a:effectLst>
                <a:glow rad="101600">
                  <a:srgbClr val="FFFFFF">
                    <a:alpha val="60000"/>
                  </a:srgbClr>
                </a:glow>
              </a:effectLst>
            </a:endParaRPr>
          </a:p>
        </p:txBody>
      </p:sp>
      <p:sp>
        <p:nvSpPr>
          <p:cNvPr id="7" name="Slide Number Placeholder 6"/>
          <p:cNvSpPr>
            <a:spLocks noGrp="1"/>
          </p:cNvSpPr>
          <p:nvPr>
            <p:ph type="sldNum" sz="quarter" idx="4"/>
          </p:nvPr>
        </p:nvSpPr>
        <p:spPr/>
        <p:txBody>
          <a:bodyPr/>
          <a:lstStyle/>
          <a:p>
            <a:r>
              <a:rPr lang="en-US" dirty="0" smtClean="0"/>
              <a:t>Slide 7D-</a:t>
            </a:r>
            <a:fld id="{9B0275EC-D83B-41CF-A730-6EE890332126}" type="slidenum">
              <a:rPr lang="en-US" smtClean="0"/>
              <a:pPr/>
              <a:t>1</a:t>
            </a:fld>
            <a:endParaRPr lang="en-US" dirty="0"/>
          </a:p>
        </p:txBody>
      </p:sp>
      <p:sp>
        <p:nvSpPr>
          <p:cNvPr id="9" name="Footer Placeholder 8"/>
          <p:cNvSpPr>
            <a:spLocks noGrp="1"/>
          </p:cNvSpPr>
          <p:nvPr>
            <p:ph type="ftr" sz="quarter" idx="3"/>
          </p:nvPr>
        </p:nvSpPr>
        <p:spPr/>
        <p:txBody>
          <a:bodyPr/>
          <a:lstStyle/>
          <a:p>
            <a:r>
              <a:rPr lang="en-US" dirty="0" smtClean="0"/>
              <a:t>Unit 7D      Operational Safety   -   Lesson D: Parking Tender and Miscellaneous Roles and Responsibilities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Parking Tender</a:t>
            </a:r>
            <a:endParaRPr lang="en-US" dirty="0"/>
          </a:p>
        </p:txBody>
      </p:sp>
      <p:sp>
        <p:nvSpPr>
          <p:cNvPr id="3" name="Content Placeholder 2"/>
          <p:cNvSpPr>
            <a:spLocks noGrp="1"/>
          </p:cNvSpPr>
          <p:nvPr>
            <p:ph idx="1"/>
          </p:nvPr>
        </p:nvSpPr>
        <p:spPr/>
        <p:txBody>
          <a:bodyPr>
            <a:noAutofit/>
          </a:bodyPr>
          <a:lstStyle/>
          <a:p>
            <a:pPr>
              <a:buNone/>
            </a:pPr>
            <a:r>
              <a:rPr lang="en-US" dirty="0" smtClean="0">
                <a:solidFill>
                  <a:schemeClr val="accent1">
                    <a:lumMod val="50000"/>
                  </a:schemeClr>
                </a:solidFill>
              </a:rPr>
              <a:t>Safety Precautions While Refueling</a:t>
            </a:r>
          </a:p>
          <a:p>
            <a:r>
              <a:rPr lang="en-US" sz="3000" dirty="0" smtClean="0"/>
              <a:t>Fueling the helicopter is primarily the contractor’s responsibility.</a:t>
            </a:r>
          </a:p>
          <a:p>
            <a:r>
              <a:rPr lang="en-US" sz="3000" dirty="0" smtClean="0"/>
              <a:t>Helicopter and fuel containers will be bonded.</a:t>
            </a:r>
          </a:p>
          <a:p>
            <a:r>
              <a:rPr lang="en-US" sz="3000" dirty="0" smtClean="0"/>
              <a:t>There will be no passengers aboard.</a:t>
            </a:r>
          </a:p>
          <a:p>
            <a:r>
              <a:rPr lang="en-US" sz="3000" dirty="0" smtClean="0"/>
              <a:t>No smoking or unauthorized personnel will be within 50 feet.</a:t>
            </a:r>
          </a:p>
          <a:p>
            <a:r>
              <a:rPr lang="en-US" sz="3000" dirty="0" smtClean="0"/>
              <a:t>Rotor and engines will be stopped except for when agency approval is given for re-fueling.</a:t>
            </a:r>
          </a:p>
          <a:p>
            <a:pPr>
              <a:buNone/>
            </a:pPr>
            <a:endParaRPr lang="en-US" dirty="0"/>
          </a:p>
        </p:txBody>
      </p:sp>
      <p:sp>
        <p:nvSpPr>
          <p:cNvPr id="8" name="Slide Number Placeholder 7"/>
          <p:cNvSpPr>
            <a:spLocks noGrp="1"/>
          </p:cNvSpPr>
          <p:nvPr>
            <p:ph type="sldNum" sz="quarter" idx="4"/>
          </p:nvPr>
        </p:nvSpPr>
        <p:spPr/>
        <p:txBody>
          <a:bodyPr/>
          <a:lstStyle/>
          <a:p>
            <a:r>
              <a:rPr lang="en-US" dirty="0" smtClean="0"/>
              <a:t>Slide 7D-</a:t>
            </a:r>
            <a:fld id="{9B0275EC-D83B-41CF-A730-6EE890332126}" type="slidenum">
              <a:rPr lang="en-US" smtClean="0"/>
              <a:pPr/>
              <a:t>10</a:t>
            </a:fld>
            <a:endParaRPr lang="en-US" dirty="0"/>
          </a:p>
        </p:txBody>
      </p:sp>
      <p:sp>
        <p:nvSpPr>
          <p:cNvPr id="9" name="Footer Placeholder 8"/>
          <p:cNvSpPr>
            <a:spLocks noGrp="1"/>
          </p:cNvSpPr>
          <p:nvPr>
            <p:ph type="ftr" sz="quarter" idx="3"/>
          </p:nvPr>
        </p:nvSpPr>
        <p:spPr/>
        <p:txBody>
          <a:bodyPr/>
          <a:lstStyle/>
          <a:p>
            <a:r>
              <a:rPr lang="en-US" dirty="0" smtClean="0"/>
              <a:t>Unit 7D      Operational Safety   -   Lesson D: Parking Tender and Miscellaneous Roles and Responsibilities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Parking Tender</a:t>
            </a:r>
            <a:endParaRPr lang="en-US" dirty="0"/>
          </a:p>
        </p:txBody>
      </p:sp>
      <p:sp>
        <p:nvSpPr>
          <p:cNvPr id="3" name="Content Placeholder 2"/>
          <p:cNvSpPr>
            <a:spLocks noGrp="1"/>
          </p:cNvSpPr>
          <p:nvPr>
            <p:ph idx="1"/>
          </p:nvPr>
        </p:nvSpPr>
        <p:spPr/>
        <p:txBody>
          <a:bodyPr/>
          <a:lstStyle/>
          <a:p>
            <a:pPr>
              <a:buNone/>
            </a:pPr>
            <a:r>
              <a:rPr lang="en-US" dirty="0" smtClean="0"/>
              <a:t>Emergency Procedures – Take-off </a:t>
            </a:r>
            <a:br>
              <a:rPr lang="en-US" dirty="0" smtClean="0"/>
            </a:br>
            <a:r>
              <a:rPr lang="en-US" dirty="0" smtClean="0"/>
              <a:t>and Landing Area</a:t>
            </a:r>
          </a:p>
          <a:p>
            <a:pPr>
              <a:buNone/>
            </a:pPr>
            <a:endParaRPr lang="en-US" dirty="0"/>
          </a:p>
        </p:txBody>
      </p:sp>
      <p:pic>
        <p:nvPicPr>
          <p:cNvPr id="3074" name="Picture 2" descr="\\ilmfcop3fp6\users$\esecakuk\Desktop\Helicopter Photos\S217 Rewrite\7 Medivac &amp; Crash Rescue\Crash Rescue Kit CU.jpg"/>
          <p:cNvPicPr>
            <a:picLocks noChangeAspect="1" noChangeArrowheads="1"/>
          </p:cNvPicPr>
          <p:nvPr/>
        </p:nvPicPr>
        <p:blipFill>
          <a:blip r:embed="rId3" cstate="print"/>
          <a:srcRect/>
          <a:stretch>
            <a:fillRect/>
          </a:stretch>
        </p:blipFill>
        <p:spPr bwMode="auto">
          <a:xfrm>
            <a:off x="342792" y="3124200"/>
            <a:ext cx="4165600" cy="3124200"/>
          </a:xfrm>
          <a:prstGeom prst="rect">
            <a:avLst/>
          </a:prstGeom>
          <a:noFill/>
        </p:spPr>
      </p:pic>
      <p:pic>
        <p:nvPicPr>
          <p:cNvPr id="3075" name="Picture 3" descr="\\ilmfcop3fp6\users$\esecakuk\Desktop\Helicopter Photos\S217 Rewrite\3 Helibase Organization\Crash Rescue Kit &amp; Fire Ext.jpg"/>
          <p:cNvPicPr>
            <a:picLocks noChangeAspect="1" noChangeArrowheads="1"/>
          </p:cNvPicPr>
          <p:nvPr/>
        </p:nvPicPr>
        <p:blipFill>
          <a:blip r:embed="rId4" cstate="print"/>
          <a:srcRect/>
          <a:stretch>
            <a:fillRect/>
          </a:stretch>
        </p:blipFill>
        <p:spPr bwMode="auto">
          <a:xfrm>
            <a:off x="4609992" y="3124200"/>
            <a:ext cx="4165600" cy="3124200"/>
          </a:xfrm>
          <a:prstGeom prst="rect">
            <a:avLst/>
          </a:prstGeom>
          <a:noFill/>
        </p:spPr>
      </p:pic>
      <p:sp>
        <p:nvSpPr>
          <p:cNvPr id="10" name="Slide Number Placeholder 9"/>
          <p:cNvSpPr>
            <a:spLocks noGrp="1"/>
          </p:cNvSpPr>
          <p:nvPr>
            <p:ph type="sldNum" sz="quarter" idx="4"/>
          </p:nvPr>
        </p:nvSpPr>
        <p:spPr/>
        <p:txBody>
          <a:bodyPr/>
          <a:lstStyle/>
          <a:p>
            <a:r>
              <a:rPr lang="en-US" dirty="0" smtClean="0"/>
              <a:t>Slide 7D-</a:t>
            </a:r>
            <a:fld id="{9B0275EC-D83B-41CF-A730-6EE890332126}" type="slidenum">
              <a:rPr lang="en-US" smtClean="0"/>
              <a:pPr/>
              <a:t>11</a:t>
            </a:fld>
            <a:endParaRPr lang="en-US" dirty="0"/>
          </a:p>
        </p:txBody>
      </p:sp>
      <p:sp>
        <p:nvSpPr>
          <p:cNvPr id="11" name="Footer Placeholder 10"/>
          <p:cNvSpPr>
            <a:spLocks noGrp="1"/>
          </p:cNvSpPr>
          <p:nvPr>
            <p:ph type="ftr" sz="quarter" idx="3"/>
          </p:nvPr>
        </p:nvSpPr>
        <p:spPr/>
        <p:txBody>
          <a:bodyPr/>
          <a:lstStyle/>
          <a:p>
            <a:r>
              <a:rPr lang="en-US" dirty="0" smtClean="0"/>
              <a:t>Unit 7D      Operational Safety   -   Lesson D: Parking Tender and Miscellaneous Roles and Responsibilities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Parking Tender</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solidFill>
                  <a:schemeClr val="accent1">
                    <a:lumMod val="50000"/>
                  </a:schemeClr>
                </a:solidFill>
              </a:rPr>
              <a:t>Emergency Procedures – Take-off and Landing Area </a:t>
            </a:r>
          </a:p>
          <a:p>
            <a:pPr marL="347472" indent="-347472"/>
            <a:r>
              <a:rPr lang="en-US" dirty="0" smtClean="0"/>
              <a:t>Clear landing areas, including: personnel, other aircraft, and vehicles.</a:t>
            </a:r>
          </a:p>
          <a:p>
            <a:r>
              <a:rPr lang="en-US" dirty="0" smtClean="0"/>
              <a:t>Be familiar with the use and application of:</a:t>
            </a:r>
          </a:p>
          <a:p>
            <a:pPr lvl="1"/>
            <a:r>
              <a:rPr lang="en-US" dirty="0" smtClean="0"/>
              <a:t>Crash Rescue Kit, NFES #1040. For entry and</a:t>
            </a:r>
            <a:br>
              <a:rPr lang="en-US" dirty="0" smtClean="0"/>
            </a:br>
            <a:r>
              <a:rPr lang="en-US" dirty="0" smtClean="0"/>
              <a:t>extrication.</a:t>
            </a:r>
          </a:p>
          <a:p>
            <a:pPr lvl="1"/>
            <a:r>
              <a:rPr lang="en-US" dirty="0" smtClean="0"/>
              <a:t>Evacuation Kit, NFES #0650. Includes stokes combined package litter and 25-person first aid kit.</a:t>
            </a:r>
          </a:p>
          <a:p>
            <a:pPr lvl="1"/>
            <a:r>
              <a:rPr lang="en-US" dirty="0" smtClean="0"/>
              <a:t>Fire extinguisher, 40 lb 20-B-C</a:t>
            </a:r>
          </a:p>
          <a:p>
            <a:pPr>
              <a:buNone/>
            </a:pPr>
            <a:endParaRPr lang="en-US" dirty="0" smtClean="0"/>
          </a:p>
          <a:p>
            <a:pPr>
              <a:buNone/>
            </a:pPr>
            <a:endParaRPr lang="en-US" dirty="0" smtClean="0"/>
          </a:p>
          <a:p>
            <a:pPr>
              <a:buNone/>
            </a:pPr>
            <a:endParaRPr lang="en-US" dirty="0"/>
          </a:p>
        </p:txBody>
      </p:sp>
      <p:sp>
        <p:nvSpPr>
          <p:cNvPr id="8" name="Slide Number Placeholder 7"/>
          <p:cNvSpPr>
            <a:spLocks noGrp="1"/>
          </p:cNvSpPr>
          <p:nvPr>
            <p:ph type="sldNum" sz="quarter" idx="4"/>
          </p:nvPr>
        </p:nvSpPr>
        <p:spPr/>
        <p:txBody>
          <a:bodyPr/>
          <a:lstStyle/>
          <a:p>
            <a:r>
              <a:rPr lang="en-US" dirty="0" smtClean="0"/>
              <a:t>Slide 7D-</a:t>
            </a:r>
            <a:fld id="{9B0275EC-D83B-41CF-A730-6EE890332126}" type="slidenum">
              <a:rPr lang="en-US" smtClean="0"/>
              <a:pPr/>
              <a:t>12</a:t>
            </a:fld>
            <a:endParaRPr lang="en-US" dirty="0"/>
          </a:p>
        </p:txBody>
      </p:sp>
      <p:sp>
        <p:nvSpPr>
          <p:cNvPr id="9" name="Footer Placeholder 8"/>
          <p:cNvSpPr>
            <a:spLocks noGrp="1"/>
          </p:cNvSpPr>
          <p:nvPr>
            <p:ph type="ftr" sz="quarter" idx="3"/>
          </p:nvPr>
        </p:nvSpPr>
        <p:spPr/>
        <p:txBody>
          <a:bodyPr/>
          <a:lstStyle/>
          <a:p>
            <a:r>
              <a:rPr lang="en-US" dirty="0" smtClean="0"/>
              <a:t>Unit 7D      Operational Safety   -   Lesson D: Parking Tender and Miscellaneous Roles and Responsibilities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Parking Tender</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solidFill>
                  <a:schemeClr val="accent1">
                    <a:lumMod val="50000"/>
                  </a:schemeClr>
                </a:solidFill>
              </a:rPr>
              <a:t>Emergency Plan</a:t>
            </a:r>
          </a:p>
          <a:p>
            <a:pPr>
              <a:buNone/>
            </a:pPr>
            <a:r>
              <a:rPr lang="en-US" dirty="0" smtClean="0">
                <a:solidFill>
                  <a:schemeClr val="accent1">
                    <a:lumMod val="50000"/>
                  </a:schemeClr>
                </a:solidFill>
              </a:rPr>
              <a:t>Activate Local Emergency Plan</a:t>
            </a:r>
          </a:p>
          <a:p>
            <a:pPr>
              <a:buNone/>
            </a:pPr>
            <a:r>
              <a:rPr lang="en-US" dirty="0" smtClean="0">
                <a:solidFill>
                  <a:schemeClr val="accent1">
                    <a:lumMod val="50000"/>
                  </a:schemeClr>
                </a:solidFill>
              </a:rPr>
              <a:t>It should include the following information:</a:t>
            </a:r>
          </a:p>
          <a:p>
            <a:pPr>
              <a:buFontTx/>
              <a:buChar char="-"/>
            </a:pPr>
            <a:r>
              <a:rPr lang="en-US" dirty="0" smtClean="0"/>
              <a:t>How to contact specialized crash/fire rescue units.</a:t>
            </a:r>
          </a:p>
          <a:p>
            <a:pPr>
              <a:buFontTx/>
              <a:buChar char="-"/>
            </a:pPr>
            <a:r>
              <a:rPr lang="en-US" dirty="0" smtClean="0"/>
              <a:t>Specialized medical facilities available such as burn and head injury treatment facilities.</a:t>
            </a:r>
          </a:p>
          <a:p>
            <a:pPr>
              <a:buFontTx/>
              <a:buChar char="-"/>
            </a:pPr>
            <a:r>
              <a:rPr lang="en-US" dirty="0" smtClean="0"/>
              <a:t>Transportation methods available.</a:t>
            </a:r>
          </a:p>
          <a:p>
            <a:pPr>
              <a:buNone/>
            </a:pPr>
            <a:r>
              <a:rPr lang="en-US" dirty="0" smtClean="0"/>
              <a:t>-	Bureau or agency notification procedures.</a:t>
            </a:r>
          </a:p>
          <a:p>
            <a:pPr>
              <a:buNone/>
            </a:pPr>
            <a:r>
              <a:rPr lang="en-US" dirty="0" smtClean="0"/>
              <a:t>-	Refer to pre-accident plan for local specific actions.</a:t>
            </a:r>
          </a:p>
          <a:p>
            <a:pPr>
              <a:buNone/>
            </a:pPr>
            <a:endParaRPr lang="en-US" dirty="0"/>
          </a:p>
        </p:txBody>
      </p:sp>
      <p:sp>
        <p:nvSpPr>
          <p:cNvPr id="8" name="Slide Number Placeholder 7"/>
          <p:cNvSpPr>
            <a:spLocks noGrp="1"/>
          </p:cNvSpPr>
          <p:nvPr>
            <p:ph type="sldNum" sz="quarter" idx="4"/>
          </p:nvPr>
        </p:nvSpPr>
        <p:spPr/>
        <p:txBody>
          <a:bodyPr/>
          <a:lstStyle/>
          <a:p>
            <a:r>
              <a:rPr lang="en-US" dirty="0" smtClean="0"/>
              <a:t>Slide 7D-</a:t>
            </a:r>
            <a:fld id="{9B0275EC-D83B-41CF-A730-6EE890332126}" type="slidenum">
              <a:rPr lang="en-US" smtClean="0"/>
              <a:pPr/>
              <a:t>13</a:t>
            </a:fld>
            <a:endParaRPr lang="en-US" dirty="0"/>
          </a:p>
        </p:txBody>
      </p:sp>
      <p:sp>
        <p:nvSpPr>
          <p:cNvPr id="9" name="Footer Placeholder 8"/>
          <p:cNvSpPr>
            <a:spLocks noGrp="1"/>
          </p:cNvSpPr>
          <p:nvPr>
            <p:ph type="ftr" sz="quarter" idx="3"/>
          </p:nvPr>
        </p:nvSpPr>
        <p:spPr/>
        <p:txBody>
          <a:bodyPr/>
          <a:lstStyle/>
          <a:p>
            <a:r>
              <a:rPr lang="en-US" dirty="0" smtClean="0"/>
              <a:t>Unit 7D      Operational Safety   -   Lesson D: Parking Tender and Miscellaneous Roles and Responsibilities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lstStyle/>
          <a:p>
            <a:r>
              <a:rPr lang="en-US" dirty="0" smtClean="0"/>
              <a:t>Parking Tender</a:t>
            </a:r>
            <a:endParaRPr lang="en-US" dirty="0"/>
          </a:p>
        </p:txBody>
      </p:sp>
      <p:sp>
        <p:nvSpPr>
          <p:cNvPr id="3" name="Content Placeholder 2"/>
          <p:cNvSpPr>
            <a:spLocks noGrp="1"/>
          </p:cNvSpPr>
          <p:nvPr>
            <p:ph idx="1"/>
          </p:nvPr>
        </p:nvSpPr>
        <p:spPr>
          <a:xfrm>
            <a:off x="457200" y="2743200"/>
            <a:ext cx="8229600" cy="3886200"/>
          </a:xfrm>
        </p:spPr>
        <p:txBody>
          <a:bodyPr/>
          <a:lstStyle/>
          <a:p>
            <a:pPr>
              <a:buNone/>
            </a:pPr>
            <a:r>
              <a:rPr lang="en-US" dirty="0" smtClean="0">
                <a:solidFill>
                  <a:schemeClr val="accent1">
                    <a:lumMod val="50000"/>
                  </a:schemeClr>
                </a:solidFill>
              </a:rPr>
              <a:t>Emergency Plan</a:t>
            </a:r>
            <a:endParaRPr lang="en-US" dirty="0" smtClean="0"/>
          </a:p>
          <a:p>
            <a:pPr>
              <a:buNone/>
            </a:pPr>
            <a:r>
              <a:rPr lang="en-US" b="1" dirty="0" smtClean="0"/>
              <a:t>Only respond to aircraft accident if properly trained and briefed on procedures. </a:t>
            </a:r>
            <a:endParaRPr lang="en-US" b="1" dirty="0"/>
          </a:p>
        </p:txBody>
      </p:sp>
      <p:sp>
        <p:nvSpPr>
          <p:cNvPr id="8" name="Slide Number Placeholder 7"/>
          <p:cNvSpPr>
            <a:spLocks noGrp="1"/>
          </p:cNvSpPr>
          <p:nvPr>
            <p:ph type="sldNum" sz="quarter" idx="4"/>
          </p:nvPr>
        </p:nvSpPr>
        <p:spPr/>
        <p:txBody>
          <a:bodyPr/>
          <a:lstStyle/>
          <a:p>
            <a:r>
              <a:rPr lang="en-US" dirty="0" smtClean="0"/>
              <a:t>Slide 7D-</a:t>
            </a:r>
            <a:fld id="{9B0275EC-D83B-41CF-A730-6EE890332126}" type="slidenum">
              <a:rPr lang="en-US" smtClean="0"/>
              <a:pPr/>
              <a:t>14</a:t>
            </a:fld>
            <a:endParaRPr lang="en-US" dirty="0"/>
          </a:p>
        </p:txBody>
      </p:sp>
      <p:sp>
        <p:nvSpPr>
          <p:cNvPr id="9" name="Footer Placeholder 8"/>
          <p:cNvSpPr>
            <a:spLocks noGrp="1"/>
          </p:cNvSpPr>
          <p:nvPr>
            <p:ph type="ftr" sz="quarter" idx="3"/>
          </p:nvPr>
        </p:nvSpPr>
        <p:spPr/>
        <p:txBody>
          <a:bodyPr/>
          <a:lstStyle/>
          <a:p>
            <a:r>
              <a:rPr lang="en-US" dirty="0" smtClean="0"/>
              <a:t>Unit 7D      Operational Safety   -   Lesson D: Parking Tender and Miscellaneous Roles and Responsibilities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Evacuation</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Medical evacuation plans can be found in the incident action / Operation plan (IAP) and/or project aviation safety plan.</a:t>
            </a:r>
          </a:p>
          <a:p>
            <a:pPr>
              <a:buNone/>
            </a:pPr>
            <a:endParaRPr lang="en-US" dirty="0" smtClean="0"/>
          </a:p>
          <a:p>
            <a:pPr>
              <a:buNone/>
            </a:pPr>
            <a:r>
              <a:rPr lang="en-US" dirty="0" smtClean="0"/>
              <a:t>It is a pre-determined plan that provides procedures and protocols for crash rescue, medivac and helicopter evacuation missions.</a:t>
            </a:r>
          </a:p>
          <a:p>
            <a:pPr>
              <a:buNone/>
            </a:pPr>
            <a:endParaRPr lang="en-US" dirty="0" smtClean="0"/>
          </a:p>
          <a:p>
            <a:pPr>
              <a:buNone/>
            </a:pPr>
            <a:r>
              <a:rPr lang="en-US" dirty="0" smtClean="0"/>
              <a:t>The plan should be posted on the helibase information board and reviewed with all personnel involved.</a:t>
            </a:r>
          </a:p>
          <a:p>
            <a:pPr>
              <a:buNone/>
            </a:pPr>
            <a:endParaRPr lang="en-US" dirty="0"/>
          </a:p>
        </p:txBody>
      </p:sp>
      <p:sp>
        <p:nvSpPr>
          <p:cNvPr id="8" name="Slide Number Placeholder 7"/>
          <p:cNvSpPr>
            <a:spLocks noGrp="1"/>
          </p:cNvSpPr>
          <p:nvPr>
            <p:ph type="sldNum" sz="quarter" idx="4"/>
          </p:nvPr>
        </p:nvSpPr>
        <p:spPr/>
        <p:txBody>
          <a:bodyPr/>
          <a:lstStyle/>
          <a:p>
            <a:r>
              <a:rPr lang="en-US" dirty="0" smtClean="0"/>
              <a:t>Slide 7D-</a:t>
            </a:r>
            <a:fld id="{9B0275EC-D83B-41CF-A730-6EE890332126}" type="slidenum">
              <a:rPr lang="en-US" smtClean="0"/>
              <a:pPr/>
              <a:t>15</a:t>
            </a:fld>
            <a:endParaRPr lang="en-US" dirty="0"/>
          </a:p>
        </p:txBody>
      </p:sp>
      <p:sp>
        <p:nvSpPr>
          <p:cNvPr id="9" name="Footer Placeholder 8"/>
          <p:cNvSpPr>
            <a:spLocks noGrp="1"/>
          </p:cNvSpPr>
          <p:nvPr>
            <p:ph type="ftr" sz="quarter" idx="3"/>
          </p:nvPr>
        </p:nvSpPr>
        <p:spPr/>
        <p:txBody>
          <a:bodyPr/>
          <a:lstStyle/>
          <a:p>
            <a:r>
              <a:rPr lang="en-US" dirty="0" smtClean="0"/>
              <a:t>Unit 7D      Operational Safety   -   Lesson D: Parking Tender and Miscellaneous Roles and Responsibilities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Evacuation</a:t>
            </a:r>
            <a:endParaRPr lang="en-US" dirty="0"/>
          </a:p>
        </p:txBody>
      </p:sp>
      <p:sp>
        <p:nvSpPr>
          <p:cNvPr id="3" name="Content Placeholder 2"/>
          <p:cNvSpPr>
            <a:spLocks noGrp="1"/>
          </p:cNvSpPr>
          <p:nvPr>
            <p:ph idx="1"/>
          </p:nvPr>
        </p:nvSpPr>
        <p:spPr>
          <a:xfrm>
            <a:off x="304800" y="1828800"/>
            <a:ext cx="8382000" cy="4572000"/>
          </a:xfrm>
        </p:spPr>
        <p:txBody>
          <a:bodyPr>
            <a:normAutofit/>
          </a:bodyPr>
          <a:lstStyle/>
          <a:p>
            <a:pPr>
              <a:buNone/>
            </a:pPr>
            <a:r>
              <a:rPr lang="en-US" dirty="0" smtClean="0"/>
              <a:t>R</a:t>
            </a:r>
            <a:r>
              <a:rPr lang="en-US" b="1" dirty="0" smtClean="0"/>
              <a:t>eview a HJA-4 (Crash </a:t>
            </a:r>
            <a:r>
              <a:rPr lang="en-US" dirty="0" smtClean="0"/>
              <a:t>R</a:t>
            </a:r>
            <a:r>
              <a:rPr lang="en-US" b="1" dirty="0" smtClean="0"/>
              <a:t>escue/</a:t>
            </a:r>
            <a:r>
              <a:rPr lang="en-US" dirty="0" smtClean="0"/>
              <a:t>M</a:t>
            </a:r>
            <a:r>
              <a:rPr lang="en-US" b="1" dirty="0" smtClean="0"/>
              <a:t>edivac/</a:t>
            </a:r>
            <a:br>
              <a:rPr lang="en-US" b="1" dirty="0" smtClean="0"/>
            </a:br>
            <a:r>
              <a:rPr lang="en-US" b="1" dirty="0" smtClean="0"/>
              <a:t>Evacuation </a:t>
            </a:r>
            <a:r>
              <a:rPr lang="en-US" dirty="0" smtClean="0"/>
              <a:t>P</a:t>
            </a:r>
            <a:r>
              <a:rPr lang="en-US" b="1" dirty="0" smtClean="0"/>
              <a:t>lan) located in IHOG. (Specifically VI accident response at helibase). Discuss roles and responsibilities of helicopter crewmembers and plan.</a:t>
            </a:r>
          </a:p>
          <a:p>
            <a:pPr>
              <a:buNone/>
            </a:pPr>
            <a:endParaRPr lang="en-US" sz="2000" b="1" dirty="0" smtClean="0"/>
          </a:p>
          <a:p>
            <a:pPr>
              <a:buNone/>
            </a:pPr>
            <a:r>
              <a:rPr lang="en-US" dirty="0" smtClean="0"/>
              <a:t>R</a:t>
            </a:r>
            <a:r>
              <a:rPr lang="en-US" b="1" dirty="0" smtClean="0"/>
              <a:t>eview IAP handed out in Unit 1. Discuss what is in the medivac plan.</a:t>
            </a:r>
            <a:endParaRPr lang="en-US" dirty="0" smtClean="0"/>
          </a:p>
          <a:p>
            <a:pPr>
              <a:buNone/>
            </a:pPr>
            <a:endParaRPr lang="en-US" dirty="0"/>
          </a:p>
        </p:txBody>
      </p:sp>
      <p:sp>
        <p:nvSpPr>
          <p:cNvPr id="8" name="Slide Number Placeholder 7"/>
          <p:cNvSpPr>
            <a:spLocks noGrp="1"/>
          </p:cNvSpPr>
          <p:nvPr>
            <p:ph type="sldNum" sz="quarter" idx="4"/>
          </p:nvPr>
        </p:nvSpPr>
        <p:spPr/>
        <p:txBody>
          <a:bodyPr/>
          <a:lstStyle/>
          <a:p>
            <a:r>
              <a:rPr lang="en-US" dirty="0" smtClean="0"/>
              <a:t>Slide 7D-</a:t>
            </a:r>
            <a:fld id="{9B0275EC-D83B-41CF-A730-6EE890332126}" type="slidenum">
              <a:rPr lang="en-US" smtClean="0"/>
              <a:pPr/>
              <a:t>16</a:t>
            </a:fld>
            <a:endParaRPr lang="en-US" dirty="0"/>
          </a:p>
        </p:txBody>
      </p:sp>
      <p:sp>
        <p:nvSpPr>
          <p:cNvPr id="9" name="Footer Placeholder 8"/>
          <p:cNvSpPr>
            <a:spLocks noGrp="1"/>
          </p:cNvSpPr>
          <p:nvPr>
            <p:ph type="ftr" sz="quarter" idx="3"/>
          </p:nvPr>
        </p:nvSpPr>
        <p:spPr/>
        <p:txBody>
          <a:bodyPr/>
          <a:lstStyle/>
          <a:p>
            <a:r>
              <a:rPr lang="en-US" dirty="0" smtClean="0"/>
              <a:t>Unit 7D      Operational Safety   -   Lesson D: Parking Tender and Miscellaneous Roles and Responsibilities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Evacuation</a:t>
            </a:r>
            <a:endParaRPr lang="en-US" dirty="0"/>
          </a:p>
        </p:txBody>
      </p:sp>
      <p:sp>
        <p:nvSpPr>
          <p:cNvPr id="3" name="Content Placeholder 2"/>
          <p:cNvSpPr>
            <a:spLocks noGrp="1"/>
          </p:cNvSpPr>
          <p:nvPr>
            <p:ph idx="1"/>
          </p:nvPr>
        </p:nvSpPr>
        <p:spPr/>
        <p:txBody>
          <a:bodyPr/>
          <a:lstStyle/>
          <a:p>
            <a:pPr>
              <a:buNone/>
            </a:pPr>
            <a:r>
              <a:rPr lang="en-US" dirty="0" smtClean="0"/>
              <a:t>Helicopter pilots, crews, and helibase personnel should all be briefed on roles, responsibilities, and procedures.</a:t>
            </a:r>
          </a:p>
          <a:p>
            <a:pPr>
              <a:buNone/>
            </a:pPr>
            <a:endParaRPr lang="en-US" dirty="0"/>
          </a:p>
        </p:txBody>
      </p:sp>
      <p:pic>
        <p:nvPicPr>
          <p:cNvPr id="4098" name="Picture 2" descr="\\ilmfcop3fp6\users$\esecakuk\Desktop\Helicopter Photos\S217 Rewrite\8 Specialized Missions\SAR\SAR Briefing in field.jpg"/>
          <p:cNvPicPr>
            <a:picLocks noChangeAspect="1" noChangeArrowheads="1"/>
          </p:cNvPicPr>
          <p:nvPr/>
        </p:nvPicPr>
        <p:blipFill>
          <a:blip r:embed="rId3" cstate="print"/>
          <a:srcRect/>
          <a:stretch>
            <a:fillRect/>
          </a:stretch>
        </p:blipFill>
        <p:spPr bwMode="auto">
          <a:xfrm>
            <a:off x="4648200" y="3429000"/>
            <a:ext cx="4038600" cy="2819400"/>
          </a:xfrm>
          <a:prstGeom prst="rect">
            <a:avLst/>
          </a:prstGeom>
          <a:ln>
            <a:noFill/>
          </a:ln>
          <a:effectLst>
            <a:outerShdw blurRad="190500" algn="tl" rotWithShape="0">
              <a:srgbClr val="000000">
                <a:alpha val="70000"/>
              </a:srgbClr>
            </a:outerShdw>
          </a:effectLst>
        </p:spPr>
      </p:pic>
      <p:pic>
        <p:nvPicPr>
          <p:cNvPr id="1026" name="Picture 2" descr="\\ilmfcop3fp6\users$\esecakuk\Desktop\Helicopter Photos\Grand Canyon\MD900\litter.jpg"/>
          <p:cNvPicPr>
            <a:picLocks noChangeAspect="1" noChangeArrowheads="1"/>
          </p:cNvPicPr>
          <p:nvPr/>
        </p:nvPicPr>
        <p:blipFill>
          <a:blip r:embed="rId4" cstate="print"/>
          <a:srcRect/>
          <a:stretch>
            <a:fillRect/>
          </a:stretch>
        </p:blipFill>
        <p:spPr bwMode="auto">
          <a:xfrm>
            <a:off x="381000" y="3429000"/>
            <a:ext cx="4114800" cy="2819400"/>
          </a:xfrm>
          <a:prstGeom prst="rect">
            <a:avLst/>
          </a:prstGeom>
          <a:ln>
            <a:noFill/>
          </a:ln>
          <a:effectLst>
            <a:outerShdw blurRad="190500" algn="tl" rotWithShape="0">
              <a:srgbClr val="000000">
                <a:alpha val="70000"/>
              </a:srgbClr>
            </a:outerShdw>
          </a:effectLst>
        </p:spPr>
      </p:pic>
      <p:sp>
        <p:nvSpPr>
          <p:cNvPr id="10" name="Slide Number Placeholder 9"/>
          <p:cNvSpPr>
            <a:spLocks noGrp="1"/>
          </p:cNvSpPr>
          <p:nvPr>
            <p:ph type="sldNum" sz="quarter" idx="4"/>
          </p:nvPr>
        </p:nvSpPr>
        <p:spPr/>
        <p:txBody>
          <a:bodyPr/>
          <a:lstStyle/>
          <a:p>
            <a:r>
              <a:rPr lang="en-US" dirty="0" smtClean="0"/>
              <a:t>Slide 7D-</a:t>
            </a:r>
            <a:fld id="{9B0275EC-D83B-41CF-A730-6EE890332126}" type="slidenum">
              <a:rPr lang="en-US" smtClean="0"/>
              <a:pPr/>
              <a:t>17</a:t>
            </a:fld>
            <a:endParaRPr lang="en-US" dirty="0"/>
          </a:p>
        </p:txBody>
      </p:sp>
      <p:sp>
        <p:nvSpPr>
          <p:cNvPr id="11" name="Footer Placeholder 10"/>
          <p:cNvSpPr>
            <a:spLocks noGrp="1"/>
          </p:cNvSpPr>
          <p:nvPr>
            <p:ph type="ftr" sz="quarter" idx="3"/>
          </p:nvPr>
        </p:nvSpPr>
        <p:spPr/>
        <p:txBody>
          <a:bodyPr/>
          <a:lstStyle/>
          <a:p>
            <a:r>
              <a:rPr lang="en-US" dirty="0" smtClean="0"/>
              <a:t>Unit 7D      Operational Safety   -   Lesson D: Parking Tender and Miscellaneous Roles and Responsibilities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Aviation Mishap Types </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sz="3900" dirty="0" smtClean="0">
                <a:solidFill>
                  <a:schemeClr val="accent1">
                    <a:lumMod val="50000"/>
                  </a:schemeClr>
                </a:solidFill>
              </a:rPr>
              <a:t>Aircraft Accident</a:t>
            </a:r>
          </a:p>
          <a:p>
            <a:pPr>
              <a:buNone/>
            </a:pPr>
            <a:r>
              <a:rPr lang="en-US" dirty="0" smtClean="0"/>
              <a:t>An aircraft accident is an occurrence associated with the operation of an aircraft, which takes place between the time any person boards the aircraft with the intention of flight and the time all such persons have disembarked, and in which any person suffers death or serious injury or in which the aircraft receives substantial damage.</a:t>
            </a:r>
            <a:br>
              <a:rPr lang="en-US" dirty="0" smtClean="0"/>
            </a:br>
            <a:r>
              <a:rPr lang="en-US" dirty="0" smtClean="0"/>
              <a:t>(350DM 1, FSM 5700)</a:t>
            </a:r>
          </a:p>
          <a:p>
            <a:pPr>
              <a:buNone/>
            </a:pPr>
            <a:endParaRPr lang="en-US" dirty="0"/>
          </a:p>
        </p:txBody>
      </p:sp>
      <p:sp>
        <p:nvSpPr>
          <p:cNvPr id="8" name="Slide Number Placeholder 7"/>
          <p:cNvSpPr>
            <a:spLocks noGrp="1"/>
          </p:cNvSpPr>
          <p:nvPr>
            <p:ph type="sldNum" sz="quarter" idx="4"/>
          </p:nvPr>
        </p:nvSpPr>
        <p:spPr/>
        <p:txBody>
          <a:bodyPr/>
          <a:lstStyle/>
          <a:p>
            <a:r>
              <a:rPr lang="en-US" dirty="0" smtClean="0"/>
              <a:t>Slide 7D-</a:t>
            </a:r>
            <a:fld id="{9B0275EC-D83B-41CF-A730-6EE890332126}" type="slidenum">
              <a:rPr lang="en-US" smtClean="0"/>
              <a:pPr/>
              <a:t>18</a:t>
            </a:fld>
            <a:endParaRPr lang="en-US" dirty="0"/>
          </a:p>
        </p:txBody>
      </p:sp>
      <p:sp>
        <p:nvSpPr>
          <p:cNvPr id="9" name="Footer Placeholder 8"/>
          <p:cNvSpPr>
            <a:spLocks noGrp="1"/>
          </p:cNvSpPr>
          <p:nvPr>
            <p:ph type="ftr" sz="quarter" idx="3"/>
          </p:nvPr>
        </p:nvSpPr>
        <p:spPr/>
        <p:txBody>
          <a:bodyPr/>
          <a:lstStyle/>
          <a:p>
            <a:r>
              <a:rPr lang="en-US" dirty="0" smtClean="0"/>
              <a:t>Unit 7D      Operational Safety   -   Lesson D: Parking Tender and Miscellaneous Roles and Responsibilities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Aviation Mishap Types</a:t>
            </a:r>
            <a:endParaRPr lang="en-US" dirty="0"/>
          </a:p>
        </p:txBody>
      </p:sp>
      <p:sp>
        <p:nvSpPr>
          <p:cNvPr id="5" name="Content Placeholder 4"/>
          <p:cNvSpPr>
            <a:spLocks noGrp="1"/>
          </p:cNvSpPr>
          <p:nvPr>
            <p:ph idx="1"/>
          </p:nvPr>
        </p:nvSpPr>
        <p:spPr/>
        <p:txBody>
          <a:bodyPr/>
          <a:lstStyle/>
          <a:p>
            <a:pPr marL="0" lvl="1" indent="0">
              <a:buNone/>
            </a:pPr>
            <a:r>
              <a:rPr lang="en-US" sz="3600" dirty="0" smtClean="0">
                <a:solidFill>
                  <a:schemeClr val="accent1">
                    <a:lumMod val="50000"/>
                  </a:schemeClr>
                </a:solidFill>
              </a:rPr>
              <a:t>Incident with Potential</a:t>
            </a:r>
          </a:p>
          <a:p>
            <a:pPr lvl="1"/>
            <a:r>
              <a:rPr lang="en-US" dirty="0" smtClean="0"/>
              <a:t>An incident that narrowly misses being an accident and which the circumstances indicate serious potential for damage or injury.</a:t>
            </a:r>
          </a:p>
          <a:p>
            <a:pPr lvl="1"/>
            <a:r>
              <a:rPr lang="en-US" dirty="0" smtClean="0"/>
              <a:t>Classification of incidents with potential are determined by Aviation Safety Managers. (350DM 1, FSM 5700)</a:t>
            </a:r>
          </a:p>
          <a:p>
            <a:pPr marL="0" lvl="1" indent="0">
              <a:buNone/>
            </a:pPr>
            <a:endParaRPr lang="en-US" dirty="0" smtClean="0"/>
          </a:p>
        </p:txBody>
      </p:sp>
      <p:sp>
        <p:nvSpPr>
          <p:cNvPr id="6" name="Slide Number Placeholder 5"/>
          <p:cNvSpPr>
            <a:spLocks noGrp="1"/>
          </p:cNvSpPr>
          <p:nvPr>
            <p:ph type="sldNum" sz="quarter" idx="4"/>
          </p:nvPr>
        </p:nvSpPr>
        <p:spPr/>
        <p:txBody>
          <a:bodyPr/>
          <a:lstStyle/>
          <a:p>
            <a:r>
              <a:rPr lang="en-US" dirty="0" smtClean="0"/>
              <a:t>Slide 7D-</a:t>
            </a:r>
            <a:fld id="{9B0275EC-D83B-41CF-A730-6EE890332126}" type="slidenum">
              <a:rPr lang="en-US" smtClean="0"/>
              <a:pPr/>
              <a:t>19</a:t>
            </a:fld>
            <a:endParaRPr lang="en-US" dirty="0"/>
          </a:p>
        </p:txBody>
      </p:sp>
      <p:sp>
        <p:nvSpPr>
          <p:cNvPr id="7" name="Footer Placeholder 6"/>
          <p:cNvSpPr>
            <a:spLocks noGrp="1"/>
          </p:cNvSpPr>
          <p:nvPr>
            <p:ph type="ftr" sz="quarter" idx="3"/>
          </p:nvPr>
        </p:nvSpPr>
        <p:spPr/>
        <p:txBody>
          <a:bodyPr/>
          <a:lstStyle/>
          <a:p>
            <a:r>
              <a:rPr lang="en-US" dirty="0" smtClean="0"/>
              <a:t>Unit 7D      Operational Safety   -   Lesson D: Parking Tender and Miscellaneous Roles and Responsibilities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73362"/>
          </a:xfrm>
        </p:spPr>
        <p:txBody>
          <a:bodyPr/>
          <a:lstStyle/>
          <a:p>
            <a:r>
              <a:rPr lang="en-US" dirty="0" smtClean="0"/>
              <a:t>Lesson 7D Objectives</a:t>
            </a:r>
            <a:endParaRPr lang="en-US" dirty="0"/>
          </a:p>
        </p:txBody>
      </p:sp>
      <p:sp>
        <p:nvSpPr>
          <p:cNvPr id="3" name="Content Placeholder 2"/>
          <p:cNvSpPr>
            <a:spLocks noGrp="1"/>
          </p:cNvSpPr>
          <p:nvPr>
            <p:ph idx="1"/>
          </p:nvPr>
        </p:nvSpPr>
        <p:spPr>
          <a:xfrm>
            <a:off x="457200" y="3048000"/>
            <a:ext cx="8229600" cy="3581400"/>
          </a:xfrm>
        </p:spPr>
        <p:txBody>
          <a:bodyPr/>
          <a:lstStyle/>
          <a:p>
            <a:pPr marL="742950" indent="-742950">
              <a:buFont typeface="+mj-lt"/>
              <a:buAutoNum type="arabicPeriod"/>
            </a:pPr>
            <a:r>
              <a:rPr lang="en-US" dirty="0" smtClean="0"/>
              <a:t>Describe parking tender roles and responsibilities.</a:t>
            </a:r>
          </a:p>
          <a:p>
            <a:pPr marL="742950" indent="-742950">
              <a:buFont typeface="+mj-lt"/>
              <a:buAutoNum type="arabicPeriod"/>
            </a:pPr>
            <a:r>
              <a:rPr lang="en-US" dirty="0" smtClean="0"/>
              <a:t>Describe plan for medivac procedures.</a:t>
            </a:r>
          </a:p>
          <a:p>
            <a:pPr marL="742950" indent="-742950">
              <a:buFont typeface="+mj-lt"/>
              <a:buAutoNum type="arabicPeriod"/>
            </a:pPr>
            <a:endParaRPr lang="en-US" dirty="0" smtClean="0"/>
          </a:p>
          <a:p>
            <a:pPr marL="742950" indent="-742950">
              <a:buFont typeface="+mj-lt"/>
              <a:buAutoNum type="arabicPeriod"/>
            </a:pPr>
            <a:endParaRPr lang="en-US" dirty="0"/>
          </a:p>
        </p:txBody>
      </p:sp>
      <p:sp>
        <p:nvSpPr>
          <p:cNvPr id="6" name="Slide Number Placeholder 5"/>
          <p:cNvSpPr>
            <a:spLocks noGrp="1"/>
          </p:cNvSpPr>
          <p:nvPr>
            <p:ph type="sldNum" sz="quarter" idx="4"/>
          </p:nvPr>
        </p:nvSpPr>
        <p:spPr/>
        <p:txBody>
          <a:bodyPr/>
          <a:lstStyle/>
          <a:p>
            <a:r>
              <a:rPr lang="en-US" dirty="0" smtClean="0"/>
              <a:t>Slide 7D-</a:t>
            </a:r>
            <a:fld id="{9B0275EC-D83B-41CF-A730-6EE890332126}" type="slidenum">
              <a:rPr lang="en-US" smtClean="0"/>
              <a:pPr/>
              <a:t>2</a:t>
            </a:fld>
            <a:endParaRPr lang="en-US" dirty="0"/>
          </a:p>
        </p:txBody>
      </p:sp>
      <p:sp>
        <p:nvSpPr>
          <p:cNvPr id="7" name="Footer Placeholder 6"/>
          <p:cNvSpPr>
            <a:spLocks noGrp="1"/>
          </p:cNvSpPr>
          <p:nvPr>
            <p:ph type="ftr" sz="quarter" idx="3"/>
          </p:nvPr>
        </p:nvSpPr>
        <p:spPr/>
        <p:txBody>
          <a:bodyPr/>
          <a:lstStyle/>
          <a:p>
            <a:r>
              <a:rPr lang="en-US" dirty="0" smtClean="0"/>
              <a:t>Unit 7D      Operational Safety   -   Lesson D: Parking Tender and Miscellaneous Roles and Responsibilities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Aviation Mishap Types </a:t>
            </a:r>
            <a:endParaRPr lang="en-US" dirty="0"/>
          </a:p>
        </p:txBody>
      </p:sp>
      <p:sp>
        <p:nvSpPr>
          <p:cNvPr id="3" name="Content Placeholder 2"/>
          <p:cNvSpPr>
            <a:spLocks noGrp="1"/>
          </p:cNvSpPr>
          <p:nvPr>
            <p:ph idx="1"/>
          </p:nvPr>
        </p:nvSpPr>
        <p:spPr/>
        <p:txBody>
          <a:bodyPr/>
          <a:lstStyle/>
          <a:p>
            <a:pPr>
              <a:buNone/>
            </a:pPr>
            <a:r>
              <a:rPr lang="en-US" dirty="0" smtClean="0">
                <a:solidFill>
                  <a:schemeClr val="accent1">
                    <a:lumMod val="50000"/>
                  </a:schemeClr>
                </a:solidFill>
              </a:rPr>
              <a:t>Aircraft Incident</a:t>
            </a:r>
          </a:p>
          <a:p>
            <a:pPr>
              <a:buNone/>
            </a:pPr>
            <a:r>
              <a:rPr lang="en-US" dirty="0" smtClean="0"/>
              <a:t>An occurrence, other than an accident, associated with the operation of an aircraft that effects, or could affect the safety of operations or the mission. </a:t>
            </a:r>
            <a:br>
              <a:rPr lang="en-US" dirty="0" smtClean="0"/>
            </a:br>
            <a:r>
              <a:rPr lang="en-US" dirty="0" smtClean="0"/>
              <a:t>(350 DM 1)</a:t>
            </a:r>
          </a:p>
          <a:p>
            <a:pPr>
              <a:buNone/>
            </a:pPr>
            <a:endParaRPr lang="en-US" dirty="0"/>
          </a:p>
        </p:txBody>
      </p:sp>
      <p:sp>
        <p:nvSpPr>
          <p:cNvPr id="6" name="Slide Number Placeholder 5"/>
          <p:cNvSpPr>
            <a:spLocks noGrp="1"/>
          </p:cNvSpPr>
          <p:nvPr>
            <p:ph type="sldNum" sz="quarter" idx="4"/>
          </p:nvPr>
        </p:nvSpPr>
        <p:spPr/>
        <p:txBody>
          <a:bodyPr/>
          <a:lstStyle/>
          <a:p>
            <a:r>
              <a:rPr lang="en-US" dirty="0" smtClean="0"/>
              <a:t>Slide 7D-</a:t>
            </a:r>
            <a:fld id="{9B0275EC-D83B-41CF-A730-6EE890332126}" type="slidenum">
              <a:rPr lang="en-US" smtClean="0"/>
              <a:pPr/>
              <a:t>20</a:t>
            </a:fld>
            <a:endParaRPr lang="en-US" dirty="0"/>
          </a:p>
        </p:txBody>
      </p:sp>
      <p:sp>
        <p:nvSpPr>
          <p:cNvPr id="9" name="Footer Placeholder 8"/>
          <p:cNvSpPr>
            <a:spLocks noGrp="1"/>
          </p:cNvSpPr>
          <p:nvPr>
            <p:ph type="ftr" sz="quarter" idx="3"/>
          </p:nvPr>
        </p:nvSpPr>
        <p:spPr/>
        <p:txBody>
          <a:bodyPr/>
          <a:lstStyle/>
          <a:p>
            <a:r>
              <a:rPr lang="en-US" dirty="0" smtClean="0"/>
              <a:t>Unit 7D      Operational Safety   -   Lesson D: Parking Tender and Miscellaneous Roles and Responsibilities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Aviation Mishap Types </a:t>
            </a:r>
            <a:endParaRPr lang="en-US" dirty="0"/>
          </a:p>
        </p:txBody>
      </p:sp>
      <p:sp>
        <p:nvSpPr>
          <p:cNvPr id="3" name="Content Placeholder 2"/>
          <p:cNvSpPr>
            <a:spLocks noGrp="1"/>
          </p:cNvSpPr>
          <p:nvPr>
            <p:ph idx="1"/>
          </p:nvPr>
        </p:nvSpPr>
        <p:spPr/>
        <p:txBody>
          <a:bodyPr/>
          <a:lstStyle/>
          <a:p>
            <a:r>
              <a:rPr lang="en-US" dirty="0" smtClean="0">
                <a:solidFill>
                  <a:schemeClr val="accent1">
                    <a:lumMod val="50000"/>
                  </a:schemeClr>
                </a:solidFill>
              </a:rPr>
              <a:t>Aviation Hazard</a:t>
            </a:r>
            <a:endParaRPr lang="en-US" dirty="0" smtClean="0"/>
          </a:p>
          <a:p>
            <a:r>
              <a:rPr lang="en-US" dirty="0" smtClean="0"/>
              <a:t>Any Condition, act or set of circumstances that exposes an individual to unnecessary risk or harm during aviation operations. (350 DM 1)</a:t>
            </a:r>
          </a:p>
          <a:p>
            <a:endParaRPr lang="en-US" dirty="0"/>
          </a:p>
        </p:txBody>
      </p:sp>
      <p:sp>
        <p:nvSpPr>
          <p:cNvPr id="6" name="Slide Number Placeholder 5"/>
          <p:cNvSpPr>
            <a:spLocks noGrp="1"/>
          </p:cNvSpPr>
          <p:nvPr>
            <p:ph type="sldNum" sz="quarter" idx="4"/>
          </p:nvPr>
        </p:nvSpPr>
        <p:spPr/>
        <p:txBody>
          <a:bodyPr/>
          <a:lstStyle/>
          <a:p>
            <a:r>
              <a:rPr lang="en-US" dirty="0" smtClean="0"/>
              <a:t>Slide 7D-</a:t>
            </a:r>
            <a:fld id="{9B0275EC-D83B-41CF-A730-6EE890332126}" type="slidenum">
              <a:rPr lang="en-US" smtClean="0"/>
              <a:pPr/>
              <a:t>21</a:t>
            </a:fld>
            <a:endParaRPr lang="en-US" dirty="0"/>
          </a:p>
        </p:txBody>
      </p:sp>
      <p:sp>
        <p:nvSpPr>
          <p:cNvPr id="7" name="Footer Placeholder 6"/>
          <p:cNvSpPr>
            <a:spLocks noGrp="1"/>
          </p:cNvSpPr>
          <p:nvPr>
            <p:ph type="ftr" sz="quarter" idx="3"/>
          </p:nvPr>
        </p:nvSpPr>
        <p:spPr/>
        <p:txBody>
          <a:bodyPr/>
          <a:lstStyle/>
          <a:p>
            <a:r>
              <a:rPr lang="en-US" dirty="0" smtClean="0"/>
              <a:t>Unit 7D      Operational Safety   -   Lesson D: Parking Tender and Miscellaneous Roles and Responsibilities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Aviation Mishap Types </a:t>
            </a:r>
            <a:endParaRPr lang="en-US" dirty="0"/>
          </a:p>
        </p:txBody>
      </p:sp>
      <p:sp>
        <p:nvSpPr>
          <p:cNvPr id="3" name="Content Placeholder 2"/>
          <p:cNvSpPr>
            <a:spLocks noGrp="1"/>
          </p:cNvSpPr>
          <p:nvPr>
            <p:ph idx="1"/>
          </p:nvPr>
        </p:nvSpPr>
        <p:spPr/>
        <p:txBody>
          <a:bodyPr>
            <a:noAutofit/>
          </a:bodyPr>
          <a:lstStyle/>
          <a:p>
            <a:pPr>
              <a:buNone/>
            </a:pPr>
            <a:r>
              <a:rPr lang="en-US" dirty="0" smtClean="0">
                <a:solidFill>
                  <a:schemeClr val="accent1">
                    <a:lumMod val="50000"/>
                  </a:schemeClr>
                </a:solidFill>
              </a:rPr>
              <a:t>Aviation Hazard Examples</a:t>
            </a:r>
          </a:p>
          <a:p>
            <a:pPr marL="514350" indent="-514350">
              <a:buAutoNum type="arabicPeriod"/>
            </a:pPr>
            <a:r>
              <a:rPr lang="en-US" sz="3000" dirty="0" smtClean="0"/>
              <a:t>Policy or procedure deviation.</a:t>
            </a:r>
          </a:p>
          <a:p>
            <a:pPr marL="514350" indent="-514350">
              <a:buAutoNum type="arabicPeriod"/>
            </a:pPr>
            <a:r>
              <a:rPr lang="en-US" sz="3000" dirty="0" smtClean="0"/>
              <a:t>Unsafe actions of pilots, mechanics, fuel handlers, support personnel, aviation user or manager.</a:t>
            </a:r>
          </a:p>
          <a:p>
            <a:pPr marL="514350" indent="-514350">
              <a:buAutoNum type="arabicPeriod"/>
            </a:pPr>
            <a:r>
              <a:rPr lang="en-US" sz="3000" dirty="0" smtClean="0"/>
              <a:t>Deviation from planned flight operations.</a:t>
            </a:r>
          </a:p>
          <a:p>
            <a:pPr marL="514350" indent="-514350">
              <a:buAutoNum type="arabicPeriod"/>
            </a:pPr>
            <a:r>
              <a:rPr lang="en-US" sz="3000" dirty="0" smtClean="0"/>
              <a:t>Failure to use required PPE, file a flight plan, use flight following procedures, or to conduct required load calculations or downloading.</a:t>
            </a:r>
          </a:p>
          <a:p>
            <a:pPr>
              <a:buNone/>
            </a:pPr>
            <a:endParaRPr lang="en-US" dirty="0"/>
          </a:p>
        </p:txBody>
      </p:sp>
      <p:sp>
        <p:nvSpPr>
          <p:cNvPr id="6" name="Slide Number Placeholder 5"/>
          <p:cNvSpPr>
            <a:spLocks noGrp="1"/>
          </p:cNvSpPr>
          <p:nvPr>
            <p:ph type="sldNum" sz="quarter" idx="4"/>
          </p:nvPr>
        </p:nvSpPr>
        <p:spPr/>
        <p:txBody>
          <a:bodyPr/>
          <a:lstStyle/>
          <a:p>
            <a:r>
              <a:rPr lang="en-US" dirty="0" smtClean="0"/>
              <a:t>Slide 7D-</a:t>
            </a:r>
            <a:fld id="{9B0275EC-D83B-41CF-A730-6EE890332126}" type="slidenum">
              <a:rPr lang="en-US" smtClean="0"/>
              <a:pPr/>
              <a:t>22</a:t>
            </a:fld>
            <a:endParaRPr lang="en-US" dirty="0"/>
          </a:p>
        </p:txBody>
      </p:sp>
      <p:sp>
        <p:nvSpPr>
          <p:cNvPr id="9" name="Footer Placeholder 8"/>
          <p:cNvSpPr>
            <a:spLocks noGrp="1"/>
          </p:cNvSpPr>
          <p:nvPr>
            <p:ph type="ftr" sz="quarter" idx="3"/>
          </p:nvPr>
        </p:nvSpPr>
        <p:spPr/>
        <p:txBody>
          <a:bodyPr/>
          <a:lstStyle/>
          <a:p>
            <a:r>
              <a:rPr lang="en-US" dirty="0" smtClean="0"/>
              <a:t>Unit 7D      Operational Safety   -   Lesson D: Parking Tender and Miscellaneous Roles and Responsibilities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Aviation Mishap Types </a:t>
            </a:r>
            <a:endParaRPr lang="en-US" dirty="0"/>
          </a:p>
        </p:txBody>
      </p:sp>
      <p:sp>
        <p:nvSpPr>
          <p:cNvPr id="3" name="Content Placeholder 2"/>
          <p:cNvSpPr>
            <a:spLocks noGrp="1"/>
          </p:cNvSpPr>
          <p:nvPr>
            <p:ph idx="1"/>
          </p:nvPr>
        </p:nvSpPr>
        <p:spPr/>
        <p:txBody>
          <a:bodyPr/>
          <a:lstStyle/>
          <a:p>
            <a:r>
              <a:rPr lang="en-US" dirty="0" smtClean="0">
                <a:solidFill>
                  <a:schemeClr val="accent1">
                    <a:lumMod val="50000"/>
                  </a:schemeClr>
                </a:solidFill>
              </a:rPr>
              <a:t>Maintenance Deficiency</a:t>
            </a:r>
          </a:p>
          <a:p>
            <a:r>
              <a:rPr lang="en-US" dirty="0" smtClean="0"/>
              <a:t>A maintenance deficiency report is any serious defect or failure causing mechanical difficulties encountered in aircraft operations and not specifically identified as an aircraft incident or aviation hazard.</a:t>
            </a:r>
          </a:p>
          <a:p>
            <a:pPr>
              <a:buNone/>
            </a:pPr>
            <a:endParaRPr lang="en-US" dirty="0"/>
          </a:p>
        </p:txBody>
      </p:sp>
      <p:sp>
        <p:nvSpPr>
          <p:cNvPr id="6" name="Slide Number Placeholder 5"/>
          <p:cNvSpPr>
            <a:spLocks noGrp="1"/>
          </p:cNvSpPr>
          <p:nvPr>
            <p:ph type="sldNum" sz="quarter" idx="4"/>
          </p:nvPr>
        </p:nvSpPr>
        <p:spPr/>
        <p:txBody>
          <a:bodyPr/>
          <a:lstStyle/>
          <a:p>
            <a:r>
              <a:rPr lang="en-US" dirty="0" smtClean="0"/>
              <a:t>Slide 7D-</a:t>
            </a:r>
            <a:fld id="{9B0275EC-D83B-41CF-A730-6EE890332126}" type="slidenum">
              <a:rPr lang="en-US" smtClean="0"/>
              <a:pPr/>
              <a:t>23</a:t>
            </a:fld>
            <a:endParaRPr lang="en-US" dirty="0"/>
          </a:p>
        </p:txBody>
      </p:sp>
      <p:sp>
        <p:nvSpPr>
          <p:cNvPr id="9" name="Footer Placeholder 8"/>
          <p:cNvSpPr>
            <a:spLocks noGrp="1"/>
          </p:cNvSpPr>
          <p:nvPr>
            <p:ph type="ftr" sz="quarter" idx="3"/>
          </p:nvPr>
        </p:nvSpPr>
        <p:spPr/>
        <p:txBody>
          <a:bodyPr/>
          <a:lstStyle/>
          <a:p>
            <a:r>
              <a:rPr lang="en-US" dirty="0" smtClean="0"/>
              <a:t>Unit 7D      Operational Safety   -   Lesson D: Parking Tender and Miscellaneous Roles and Responsibilities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Aviation Mishap</a:t>
            </a:r>
            <a:endParaRPr lang="en-US" dirty="0"/>
          </a:p>
        </p:txBody>
      </p:sp>
      <p:sp>
        <p:nvSpPr>
          <p:cNvPr id="3" name="Content Placeholder 2"/>
          <p:cNvSpPr>
            <a:spLocks noGrp="1"/>
          </p:cNvSpPr>
          <p:nvPr>
            <p:ph idx="1"/>
          </p:nvPr>
        </p:nvSpPr>
        <p:spPr/>
        <p:txBody>
          <a:bodyPr/>
          <a:lstStyle/>
          <a:p>
            <a:pPr lvl="0"/>
            <a:r>
              <a:rPr lang="en-US" dirty="0" smtClean="0">
                <a:solidFill>
                  <a:schemeClr val="accent1">
                    <a:lumMod val="50000"/>
                  </a:schemeClr>
                </a:solidFill>
              </a:rPr>
              <a:t>Communicating Mishaps</a:t>
            </a:r>
          </a:p>
          <a:p>
            <a:pPr lvl="0"/>
            <a:r>
              <a:rPr lang="en-US" dirty="0" smtClean="0">
                <a:solidFill>
                  <a:srgbClr val="0070C0"/>
                </a:solidFill>
              </a:rPr>
              <a:t>SAFECOM</a:t>
            </a:r>
          </a:p>
          <a:p>
            <a:pPr marL="347472" indent="-347472">
              <a:buFont typeface="Arial" pitchFamily="34" charset="0"/>
              <a:buChar char="•"/>
            </a:pPr>
            <a:r>
              <a:rPr lang="en-US" dirty="0" smtClean="0"/>
              <a:t>A reporting form to communicate any condition, act, maintenance problem or circumstance which has potential to cause an aviation related mishap.</a:t>
            </a:r>
          </a:p>
          <a:p>
            <a:pPr marL="347472" indent="-347472">
              <a:buFont typeface="Arial" pitchFamily="34" charset="0"/>
              <a:buChar char="•"/>
            </a:pPr>
            <a:r>
              <a:rPr lang="en-US" dirty="0" smtClean="0"/>
              <a:t>Online searchable database of past events.</a:t>
            </a:r>
          </a:p>
          <a:p>
            <a:endParaRPr lang="en-US" dirty="0"/>
          </a:p>
        </p:txBody>
      </p:sp>
      <p:sp>
        <p:nvSpPr>
          <p:cNvPr id="6" name="Slide Number Placeholder 5"/>
          <p:cNvSpPr>
            <a:spLocks noGrp="1"/>
          </p:cNvSpPr>
          <p:nvPr>
            <p:ph type="sldNum" sz="quarter" idx="4"/>
          </p:nvPr>
        </p:nvSpPr>
        <p:spPr/>
        <p:txBody>
          <a:bodyPr/>
          <a:lstStyle/>
          <a:p>
            <a:r>
              <a:rPr lang="en-US" dirty="0" smtClean="0"/>
              <a:t>Slide 7D-</a:t>
            </a:r>
            <a:fld id="{9B0275EC-D83B-41CF-A730-6EE890332126}" type="slidenum">
              <a:rPr lang="en-US" smtClean="0"/>
              <a:pPr/>
              <a:t>24</a:t>
            </a:fld>
            <a:endParaRPr lang="en-US" dirty="0"/>
          </a:p>
        </p:txBody>
      </p:sp>
      <p:sp>
        <p:nvSpPr>
          <p:cNvPr id="7" name="Footer Placeholder 6"/>
          <p:cNvSpPr>
            <a:spLocks noGrp="1"/>
          </p:cNvSpPr>
          <p:nvPr>
            <p:ph type="ftr" sz="quarter" idx="3"/>
          </p:nvPr>
        </p:nvSpPr>
        <p:spPr/>
        <p:txBody>
          <a:bodyPr/>
          <a:lstStyle/>
          <a:p>
            <a:r>
              <a:rPr lang="en-US" dirty="0" smtClean="0"/>
              <a:t>Unit 7D      Operational Safety   -   Lesson D: Parking Tender and Miscellaneous Roles and Responsibilities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cstate="print"/>
          <a:srcRect l="6953" t="4782" r="11259" b="5919"/>
          <a:stretch>
            <a:fillRect/>
          </a:stretch>
        </p:blipFill>
        <p:spPr bwMode="auto">
          <a:xfrm>
            <a:off x="3886200" y="495300"/>
            <a:ext cx="4808537" cy="6037263"/>
          </a:xfrm>
          <a:prstGeom prst="rect">
            <a:avLst/>
          </a:prstGeom>
          <a:noFill/>
          <a:ln w="76200">
            <a:solidFill>
              <a:schemeClr val="tx1"/>
            </a:solidFill>
            <a:miter lim="800000"/>
            <a:headEnd/>
            <a:tailEnd/>
          </a:ln>
        </p:spPr>
      </p:pic>
      <p:sp>
        <p:nvSpPr>
          <p:cNvPr id="35843" name="TextBox 5"/>
          <p:cNvSpPr txBox="1">
            <a:spLocks noChangeArrowheads="1"/>
          </p:cNvSpPr>
          <p:nvPr/>
        </p:nvSpPr>
        <p:spPr bwMode="auto">
          <a:xfrm>
            <a:off x="1549933" y="1292225"/>
            <a:ext cx="1750479" cy="461665"/>
          </a:xfrm>
          <a:prstGeom prst="rect">
            <a:avLst/>
          </a:prstGeom>
          <a:noFill/>
          <a:ln w="9525">
            <a:noFill/>
            <a:miter lim="800000"/>
            <a:headEnd/>
            <a:tailEnd/>
          </a:ln>
        </p:spPr>
        <p:txBody>
          <a:bodyPr wrap="none">
            <a:spAutoFit/>
          </a:bodyPr>
          <a:lstStyle/>
          <a:p>
            <a:pPr algn="r"/>
            <a:r>
              <a:rPr lang="en-US" sz="2400" b="1" dirty="0"/>
              <a:t>Reported by</a:t>
            </a:r>
          </a:p>
        </p:txBody>
      </p:sp>
      <p:sp>
        <p:nvSpPr>
          <p:cNvPr id="35844" name="TextBox 6"/>
          <p:cNvSpPr txBox="1">
            <a:spLocks noChangeArrowheads="1"/>
          </p:cNvSpPr>
          <p:nvPr/>
        </p:nvSpPr>
        <p:spPr bwMode="auto">
          <a:xfrm>
            <a:off x="2404911" y="2055813"/>
            <a:ext cx="895502" cy="461665"/>
          </a:xfrm>
          <a:prstGeom prst="rect">
            <a:avLst/>
          </a:prstGeom>
          <a:noFill/>
          <a:ln w="9525">
            <a:noFill/>
            <a:miter lim="800000"/>
            <a:headEnd/>
            <a:tailEnd/>
          </a:ln>
        </p:spPr>
        <p:txBody>
          <a:bodyPr wrap="none">
            <a:spAutoFit/>
          </a:bodyPr>
          <a:lstStyle/>
          <a:p>
            <a:pPr algn="r"/>
            <a:r>
              <a:rPr lang="en-US" sz="2400" b="1" dirty="0"/>
              <a:t>Event</a:t>
            </a:r>
          </a:p>
        </p:txBody>
      </p:sp>
      <p:sp>
        <p:nvSpPr>
          <p:cNvPr id="35845" name="TextBox 7"/>
          <p:cNvSpPr txBox="1">
            <a:spLocks noChangeArrowheads="1"/>
          </p:cNvSpPr>
          <p:nvPr/>
        </p:nvSpPr>
        <p:spPr bwMode="auto">
          <a:xfrm>
            <a:off x="2118679" y="2819401"/>
            <a:ext cx="1181734" cy="461665"/>
          </a:xfrm>
          <a:prstGeom prst="rect">
            <a:avLst/>
          </a:prstGeom>
          <a:noFill/>
          <a:ln w="9525">
            <a:noFill/>
            <a:miter lim="800000"/>
            <a:headEnd/>
            <a:tailEnd/>
          </a:ln>
        </p:spPr>
        <p:txBody>
          <a:bodyPr wrap="none">
            <a:spAutoFit/>
          </a:bodyPr>
          <a:lstStyle/>
          <a:p>
            <a:pPr algn="r"/>
            <a:r>
              <a:rPr lang="en-US" sz="2400" b="1" dirty="0"/>
              <a:t>Mission</a:t>
            </a:r>
          </a:p>
        </p:txBody>
      </p:sp>
      <p:sp>
        <p:nvSpPr>
          <p:cNvPr id="35846" name="TextBox 8"/>
          <p:cNvSpPr txBox="1">
            <a:spLocks noChangeArrowheads="1"/>
          </p:cNvSpPr>
          <p:nvPr/>
        </p:nvSpPr>
        <p:spPr bwMode="auto">
          <a:xfrm>
            <a:off x="2163499" y="3582989"/>
            <a:ext cx="1136913" cy="461665"/>
          </a:xfrm>
          <a:prstGeom prst="rect">
            <a:avLst/>
          </a:prstGeom>
          <a:noFill/>
          <a:ln w="9525">
            <a:noFill/>
            <a:miter lim="800000"/>
            <a:headEnd/>
            <a:tailEnd/>
          </a:ln>
        </p:spPr>
        <p:txBody>
          <a:bodyPr wrap="none">
            <a:spAutoFit/>
          </a:bodyPr>
          <a:lstStyle/>
          <a:p>
            <a:pPr algn="r"/>
            <a:r>
              <a:rPr lang="en-US" sz="2400" b="1" dirty="0"/>
              <a:t>Aircraft</a:t>
            </a:r>
          </a:p>
        </p:txBody>
      </p:sp>
      <p:sp>
        <p:nvSpPr>
          <p:cNvPr id="35847" name="TextBox 9"/>
          <p:cNvSpPr txBox="1">
            <a:spLocks noChangeArrowheads="1"/>
          </p:cNvSpPr>
          <p:nvPr/>
        </p:nvSpPr>
        <p:spPr bwMode="auto">
          <a:xfrm>
            <a:off x="1919586" y="4344989"/>
            <a:ext cx="1380826" cy="461665"/>
          </a:xfrm>
          <a:prstGeom prst="rect">
            <a:avLst/>
          </a:prstGeom>
          <a:noFill/>
          <a:ln w="9525">
            <a:noFill/>
            <a:miter lim="800000"/>
            <a:headEnd/>
            <a:tailEnd/>
          </a:ln>
        </p:spPr>
        <p:txBody>
          <a:bodyPr wrap="none">
            <a:spAutoFit/>
          </a:bodyPr>
          <a:lstStyle/>
          <a:p>
            <a:pPr algn="r"/>
            <a:r>
              <a:rPr lang="en-US" sz="2400" b="1" dirty="0"/>
              <a:t>Narrative</a:t>
            </a:r>
          </a:p>
        </p:txBody>
      </p:sp>
      <p:sp>
        <p:nvSpPr>
          <p:cNvPr id="35848" name="TextBox 10"/>
          <p:cNvSpPr txBox="1">
            <a:spLocks noChangeArrowheads="1"/>
          </p:cNvSpPr>
          <p:nvPr/>
        </p:nvSpPr>
        <p:spPr bwMode="auto">
          <a:xfrm>
            <a:off x="838200" y="5108575"/>
            <a:ext cx="2462212" cy="461665"/>
          </a:xfrm>
          <a:prstGeom prst="rect">
            <a:avLst/>
          </a:prstGeom>
          <a:noFill/>
          <a:ln w="9525">
            <a:noFill/>
            <a:miter lim="800000"/>
            <a:headEnd/>
            <a:tailEnd/>
          </a:ln>
        </p:spPr>
        <p:txBody>
          <a:bodyPr wrap="square">
            <a:spAutoFit/>
          </a:bodyPr>
          <a:lstStyle/>
          <a:p>
            <a:pPr algn="r"/>
            <a:r>
              <a:rPr lang="en-US" sz="2400" b="1" dirty="0" smtClean="0"/>
              <a:t>Corrective Action</a:t>
            </a:r>
            <a:endParaRPr lang="en-US" sz="2400" b="1" dirty="0"/>
          </a:p>
        </p:txBody>
      </p:sp>
      <p:sp>
        <p:nvSpPr>
          <p:cNvPr id="19" name="TextBox 18"/>
          <p:cNvSpPr txBox="1"/>
          <p:nvPr/>
        </p:nvSpPr>
        <p:spPr>
          <a:xfrm>
            <a:off x="457200" y="533400"/>
            <a:ext cx="3160866" cy="64633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spAutoFit/>
          </a:bodyPr>
          <a:lstStyle/>
          <a:p>
            <a:pPr algn="ctr">
              <a:defRPr/>
            </a:pPr>
            <a:r>
              <a:rPr lang="en-US" sz="3600" b="1" dirty="0" smtClean="0">
                <a:solidFill>
                  <a:schemeClr val="accent1">
                    <a:lumMod val="50000"/>
                  </a:schemeClr>
                </a:solidFill>
              </a:rPr>
              <a:t>SAFECOM </a:t>
            </a:r>
            <a:r>
              <a:rPr lang="en-US" sz="3600" b="1" dirty="0">
                <a:solidFill>
                  <a:schemeClr val="accent1">
                    <a:lumMod val="50000"/>
                  </a:schemeClr>
                </a:solidFill>
              </a:rPr>
              <a:t>Form</a:t>
            </a:r>
          </a:p>
        </p:txBody>
      </p:sp>
      <p:sp>
        <p:nvSpPr>
          <p:cNvPr id="16" name="Rectangle 15"/>
          <p:cNvSpPr/>
          <p:nvPr/>
        </p:nvSpPr>
        <p:spPr>
          <a:xfrm>
            <a:off x="304800" y="6015335"/>
            <a:ext cx="3431773" cy="461665"/>
          </a:xfrm>
          <a:prstGeom prst="rect">
            <a:avLst/>
          </a:prstGeom>
        </p:spPr>
        <p:txBody>
          <a:bodyPr wrap="none">
            <a:spAutoFit/>
          </a:bodyPr>
          <a:lstStyle/>
          <a:p>
            <a:pPr>
              <a:buNone/>
            </a:pPr>
            <a:r>
              <a:rPr lang="en-US" sz="2400" b="1" dirty="0" smtClean="0">
                <a:solidFill>
                  <a:srgbClr val="0070C0"/>
                </a:solidFill>
              </a:rPr>
              <a:t>http://www.safecom.gov</a:t>
            </a:r>
            <a:endParaRPr lang="en-US" sz="2400" b="1" dirty="0">
              <a:solidFill>
                <a:srgbClr val="0070C0"/>
              </a:solidFill>
            </a:endParaRPr>
          </a:p>
        </p:txBody>
      </p:sp>
      <p:sp>
        <p:nvSpPr>
          <p:cNvPr id="20" name="Rectangle 19"/>
          <p:cNvSpPr/>
          <p:nvPr/>
        </p:nvSpPr>
        <p:spPr>
          <a:xfrm>
            <a:off x="6400800" y="838200"/>
            <a:ext cx="2362200" cy="12954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3810000" y="1981200"/>
            <a:ext cx="4953000" cy="10668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3810000" y="2971800"/>
            <a:ext cx="4953000" cy="6858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3810000" y="3581400"/>
            <a:ext cx="4953000" cy="4572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3810000" y="3962400"/>
            <a:ext cx="4953000" cy="13716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3810000" y="5334000"/>
            <a:ext cx="4953000" cy="12192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Slide Number Placeholder 25"/>
          <p:cNvSpPr>
            <a:spLocks noGrp="1"/>
          </p:cNvSpPr>
          <p:nvPr>
            <p:ph type="sldNum" sz="quarter" idx="4"/>
          </p:nvPr>
        </p:nvSpPr>
        <p:spPr/>
        <p:txBody>
          <a:bodyPr/>
          <a:lstStyle/>
          <a:p>
            <a:r>
              <a:rPr lang="en-US" dirty="0" smtClean="0"/>
              <a:t>Slide 7D-</a:t>
            </a:r>
            <a:fld id="{9B0275EC-D83B-41CF-A730-6EE890332126}" type="slidenum">
              <a:rPr lang="en-US" smtClean="0"/>
              <a:pPr/>
              <a:t>25</a:t>
            </a:fld>
            <a:endParaRPr lang="en-US" dirty="0"/>
          </a:p>
        </p:txBody>
      </p:sp>
      <p:sp>
        <p:nvSpPr>
          <p:cNvPr id="27" name="Footer Placeholder 26"/>
          <p:cNvSpPr>
            <a:spLocks noGrp="1"/>
          </p:cNvSpPr>
          <p:nvPr>
            <p:ph type="ftr" sz="quarter" idx="3"/>
          </p:nvPr>
        </p:nvSpPr>
        <p:spPr/>
        <p:txBody>
          <a:bodyPr/>
          <a:lstStyle/>
          <a:p>
            <a:r>
              <a:rPr lang="en-US" dirty="0" smtClean="0"/>
              <a:t>Unit 7D      Operational Safety   -   Lesson D: Parking Tender and Miscellaneous Roles and Responsibilities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edge">
                                      <p:cBhvr>
                                        <p:cTn id="7" dur="500"/>
                                        <p:tgtEl>
                                          <p:spTgt spid="20"/>
                                        </p:tgtEl>
                                      </p:cBhvr>
                                    </p:animEffect>
                                  </p:childTnLst>
                                </p:cTn>
                              </p:par>
                              <p:par>
                                <p:cTn id="8" presetID="3" presetClass="emph" presetSubtype="2" fill="hold" grpId="0" nodeType="withEffect">
                                  <p:stCondLst>
                                    <p:cond delay="0"/>
                                  </p:stCondLst>
                                  <p:childTnLst>
                                    <p:animClr clrSpc="rgb">
                                      <p:cBhvr override="childStyle">
                                        <p:cTn id="9" dur="500" fill="hold"/>
                                        <p:tgtEl>
                                          <p:spTgt spid="35843"/>
                                        </p:tgtEl>
                                        <p:attrNameLst>
                                          <p:attrName>style.color</p:attrName>
                                        </p:attrNameLst>
                                      </p:cBhvr>
                                      <p:to>
                                        <a:srgbClr val="008000"/>
                                      </p:to>
                                    </p:animClr>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edge">
                                      <p:cBhvr>
                                        <p:cTn id="14" dur="500"/>
                                        <p:tgtEl>
                                          <p:spTgt spid="21"/>
                                        </p:tgtEl>
                                      </p:cBhvr>
                                    </p:animEffect>
                                  </p:childTnLst>
                                </p:cTn>
                              </p:par>
                              <p:par>
                                <p:cTn id="15" presetID="1" presetClass="exit" presetSubtype="0" fill="hold" grpId="1" nodeType="withEffect">
                                  <p:stCondLst>
                                    <p:cond delay="0"/>
                                  </p:stCondLst>
                                  <p:childTnLst>
                                    <p:set>
                                      <p:cBhvr>
                                        <p:cTn id="16" dur="1" fill="hold">
                                          <p:stCondLst>
                                            <p:cond delay="0"/>
                                          </p:stCondLst>
                                        </p:cTn>
                                        <p:tgtEl>
                                          <p:spTgt spid="20"/>
                                        </p:tgtEl>
                                        <p:attrNameLst>
                                          <p:attrName>style.visibility</p:attrName>
                                        </p:attrNameLst>
                                      </p:cBhvr>
                                      <p:to>
                                        <p:strVal val="hidden"/>
                                      </p:to>
                                    </p:set>
                                  </p:childTnLst>
                                </p:cTn>
                              </p:par>
                              <p:par>
                                <p:cTn id="17" presetID="3" presetClass="emph" presetSubtype="2" fill="hold" grpId="0" nodeType="withEffect">
                                  <p:stCondLst>
                                    <p:cond delay="0"/>
                                  </p:stCondLst>
                                  <p:childTnLst>
                                    <p:animClr clrSpc="rgb">
                                      <p:cBhvr override="childStyle">
                                        <p:cTn id="18" dur="500" fill="hold"/>
                                        <p:tgtEl>
                                          <p:spTgt spid="35844"/>
                                        </p:tgtEl>
                                        <p:attrNameLst>
                                          <p:attrName>style.color</p:attrName>
                                        </p:attrNameLst>
                                      </p:cBhvr>
                                      <p:to>
                                        <a:srgbClr val="008000"/>
                                      </p:to>
                                    </p:animClr>
                                  </p:childTnLst>
                                </p:cTn>
                              </p:par>
                              <p:par>
                                <p:cTn id="19" presetID="3" presetClass="emph" presetSubtype="2" fill="hold" grpId="1" nodeType="withEffect">
                                  <p:stCondLst>
                                    <p:cond delay="0"/>
                                  </p:stCondLst>
                                  <p:childTnLst>
                                    <p:animClr clrSpc="rgb">
                                      <p:cBhvr override="childStyle">
                                        <p:cTn id="20" dur="500" fill="hold"/>
                                        <p:tgtEl>
                                          <p:spTgt spid="35843"/>
                                        </p:tgtEl>
                                        <p:attrNameLst>
                                          <p:attrName>style.color</p:attrName>
                                        </p:attrNameLst>
                                      </p:cBhvr>
                                      <p:to>
                                        <a:schemeClr val="tx1"/>
                                      </p:to>
                                    </p:animClr>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edge">
                                      <p:cBhvr>
                                        <p:cTn id="25" dur="500"/>
                                        <p:tgtEl>
                                          <p:spTgt spid="22"/>
                                        </p:tgtEl>
                                      </p:cBhvr>
                                    </p:animEffect>
                                  </p:childTnLst>
                                </p:cTn>
                              </p:par>
                              <p:par>
                                <p:cTn id="26" presetID="1" presetClass="exit" presetSubtype="0" fill="hold" grpId="1" nodeType="withEffect">
                                  <p:stCondLst>
                                    <p:cond delay="0"/>
                                  </p:stCondLst>
                                  <p:childTnLst>
                                    <p:set>
                                      <p:cBhvr>
                                        <p:cTn id="27" dur="1" fill="hold">
                                          <p:stCondLst>
                                            <p:cond delay="0"/>
                                          </p:stCondLst>
                                        </p:cTn>
                                        <p:tgtEl>
                                          <p:spTgt spid="21"/>
                                        </p:tgtEl>
                                        <p:attrNameLst>
                                          <p:attrName>style.visibility</p:attrName>
                                        </p:attrNameLst>
                                      </p:cBhvr>
                                      <p:to>
                                        <p:strVal val="hidden"/>
                                      </p:to>
                                    </p:set>
                                  </p:childTnLst>
                                </p:cTn>
                              </p:par>
                              <p:par>
                                <p:cTn id="28" presetID="3" presetClass="emph" presetSubtype="2" fill="hold" grpId="0" nodeType="withEffect">
                                  <p:stCondLst>
                                    <p:cond delay="0"/>
                                  </p:stCondLst>
                                  <p:childTnLst>
                                    <p:animClr clrSpc="rgb">
                                      <p:cBhvr override="childStyle">
                                        <p:cTn id="29" dur="500" fill="hold"/>
                                        <p:tgtEl>
                                          <p:spTgt spid="35845"/>
                                        </p:tgtEl>
                                        <p:attrNameLst>
                                          <p:attrName>style.color</p:attrName>
                                        </p:attrNameLst>
                                      </p:cBhvr>
                                      <p:to>
                                        <a:srgbClr val="008000"/>
                                      </p:to>
                                    </p:animClr>
                                  </p:childTnLst>
                                </p:cTn>
                              </p:par>
                              <p:par>
                                <p:cTn id="30" presetID="3" presetClass="emph" presetSubtype="2" fill="hold" grpId="1" nodeType="withEffect">
                                  <p:stCondLst>
                                    <p:cond delay="0"/>
                                  </p:stCondLst>
                                  <p:childTnLst>
                                    <p:animClr clrSpc="rgb">
                                      <p:cBhvr override="childStyle">
                                        <p:cTn id="31" dur="500" fill="hold"/>
                                        <p:tgtEl>
                                          <p:spTgt spid="35844"/>
                                        </p:tgtEl>
                                        <p:attrNameLst>
                                          <p:attrName>style.color</p:attrName>
                                        </p:attrNameLst>
                                      </p:cBhvr>
                                      <p:to>
                                        <a:schemeClr val="tx1"/>
                                      </p:to>
                                    </p:animClr>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edge">
                                      <p:cBhvr>
                                        <p:cTn id="36" dur="500"/>
                                        <p:tgtEl>
                                          <p:spTgt spid="23"/>
                                        </p:tgtEl>
                                      </p:cBhvr>
                                    </p:animEffect>
                                  </p:childTnLst>
                                </p:cTn>
                              </p:par>
                              <p:par>
                                <p:cTn id="37" presetID="1" presetClass="exit" presetSubtype="0" fill="hold" grpId="1" nodeType="withEffect">
                                  <p:stCondLst>
                                    <p:cond delay="0"/>
                                  </p:stCondLst>
                                  <p:childTnLst>
                                    <p:set>
                                      <p:cBhvr>
                                        <p:cTn id="38" dur="1" fill="hold">
                                          <p:stCondLst>
                                            <p:cond delay="0"/>
                                          </p:stCondLst>
                                        </p:cTn>
                                        <p:tgtEl>
                                          <p:spTgt spid="22"/>
                                        </p:tgtEl>
                                        <p:attrNameLst>
                                          <p:attrName>style.visibility</p:attrName>
                                        </p:attrNameLst>
                                      </p:cBhvr>
                                      <p:to>
                                        <p:strVal val="hidden"/>
                                      </p:to>
                                    </p:set>
                                  </p:childTnLst>
                                </p:cTn>
                              </p:par>
                              <p:par>
                                <p:cTn id="39" presetID="3" presetClass="emph" presetSubtype="2" fill="hold" grpId="0" nodeType="withEffect">
                                  <p:stCondLst>
                                    <p:cond delay="0"/>
                                  </p:stCondLst>
                                  <p:childTnLst>
                                    <p:animClr clrSpc="rgb">
                                      <p:cBhvr override="childStyle">
                                        <p:cTn id="40" dur="500" fill="hold"/>
                                        <p:tgtEl>
                                          <p:spTgt spid="35846"/>
                                        </p:tgtEl>
                                        <p:attrNameLst>
                                          <p:attrName>style.color</p:attrName>
                                        </p:attrNameLst>
                                      </p:cBhvr>
                                      <p:to>
                                        <a:srgbClr val="008000"/>
                                      </p:to>
                                    </p:animClr>
                                  </p:childTnLst>
                                </p:cTn>
                              </p:par>
                              <p:par>
                                <p:cTn id="41" presetID="3" presetClass="emph" presetSubtype="2" fill="hold" grpId="1" nodeType="withEffect">
                                  <p:stCondLst>
                                    <p:cond delay="0"/>
                                  </p:stCondLst>
                                  <p:childTnLst>
                                    <p:animClr clrSpc="rgb">
                                      <p:cBhvr override="childStyle">
                                        <p:cTn id="42" dur="500" fill="hold"/>
                                        <p:tgtEl>
                                          <p:spTgt spid="35845"/>
                                        </p:tgtEl>
                                        <p:attrNameLst>
                                          <p:attrName>style.color</p:attrName>
                                        </p:attrNameLst>
                                      </p:cBhvr>
                                      <p:to>
                                        <a:schemeClr val="tx1"/>
                                      </p:to>
                                    </p:animClr>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edge">
                                      <p:cBhvr>
                                        <p:cTn id="47" dur="500"/>
                                        <p:tgtEl>
                                          <p:spTgt spid="24"/>
                                        </p:tgtEl>
                                      </p:cBhvr>
                                    </p:animEffect>
                                  </p:childTnLst>
                                </p:cTn>
                              </p:par>
                              <p:par>
                                <p:cTn id="48" presetID="1" presetClass="exit" presetSubtype="0" fill="hold" grpId="1" nodeType="withEffect">
                                  <p:stCondLst>
                                    <p:cond delay="0"/>
                                  </p:stCondLst>
                                  <p:childTnLst>
                                    <p:set>
                                      <p:cBhvr>
                                        <p:cTn id="49" dur="1" fill="hold">
                                          <p:stCondLst>
                                            <p:cond delay="0"/>
                                          </p:stCondLst>
                                        </p:cTn>
                                        <p:tgtEl>
                                          <p:spTgt spid="23"/>
                                        </p:tgtEl>
                                        <p:attrNameLst>
                                          <p:attrName>style.visibility</p:attrName>
                                        </p:attrNameLst>
                                      </p:cBhvr>
                                      <p:to>
                                        <p:strVal val="hidden"/>
                                      </p:to>
                                    </p:set>
                                  </p:childTnLst>
                                </p:cTn>
                              </p:par>
                              <p:par>
                                <p:cTn id="50" presetID="3" presetClass="emph" presetSubtype="2" fill="hold" grpId="0" nodeType="withEffect">
                                  <p:stCondLst>
                                    <p:cond delay="0"/>
                                  </p:stCondLst>
                                  <p:childTnLst>
                                    <p:animClr clrSpc="rgb">
                                      <p:cBhvr override="childStyle">
                                        <p:cTn id="51" dur="500" fill="hold"/>
                                        <p:tgtEl>
                                          <p:spTgt spid="35847"/>
                                        </p:tgtEl>
                                        <p:attrNameLst>
                                          <p:attrName>style.color</p:attrName>
                                        </p:attrNameLst>
                                      </p:cBhvr>
                                      <p:to>
                                        <a:srgbClr val="008000"/>
                                      </p:to>
                                    </p:animClr>
                                  </p:childTnLst>
                                </p:cTn>
                              </p:par>
                              <p:par>
                                <p:cTn id="52" presetID="3" presetClass="emph" presetSubtype="2" fill="hold" grpId="1" nodeType="withEffect">
                                  <p:stCondLst>
                                    <p:cond delay="0"/>
                                  </p:stCondLst>
                                  <p:childTnLst>
                                    <p:animClr clrSpc="rgb">
                                      <p:cBhvr override="childStyle">
                                        <p:cTn id="53" dur="500" fill="hold"/>
                                        <p:tgtEl>
                                          <p:spTgt spid="35846"/>
                                        </p:tgtEl>
                                        <p:attrNameLst>
                                          <p:attrName>style.color</p:attrName>
                                        </p:attrNameLst>
                                      </p:cBhvr>
                                      <p:to>
                                        <a:schemeClr val="tx1"/>
                                      </p:to>
                                    </p:animClr>
                                  </p:childTnLst>
                                </p:cTn>
                              </p:par>
                            </p:childTnLst>
                          </p:cTn>
                        </p:par>
                      </p:childTnLst>
                    </p:cTn>
                  </p:par>
                  <p:par>
                    <p:cTn id="54" fill="hold">
                      <p:stCondLst>
                        <p:cond delay="indefinite"/>
                      </p:stCondLst>
                      <p:childTnLst>
                        <p:par>
                          <p:cTn id="55" fill="hold">
                            <p:stCondLst>
                              <p:cond delay="0"/>
                            </p:stCondLst>
                            <p:childTnLst>
                              <p:par>
                                <p:cTn id="56" presetID="20"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edge">
                                      <p:cBhvr>
                                        <p:cTn id="58" dur="500"/>
                                        <p:tgtEl>
                                          <p:spTgt spid="25"/>
                                        </p:tgtEl>
                                      </p:cBhvr>
                                    </p:animEffect>
                                  </p:childTnLst>
                                </p:cTn>
                              </p:par>
                              <p:par>
                                <p:cTn id="59" presetID="1" presetClass="exit" presetSubtype="0" fill="hold" grpId="1" nodeType="withEffect">
                                  <p:stCondLst>
                                    <p:cond delay="0"/>
                                  </p:stCondLst>
                                  <p:childTnLst>
                                    <p:set>
                                      <p:cBhvr>
                                        <p:cTn id="60" dur="1" fill="hold">
                                          <p:stCondLst>
                                            <p:cond delay="0"/>
                                          </p:stCondLst>
                                        </p:cTn>
                                        <p:tgtEl>
                                          <p:spTgt spid="24"/>
                                        </p:tgtEl>
                                        <p:attrNameLst>
                                          <p:attrName>style.visibility</p:attrName>
                                        </p:attrNameLst>
                                      </p:cBhvr>
                                      <p:to>
                                        <p:strVal val="hidden"/>
                                      </p:to>
                                    </p:set>
                                  </p:childTnLst>
                                </p:cTn>
                              </p:par>
                              <p:par>
                                <p:cTn id="61" presetID="3" presetClass="emph" presetSubtype="2" fill="hold" grpId="0" nodeType="withEffect">
                                  <p:stCondLst>
                                    <p:cond delay="0"/>
                                  </p:stCondLst>
                                  <p:childTnLst>
                                    <p:animClr clrSpc="rgb">
                                      <p:cBhvr override="childStyle">
                                        <p:cTn id="62" dur="500" fill="hold"/>
                                        <p:tgtEl>
                                          <p:spTgt spid="35848"/>
                                        </p:tgtEl>
                                        <p:attrNameLst>
                                          <p:attrName>style.color</p:attrName>
                                        </p:attrNameLst>
                                      </p:cBhvr>
                                      <p:to>
                                        <a:srgbClr val="008000"/>
                                      </p:to>
                                    </p:animClr>
                                  </p:childTnLst>
                                </p:cTn>
                              </p:par>
                              <p:par>
                                <p:cTn id="63" presetID="3" presetClass="emph" presetSubtype="2" fill="hold" grpId="1" nodeType="withEffect">
                                  <p:stCondLst>
                                    <p:cond delay="0"/>
                                  </p:stCondLst>
                                  <p:childTnLst>
                                    <p:animClr clrSpc="rgb">
                                      <p:cBhvr override="childStyle">
                                        <p:cTn id="64" dur="500" fill="hold"/>
                                        <p:tgtEl>
                                          <p:spTgt spid="35847"/>
                                        </p:tgtEl>
                                        <p:attrNameLst>
                                          <p:attrName>style.color</p:attrName>
                                        </p:attrNameLst>
                                      </p:cBhvr>
                                      <p:to>
                                        <a:schemeClr val="tx1"/>
                                      </p:to>
                                    </p:animClr>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25"/>
                                        </p:tgtEl>
                                        <p:attrNameLst>
                                          <p:attrName>style.visibility</p:attrName>
                                        </p:attrNameLst>
                                      </p:cBhvr>
                                      <p:to>
                                        <p:strVal val="hidden"/>
                                      </p:to>
                                    </p:set>
                                  </p:childTnLst>
                                </p:cTn>
                              </p:par>
                              <p:par>
                                <p:cTn id="69" presetID="3" presetClass="emph" presetSubtype="2" fill="hold" grpId="1" nodeType="withEffect">
                                  <p:stCondLst>
                                    <p:cond delay="0"/>
                                  </p:stCondLst>
                                  <p:childTnLst>
                                    <p:animClr clrSpc="rgb">
                                      <p:cBhvr override="childStyle">
                                        <p:cTn id="70" dur="500" fill="hold"/>
                                        <p:tgtEl>
                                          <p:spTgt spid="35848"/>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35843" grpId="1"/>
      <p:bldP spid="35844" grpId="0"/>
      <p:bldP spid="35844" grpId="1"/>
      <p:bldP spid="35845" grpId="0"/>
      <p:bldP spid="35845" grpId="1"/>
      <p:bldP spid="35846" grpId="0"/>
      <p:bldP spid="35846" grpId="1"/>
      <p:bldP spid="35847" grpId="0"/>
      <p:bldP spid="35847" grpId="1"/>
      <p:bldP spid="35848" grpId="0"/>
      <p:bldP spid="35848" grpId="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Aviation Mishaps</a:t>
            </a:r>
            <a:endParaRPr lang="en-US" dirty="0"/>
          </a:p>
        </p:txBody>
      </p:sp>
      <p:sp>
        <p:nvSpPr>
          <p:cNvPr id="3" name="Content Placeholder 2"/>
          <p:cNvSpPr>
            <a:spLocks noGrp="1"/>
          </p:cNvSpPr>
          <p:nvPr>
            <p:ph idx="1"/>
          </p:nvPr>
        </p:nvSpPr>
        <p:spPr/>
        <p:txBody>
          <a:bodyPr/>
          <a:lstStyle/>
          <a:p>
            <a:pPr lvl="0"/>
            <a:r>
              <a:rPr lang="en-US" dirty="0" smtClean="0"/>
              <a:t>Take home message</a:t>
            </a:r>
          </a:p>
          <a:p>
            <a:pPr marL="283464" indent="-283464">
              <a:buFont typeface="Arial" pitchFamily="34" charset="0"/>
              <a:buChar char="•"/>
            </a:pPr>
            <a:r>
              <a:rPr lang="en-US" dirty="0" smtClean="0"/>
              <a:t>If you see something, say something.</a:t>
            </a:r>
          </a:p>
          <a:p>
            <a:pPr marL="283464" indent="-283464">
              <a:buFont typeface="Arial" pitchFamily="34" charset="0"/>
              <a:buChar char="•"/>
            </a:pPr>
            <a:r>
              <a:rPr lang="en-US" dirty="0" smtClean="0"/>
              <a:t>As a new Helicopter Crewmember you may be the one to prevent a serious accident.</a:t>
            </a:r>
            <a:endParaRPr lang="en-US" dirty="0"/>
          </a:p>
        </p:txBody>
      </p:sp>
      <p:sp>
        <p:nvSpPr>
          <p:cNvPr id="6" name="Slide Number Placeholder 5"/>
          <p:cNvSpPr>
            <a:spLocks noGrp="1"/>
          </p:cNvSpPr>
          <p:nvPr>
            <p:ph type="sldNum" sz="quarter" idx="4"/>
          </p:nvPr>
        </p:nvSpPr>
        <p:spPr/>
        <p:txBody>
          <a:bodyPr/>
          <a:lstStyle/>
          <a:p>
            <a:r>
              <a:rPr lang="en-US" dirty="0" smtClean="0"/>
              <a:t>Slide 7D-</a:t>
            </a:r>
            <a:fld id="{9B0275EC-D83B-41CF-A730-6EE890332126}" type="slidenum">
              <a:rPr lang="en-US" smtClean="0"/>
              <a:pPr/>
              <a:t>26</a:t>
            </a:fld>
            <a:endParaRPr lang="en-US" dirty="0"/>
          </a:p>
        </p:txBody>
      </p:sp>
      <p:sp>
        <p:nvSpPr>
          <p:cNvPr id="7" name="Footer Placeholder 6"/>
          <p:cNvSpPr>
            <a:spLocks noGrp="1"/>
          </p:cNvSpPr>
          <p:nvPr>
            <p:ph type="ftr" sz="quarter" idx="3"/>
          </p:nvPr>
        </p:nvSpPr>
        <p:spPr/>
        <p:txBody>
          <a:bodyPr/>
          <a:lstStyle/>
          <a:p>
            <a:r>
              <a:rPr lang="en-US" dirty="0" smtClean="0"/>
              <a:t>Unit 7D      Operational Safety   -   Lesson D: Parking Tender and Miscellaneous Roles and Responsibilities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274638"/>
            <a:ext cx="8229600" cy="2773362"/>
          </a:xfrm>
        </p:spPr>
        <p:txBody>
          <a:bodyPr/>
          <a:lstStyle/>
          <a:p>
            <a:r>
              <a:rPr lang="en-US" dirty="0" smtClean="0"/>
              <a:t>Lesson 7D Objectives</a:t>
            </a:r>
            <a:endParaRPr lang="en-US" dirty="0"/>
          </a:p>
        </p:txBody>
      </p:sp>
      <p:sp>
        <p:nvSpPr>
          <p:cNvPr id="11" name="Content Placeholder 2"/>
          <p:cNvSpPr>
            <a:spLocks noGrp="1"/>
          </p:cNvSpPr>
          <p:nvPr>
            <p:ph idx="1"/>
          </p:nvPr>
        </p:nvSpPr>
        <p:spPr>
          <a:xfrm>
            <a:off x="457200" y="3048000"/>
            <a:ext cx="8229600" cy="3581400"/>
          </a:xfrm>
        </p:spPr>
        <p:txBody>
          <a:bodyPr/>
          <a:lstStyle/>
          <a:p>
            <a:pPr marL="742950" indent="-742950">
              <a:buFont typeface="+mj-lt"/>
              <a:buAutoNum type="arabicPeriod"/>
            </a:pPr>
            <a:r>
              <a:rPr lang="en-US" dirty="0" smtClean="0"/>
              <a:t>Describe parking tender roles and responsibilities.</a:t>
            </a:r>
          </a:p>
          <a:p>
            <a:pPr marL="742950" indent="-742950">
              <a:buFont typeface="+mj-lt"/>
              <a:buAutoNum type="arabicPeriod"/>
            </a:pPr>
            <a:r>
              <a:rPr lang="en-US" dirty="0" smtClean="0"/>
              <a:t>Describe plan for medivac procedures.</a:t>
            </a:r>
          </a:p>
          <a:p>
            <a:pPr marL="742950" indent="-742950">
              <a:buFont typeface="+mj-lt"/>
              <a:buAutoNum type="arabicPeriod"/>
            </a:pPr>
            <a:endParaRPr lang="en-US" dirty="0" smtClean="0"/>
          </a:p>
          <a:p>
            <a:pPr marL="742950" indent="-742950">
              <a:buFont typeface="+mj-lt"/>
              <a:buAutoNum type="arabicPeriod"/>
            </a:pPr>
            <a:endParaRPr lang="en-US" dirty="0"/>
          </a:p>
        </p:txBody>
      </p:sp>
      <p:sp>
        <p:nvSpPr>
          <p:cNvPr id="6" name="Slide Number Placeholder 5"/>
          <p:cNvSpPr>
            <a:spLocks noGrp="1"/>
          </p:cNvSpPr>
          <p:nvPr>
            <p:ph type="sldNum" sz="quarter" idx="4"/>
          </p:nvPr>
        </p:nvSpPr>
        <p:spPr/>
        <p:txBody>
          <a:bodyPr/>
          <a:lstStyle/>
          <a:p>
            <a:r>
              <a:rPr lang="en-US" dirty="0" smtClean="0"/>
              <a:t>Slide 7D-</a:t>
            </a:r>
            <a:fld id="{9B0275EC-D83B-41CF-A730-6EE890332126}" type="slidenum">
              <a:rPr lang="en-US" smtClean="0"/>
              <a:pPr/>
              <a:t>27</a:t>
            </a:fld>
            <a:endParaRPr lang="en-US" dirty="0"/>
          </a:p>
        </p:txBody>
      </p:sp>
      <p:sp>
        <p:nvSpPr>
          <p:cNvPr id="7" name="Footer Placeholder 6"/>
          <p:cNvSpPr>
            <a:spLocks noGrp="1"/>
          </p:cNvSpPr>
          <p:nvPr>
            <p:ph type="ftr" sz="quarter" idx="3"/>
          </p:nvPr>
        </p:nvSpPr>
        <p:spPr/>
        <p:txBody>
          <a:bodyPr/>
          <a:lstStyle/>
          <a:p>
            <a:r>
              <a:rPr lang="en-US" dirty="0" smtClean="0"/>
              <a:t>Unit 7D      Operational Safety   -   Lesson D: Parking Tender and Miscellaneous Roles and Responsibilities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Parking Tender</a:t>
            </a:r>
            <a:endParaRPr lang="en-US" dirty="0"/>
          </a:p>
        </p:txBody>
      </p:sp>
      <p:sp>
        <p:nvSpPr>
          <p:cNvPr id="3" name="Content Placeholder 2"/>
          <p:cNvSpPr>
            <a:spLocks noGrp="1"/>
          </p:cNvSpPr>
          <p:nvPr>
            <p:ph idx="1"/>
          </p:nvPr>
        </p:nvSpPr>
        <p:spPr/>
        <p:txBody>
          <a:bodyPr/>
          <a:lstStyle/>
          <a:p>
            <a:r>
              <a:rPr lang="en-US" dirty="0" smtClean="0"/>
              <a:t>The parking tender provides safety and oversight for all operations occurring within the safety circle of the helicopter. </a:t>
            </a:r>
            <a:endParaRPr lang="en-US" dirty="0"/>
          </a:p>
        </p:txBody>
      </p:sp>
      <p:sp>
        <p:nvSpPr>
          <p:cNvPr id="7" name="Slide Number Placeholder 6"/>
          <p:cNvSpPr>
            <a:spLocks noGrp="1"/>
          </p:cNvSpPr>
          <p:nvPr>
            <p:ph type="sldNum" sz="quarter" idx="4"/>
          </p:nvPr>
        </p:nvSpPr>
        <p:spPr/>
        <p:txBody>
          <a:bodyPr/>
          <a:lstStyle/>
          <a:p>
            <a:r>
              <a:rPr lang="en-US" dirty="0" smtClean="0"/>
              <a:t>Slide 7D-</a:t>
            </a:r>
            <a:fld id="{9B0275EC-D83B-41CF-A730-6EE890332126}" type="slidenum">
              <a:rPr lang="en-US" smtClean="0"/>
              <a:pPr/>
              <a:t>3</a:t>
            </a:fld>
            <a:endParaRPr lang="en-US" dirty="0"/>
          </a:p>
        </p:txBody>
      </p:sp>
      <p:sp>
        <p:nvSpPr>
          <p:cNvPr id="8" name="Footer Placeholder 7"/>
          <p:cNvSpPr>
            <a:spLocks noGrp="1"/>
          </p:cNvSpPr>
          <p:nvPr>
            <p:ph type="ftr" sz="quarter" idx="3"/>
          </p:nvPr>
        </p:nvSpPr>
        <p:spPr/>
        <p:txBody>
          <a:bodyPr/>
          <a:lstStyle/>
          <a:p>
            <a:r>
              <a:rPr lang="en-US" dirty="0" smtClean="0"/>
              <a:t>Unit 7D      Operational Safety   -   Lesson D: Parking Tender and Miscellaneous Roles and Responsibilities</a:t>
            </a:r>
            <a:endParaRPr lang="en-US" dirty="0"/>
          </a:p>
        </p:txBody>
      </p:sp>
      <p:pic>
        <p:nvPicPr>
          <p:cNvPr id="1027" name="Picture 3"/>
          <p:cNvPicPr>
            <a:picLocks noChangeAspect="1" noChangeArrowheads="1"/>
          </p:cNvPicPr>
          <p:nvPr/>
        </p:nvPicPr>
        <p:blipFill>
          <a:blip r:embed="rId3"/>
          <a:srcRect/>
          <a:stretch>
            <a:fillRect/>
          </a:stretch>
        </p:blipFill>
        <p:spPr bwMode="auto">
          <a:xfrm>
            <a:off x="1447800" y="3352800"/>
            <a:ext cx="5730875" cy="2974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smtClean="0"/>
              <a:t>Parking Tender</a:t>
            </a:r>
            <a:endParaRPr lang="en-US" dirty="0"/>
          </a:p>
        </p:txBody>
      </p:sp>
      <p:sp>
        <p:nvSpPr>
          <p:cNvPr id="6" name="Content Placeholder 2"/>
          <p:cNvSpPr>
            <a:spLocks noGrp="1"/>
          </p:cNvSpPr>
          <p:nvPr>
            <p:ph idx="1"/>
          </p:nvPr>
        </p:nvSpPr>
        <p:spPr/>
        <p:txBody>
          <a:bodyPr>
            <a:normAutofit/>
          </a:bodyPr>
          <a:lstStyle/>
          <a:p>
            <a:pPr marL="347472" indent="-347472"/>
            <a:r>
              <a:rPr lang="en-US" dirty="0" smtClean="0">
                <a:solidFill>
                  <a:schemeClr val="accent1">
                    <a:lumMod val="50000"/>
                  </a:schemeClr>
                </a:solidFill>
              </a:rPr>
              <a:t>Personal Protective Equipment (PPE)</a:t>
            </a:r>
            <a:br>
              <a:rPr lang="en-US" dirty="0" smtClean="0">
                <a:solidFill>
                  <a:schemeClr val="accent1">
                    <a:lumMod val="50000"/>
                  </a:schemeClr>
                </a:solidFill>
              </a:rPr>
            </a:br>
            <a:r>
              <a:rPr lang="en-US" dirty="0" smtClean="0">
                <a:solidFill>
                  <a:schemeClr val="accent1">
                    <a:lumMod val="50000"/>
                  </a:schemeClr>
                </a:solidFill>
              </a:rPr>
              <a:t>It is essential that you wear all Personal Protective Equipment including a:</a:t>
            </a:r>
          </a:p>
          <a:p>
            <a:pPr marL="747522" lvl="1" indent="-347472"/>
            <a:r>
              <a:rPr lang="en-US" dirty="0" smtClean="0"/>
              <a:t>Non-flammable high visibility vest</a:t>
            </a:r>
          </a:p>
          <a:p>
            <a:endParaRPr lang="en-US" dirty="0"/>
          </a:p>
        </p:txBody>
      </p:sp>
      <p:sp>
        <p:nvSpPr>
          <p:cNvPr id="7" name="Slide Number Placeholder 6"/>
          <p:cNvSpPr>
            <a:spLocks noGrp="1"/>
          </p:cNvSpPr>
          <p:nvPr>
            <p:ph type="sldNum" sz="quarter" idx="4"/>
          </p:nvPr>
        </p:nvSpPr>
        <p:spPr/>
        <p:txBody>
          <a:bodyPr/>
          <a:lstStyle/>
          <a:p>
            <a:r>
              <a:rPr lang="en-US" dirty="0" smtClean="0"/>
              <a:t>Slide 7D-</a:t>
            </a:r>
            <a:fld id="{9B0275EC-D83B-41CF-A730-6EE890332126}" type="slidenum">
              <a:rPr lang="en-US" smtClean="0"/>
              <a:pPr/>
              <a:t>4</a:t>
            </a:fld>
            <a:endParaRPr lang="en-US" dirty="0"/>
          </a:p>
        </p:txBody>
      </p:sp>
      <p:sp>
        <p:nvSpPr>
          <p:cNvPr id="9" name="Footer Placeholder 8"/>
          <p:cNvSpPr>
            <a:spLocks noGrp="1"/>
          </p:cNvSpPr>
          <p:nvPr>
            <p:ph type="ftr" sz="quarter" idx="3"/>
          </p:nvPr>
        </p:nvSpPr>
        <p:spPr/>
        <p:txBody>
          <a:bodyPr/>
          <a:lstStyle/>
          <a:p>
            <a:r>
              <a:rPr lang="en-US" dirty="0" smtClean="0"/>
              <a:t>Unit 7D      Operational Safety   -   Lesson D: Parking Tender and Miscellaneous Roles and Responsibilities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Parking Tender</a:t>
            </a:r>
            <a:endParaRPr lang="en-US" dirty="0"/>
          </a:p>
        </p:txBody>
      </p:sp>
      <p:sp>
        <p:nvSpPr>
          <p:cNvPr id="3" name="Content Placeholder 2"/>
          <p:cNvSpPr>
            <a:spLocks noGrp="1"/>
          </p:cNvSpPr>
          <p:nvPr>
            <p:ph idx="1"/>
          </p:nvPr>
        </p:nvSpPr>
        <p:spPr>
          <a:xfrm>
            <a:off x="457200" y="1676400"/>
            <a:ext cx="8229600" cy="5334000"/>
          </a:xfrm>
        </p:spPr>
        <p:txBody>
          <a:bodyPr>
            <a:normAutofit lnSpcReduction="10000"/>
          </a:bodyPr>
          <a:lstStyle/>
          <a:p>
            <a:pPr>
              <a:buNone/>
            </a:pPr>
            <a:r>
              <a:rPr lang="en-US" dirty="0" smtClean="0">
                <a:solidFill>
                  <a:schemeClr val="accent1">
                    <a:lumMod val="50000"/>
                  </a:schemeClr>
                </a:solidFill>
              </a:rPr>
              <a:t>Roles and Responsibilities</a:t>
            </a:r>
          </a:p>
          <a:p>
            <a:pPr marL="461963" indent="-461963">
              <a:buFont typeface="+mj-lt"/>
              <a:buAutoNum type="arabicPeriod"/>
            </a:pPr>
            <a:r>
              <a:rPr lang="en-US" sz="3000" dirty="0" smtClean="0"/>
              <a:t>Obtain briefing from appropriate supervisor; obtain radio frequencies and other information necessary to perform the job.</a:t>
            </a:r>
          </a:p>
          <a:p>
            <a:pPr marL="461963" indent="-461963">
              <a:buFont typeface="+mj-lt"/>
              <a:buAutoNum type="arabicPeriod"/>
            </a:pPr>
            <a:r>
              <a:rPr lang="en-US" sz="3000" dirty="0" smtClean="0"/>
              <a:t>Whenever the assigned helicopter’s engine is running, or whenever it is approaching or departing the parking spot, supervise activities at the assigned landing pad, including personnel, ground vehicle, and helicopter movement. Keep unauthorized people out of safety circle.</a:t>
            </a:r>
          </a:p>
        </p:txBody>
      </p:sp>
      <p:sp>
        <p:nvSpPr>
          <p:cNvPr id="8" name="Slide Number Placeholder 7"/>
          <p:cNvSpPr>
            <a:spLocks noGrp="1"/>
          </p:cNvSpPr>
          <p:nvPr>
            <p:ph type="sldNum" sz="quarter" idx="4"/>
          </p:nvPr>
        </p:nvSpPr>
        <p:spPr/>
        <p:txBody>
          <a:bodyPr/>
          <a:lstStyle/>
          <a:p>
            <a:r>
              <a:rPr lang="en-US" dirty="0" smtClean="0"/>
              <a:t>Slide 7D-</a:t>
            </a:r>
            <a:fld id="{9B0275EC-D83B-41CF-A730-6EE890332126}" type="slidenum">
              <a:rPr lang="en-US" smtClean="0"/>
              <a:pPr/>
              <a:t>5</a:t>
            </a:fld>
            <a:endParaRPr lang="en-US" dirty="0"/>
          </a:p>
        </p:txBody>
      </p:sp>
      <p:sp>
        <p:nvSpPr>
          <p:cNvPr id="9" name="Footer Placeholder 8"/>
          <p:cNvSpPr>
            <a:spLocks noGrp="1"/>
          </p:cNvSpPr>
          <p:nvPr>
            <p:ph type="ftr" sz="quarter" idx="3"/>
          </p:nvPr>
        </p:nvSpPr>
        <p:spPr/>
        <p:txBody>
          <a:bodyPr/>
          <a:lstStyle/>
          <a:p>
            <a:r>
              <a:rPr lang="en-US" dirty="0" smtClean="0"/>
              <a:t>Unit 7D      Operational Safety   -   Lesson D: Parking Tender and Miscellaneous Roles and Responsibilities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Parking Tender</a:t>
            </a:r>
            <a:endParaRPr lang="en-US" dirty="0"/>
          </a:p>
        </p:txBody>
      </p:sp>
      <p:sp>
        <p:nvSpPr>
          <p:cNvPr id="3" name="Content Placeholder 2"/>
          <p:cNvSpPr>
            <a:spLocks noGrp="1"/>
          </p:cNvSpPr>
          <p:nvPr>
            <p:ph idx="1"/>
          </p:nvPr>
        </p:nvSpPr>
        <p:spPr/>
        <p:txBody>
          <a:bodyPr>
            <a:noAutofit/>
          </a:bodyPr>
          <a:lstStyle/>
          <a:p>
            <a:pPr>
              <a:buNone/>
            </a:pPr>
            <a:r>
              <a:rPr lang="en-US" dirty="0" smtClean="0">
                <a:solidFill>
                  <a:schemeClr val="accent1">
                    <a:lumMod val="50000"/>
                  </a:schemeClr>
                </a:solidFill>
              </a:rPr>
              <a:t>Roles and Responsibilities</a:t>
            </a:r>
          </a:p>
          <a:p>
            <a:pPr marL="461963" indent="-461963">
              <a:buFont typeface="+mj-lt"/>
              <a:buAutoNum type="arabicPeriod" startAt="3"/>
            </a:pPr>
            <a:r>
              <a:rPr lang="en-US" sz="3000" dirty="0" smtClean="0"/>
              <a:t>Know and understand crash-rescue procedures; ensure that extinguishers are placed at the landing pad; be responsible for extinguisher operation in the event of the fire either on landing, takeoff, or refueling.</a:t>
            </a:r>
          </a:p>
          <a:p>
            <a:pPr marL="461963" indent="-461963">
              <a:buFont typeface="+mj-lt"/>
              <a:buAutoNum type="arabicPeriod" startAt="3"/>
            </a:pPr>
            <a:r>
              <a:rPr lang="en-US" sz="3000" dirty="0" smtClean="0"/>
              <a:t>Ensure touchdown pad is properly prepared, numbered, and maintained.</a:t>
            </a:r>
          </a:p>
          <a:p>
            <a:pPr marL="461963" indent="-461963">
              <a:buFont typeface="+mj-lt"/>
              <a:buAutoNum type="arabicPeriod" startAt="3"/>
            </a:pPr>
            <a:r>
              <a:rPr lang="en-US" sz="3000" dirty="0" smtClean="0"/>
              <a:t>Ensure there is adequate communication(s).</a:t>
            </a:r>
          </a:p>
          <a:p>
            <a:pPr marL="461963" indent="-461963">
              <a:buFont typeface="+mj-lt"/>
              <a:buAutoNum type="arabicPeriod" startAt="3"/>
            </a:pPr>
            <a:endParaRPr lang="en-US" dirty="0"/>
          </a:p>
        </p:txBody>
      </p:sp>
      <p:sp>
        <p:nvSpPr>
          <p:cNvPr id="8" name="Slide Number Placeholder 7"/>
          <p:cNvSpPr>
            <a:spLocks noGrp="1"/>
          </p:cNvSpPr>
          <p:nvPr>
            <p:ph type="sldNum" sz="quarter" idx="4"/>
          </p:nvPr>
        </p:nvSpPr>
        <p:spPr/>
        <p:txBody>
          <a:bodyPr/>
          <a:lstStyle/>
          <a:p>
            <a:r>
              <a:rPr lang="en-US" dirty="0" smtClean="0"/>
              <a:t>Slide 7D-</a:t>
            </a:r>
            <a:fld id="{9B0275EC-D83B-41CF-A730-6EE890332126}" type="slidenum">
              <a:rPr lang="en-US" smtClean="0"/>
              <a:pPr/>
              <a:t>6</a:t>
            </a:fld>
            <a:endParaRPr lang="en-US" dirty="0"/>
          </a:p>
        </p:txBody>
      </p:sp>
      <p:sp>
        <p:nvSpPr>
          <p:cNvPr id="9" name="Footer Placeholder 8"/>
          <p:cNvSpPr>
            <a:spLocks noGrp="1"/>
          </p:cNvSpPr>
          <p:nvPr>
            <p:ph type="ftr" sz="quarter" idx="3"/>
          </p:nvPr>
        </p:nvSpPr>
        <p:spPr/>
        <p:txBody>
          <a:bodyPr/>
          <a:lstStyle/>
          <a:p>
            <a:r>
              <a:rPr lang="en-US" dirty="0" smtClean="0"/>
              <a:t>Unit 7D      Operational Safety   -   Lesson D: Parking Tender and Miscellaneous Roles and Responsibilities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Parking Tender</a:t>
            </a:r>
            <a:endParaRPr lang="en-US" dirty="0"/>
          </a:p>
        </p:txBody>
      </p:sp>
      <p:sp>
        <p:nvSpPr>
          <p:cNvPr id="3" name="Content Placeholder 2"/>
          <p:cNvSpPr>
            <a:spLocks noGrp="1"/>
          </p:cNvSpPr>
          <p:nvPr>
            <p:ph idx="1"/>
          </p:nvPr>
        </p:nvSpPr>
        <p:spPr/>
        <p:txBody>
          <a:bodyPr>
            <a:normAutofit/>
          </a:bodyPr>
          <a:lstStyle/>
          <a:p>
            <a:pPr>
              <a:buNone/>
            </a:pPr>
            <a:r>
              <a:rPr lang="en-US" dirty="0" smtClean="0">
                <a:solidFill>
                  <a:schemeClr val="accent1">
                    <a:lumMod val="50000"/>
                  </a:schemeClr>
                </a:solidFill>
              </a:rPr>
              <a:t>Roles and Responsibilities</a:t>
            </a:r>
          </a:p>
          <a:p>
            <a:pPr marL="461963" indent="-461963">
              <a:buFont typeface="+mj-lt"/>
              <a:buAutoNum type="arabicPeriod" startAt="6"/>
            </a:pPr>
            <a:r>
              <a:rPr lang="en-US" sz="3000" dirty="0" smtClean="0"/>
              <a:t>Provide wind advisories and other landing, takeoff, and holding directions to the pilot.</a:t>
            </a:r>
          </a:p>
          <a:p>
            <a:pPr marL="461963" indent="-461963">
              <a:buFont typeface="+mj-lt"/>
              <a:buAutoNum type="arabicPeriod" startAt="6"/>
            </a:pPr>
            <a:r>
              <a:rPr lang="en-US" sz="3000" dirty="0" smtClean="0"/>
              <a:t>Communication with the pilot may be done either through hand signals or by way of radio communication. </a:t>
            </a:r>
          </a:p>
          <a:p>
            <a:pPr marL="461963" indent="-461963">
              <a:buFont typeface="+mj-lt"/>
              <a:buAutoNum type="arabicPeriod" startAt="6"/>
            </a:pPr>
            <a:r>
              <a:rPr lang="en-US" sz="3000" dirty="0" smtClean="0"/>
              <a:t>Parking Tender should be positioned outside the safety circle.</a:t>
            </a:r>
          </a:p>
        </p:txBody>
      </p:sp>
      <p:sp>
        <p:nvSpPr>
          <p:cNvPr id="6" name="Slide Number Placeholder 5"/>
          <p:cNvSpPr>
            <a:spLocks noGrp="1"/>
          </p:cNvSpPr>
          <p:nvPr>
            <p:ph type="sldNum" sz="quarter" idx="4"/>
          </p:nvPr>
        </p:nvSpPr>
        <p:spPr/>
        <p:txBody>
          <a:bodyPr/>
          <a:lstStyle/>
          <a:p>
            <a:r>
              <a:rPr lang="en-US" dirty="0" smtClean="0"/>
              <a:t>Slide 7D-</a:t>
            </a:r>
            <a:fld id="{9B0275EC-D83B-41CF-A730-6EE890332126}" type="slidenum">
              <a:rPr lang="en-US" smtClean="0"/>
              <a:pPr/>
              <a:t>7</a:t>
            </a:fld>
            <a:endParaRPr lang="en-US" dirty="0"/>
          </a:p>
        </p:txBody>
      </p:sp>
      <p:sp>
        <p:nvSpPr>
          <p:cNvPr id="7" name="Footer Placeholder 6"/>
          <p:cNvSpPr>
            <a:spLocks noGrp="1"/>
          </p:cNvSpPr>
          <p:nvPr>
            <p:ph type="ftr" sz="quarter" idx="3"/>
          </p:nvPr>
        </p:nvSpPr>
        <p:spPr/>
        <p:txBody>
          <a:bodyPr/>
          <a:lstStyle/>
          <a:p>
            <a:r>
              <a:rPr lang="en-US" dirty="0" smtClean="0"/>
              <a:t>Unit 7D      Operational Safety   -   Lesson D: Parking Tender and Miscellaneous Roles and Responsibilities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25562"/>
          </a:xfrm>
        </p:spPr>
        <p:txBody>
          <a:bodyPr/>
          <a:lstStyle/>
          <a:p>
            <a:r>
              <a:rPr lang="en-US" dirty="0" smtClean="0"/>
              <a:t>Parking Tender</a:t>
            </a:r>
            <a:endParaRPr lang="en-US" dirty="0"/>
          </a:p>
        </p:txBody>
      </p:sp>
      <p:sp>
        <p:nvSpPr>
          <p:cNvPr id="3" name="Content Placeholder 2"/>
          <p:cNvSpPr>
            <a:spLocks noGrp="1"/>
          </p:cNvSpPr>
          <p:nvPr>
            <p:ph idx="1"/>
          </p:nvPr>
        </p:nvSpPr>
        <p:spPr>
          <a:xfrm>
            <a:off x="457200" y="1249362"/>
            <a:ext cx="8229600" cy="5029200"/>
          </a:xfrm>
        </p:spPr>
        <p:txBody>
          <a:bodyPr>
            <a:noAutofit/>
          </a:bodyPr>
          <a:lstStyle/>
          <a:p>
            <a:pPr>
              <a:buNone/>
            </a:pPr>
            <a:r>
              <a:rPr lang="en-US" dirty="0" smtClean="0">
                <a:solidFill>
                  <a:schemeClr val="accent1">
                    <a:lumMod val="50000"/>
                  </a:schemeClr>
                </a:solidFill>
              </a:rPr>
              <a:t>Roles and Responsibilities</a:t>
            </a:r>
          </a:p>
          <a:p>
            <a:pPr marL="628650" indent="-628650">
              <a:buFont typeface="+mj-lt"/>
              <a:buAutoNum type="arabicPeriod" startAt="9"/>
            </a:pPr>
            <a:r>
              <a:rPr lang="en-US" sz="3000" dirty="0" smtClean="0"/>
              <a:t>Be alert for potential conflicts between inbound and/or outbound aircraft.</a:t>
            </a:r>
          </a:p>
          <a:p>
            <a:pPr marL="628650" indent="-628650">
              <a:buFont typeface="+mj-lt"/>
              <a:buAutoNum type="arabicPeriod" startAt="9"/>
            </a:pPr>
            <a:r>
              <a:rPr lang="en-US" sz="3000" dirty="0" smtClean="0"/>
              <a:t>Coordinate with loadmasters on the loading and unloading of personnel and cargo; ensure that loading personnel check personal seatbelts, cargo restraints, and helicopter doors prior to departing the area.</a:t>
            </a:r>
          </a:p>
          <a:p>
            <a:pPr marL="628650" indent="-628650">
              <a:buFont typeface="+mj-lt"/>
              <a:buAutoNum type="arabicPeriod" startAt="9"/>
            </a:pPr>
            <a:r>
              <a:rPr lang="en-US" sz="3000" dirty="0" smtClean="0"/>
              <a:t>Monitor the fueling of helicopters.</a:t>
            </a:r>
          </a:p>
          <a:p>
            <a:pPr marL="628650" indent="-628650">
              <a:buFont typeface="+mj-lt"/>
              <a:buAutoNum type="arabicPeriod" startAt="9"/>
            </a:pPr>
            <a:r>
              <a:rPr lang="en-US" sz="3000" dirty="0" smtClean="0"/>
              <a:t>Immediately report any problems.</a:t>
            </a:r>
            <a:endParaRPr lang="en-US" sz="3000" dirty="0"/>
          </a:p>
        </p:txBody>
      </p:sp>
      <p:sp>
        <p:nvSpPr>
          <p:cNvPr id="8" name="Slide Number Placeholder 7"/>
          <p:cNvSpPr>
            <a:spLocks noGrp="1"/>
          </p:cNvSpPr>
          <p:nvPr>
            <p:ph type="sldNum" sz="quarter" idx="4"/>
          </p:nvPr>
        </p:nvSpPr>
        <p:spPr/>
        <p:txBody>
          <a:bodyPr/>
          <a:lstStyle/>
          <a:p>
            <a:r>
              <a:rPr lang="en-US" dirty="0" smtClean="0"/>
              <a:t>Slide 7D-</a:t>
            </a:r>
            <a:fld id="{9B0275EC-D83B-41CF-A730-6EE890332126}" type="slidenum">
              <a:rPr lang="en-US" smtClean="0"/>
              <a:pPr/>
              <a:t>8</a:t>
            </a:fld>
            <a:endParaRPr lang="en-US" dirty="0"/>
          </a:p>
        </p:txBody>
      </p:sp>
      <p:sp>
        <p:nvSpPr>
          <p:cNvPr id="9" name="Footer Placeholder 8"/>
          <p:cNvSpPr>
            <a:spLocks noGrp="1"/>
          </p:cNvSpPr>
          <p:nvPr>
            <p:ph type="ftr" sz="quarter" idx="3"/>
          </p:nvPr>
        </p:nvSpPr>
        <p:spPr/>
        <p:txBody>
          <a:bodyPr/>
          <a:lstStyle/>
          <a:p>
            <a:r>
              <a:rPr lang="en-US" dirty="0" smtClean="0"/>
              <a:t>Unit 7D      Operational Safety   -   Lesson D: Parking Tender and Miscellaneous Roles and Responsibilities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Parking Tender</a:t>
            </a:r>
            <a:endParaRPr lang="en-US" dirty="0"/>
          </a:p>
        </p:txBody>
      </p:sp>
      <p:sp>
        <p:nvSpPr>
          <p:cNvPr id="3" name="Content Placeholder 2"/>
          <p:cNvSpPr>
            <a:spLocks noGrp="1"/>
          </p:cNvSpPr>
          <p:nvPr>
            <p:ph idx="1"/>
          </p:nvPr>
        </p:nvSpPr>
        <p:spPr/>
        <p:txBody>
          <a:bodyPr>
            <a:noAutofit/>
          </a:bodyPr>
          <a:lstStyle/>
          <a:p>
            <a:pPr>
              <a:buNone/>
            </a:pPr>
            <a:r>
              <a:rPr lang="en-US" dirty="0" smtClean="0">
                <a:solidFill>
                  <a:schemeClr val="accent1">
                    <a:lumMod val="50000"/>
                  </a:schemeClr>
                </a:solidFill>
              </a:rPr>
              <a:t>Safety Precautions While Refueling</a:t>
            </a:r>
          </a:p>
          <a:p>
            <a:r>
              <a:rPr lang="en-US" sz="3200" dirty="0" smtClean="0"/>
              <a:t>Parking tender’s job is to observe and maintain safety circle.  </a:t>
            </a:r>
          </a:p>
          <a:p>
            <a:r>
              <a:rPr lang="en-US" sz="3200" dirty="0" smtClean="0"/>
              <a:t>Keep out other vehicles and people.  </a:t>
            </a:r>
          </a:p>
          <a:p>
            <a:r>
              <a:rPr lang="en-US" sz="3200" dirty="0" smtClean="0"/>
              <a:t>Stage at fire extinguisher in the event of a fueling fire. </a:t>
            </a:r>
          </a:p>
          <a:p>
            <a:r>
              <a:rPr lang="en-US" sz="3200" dirty="0" smtClean="0"/>
              <a:t>Parking tender should also know the positions and operation of emergency shut-off valve on fuel truck.</a:t>
            </a:r>
            <a:endParaRPr lang="en-US" dirty="0" smtClean="0"/>
          </a:p>
          <a:p>
            <a:pPr>
              <a:buNone/>
            </a:pPr>
            <a:endParaRPr lang="en-US" dirty="0"/>
          </a:p>
        </p:txBody>
      </p:sp>
      <p:sp>
        <p:nvSpPr>
          <p:cNvPr id="8" name="Slide Number Placeholder 7"/>
          <p:cNvSpPr>
            <a:spLocks noGrp="1"/>
          </p:cNvSpPr>
          <p:nvPr>
            <p:ph type="sldNum" sz="quarter" idx="4"/>
          </p:nvPr>
        </p:nvSpPr>
        <p:spPr/>
        <p:txBody>
          <a:bodyPr/>
          <a:lstStyle/>
          <a:p>
            <a:r>
              <a:rPr lang="en-US" dirty="0" smtClean="0"/>
              <a:t>Slide 7D-</a:t>
            </a:r>
            <a:fld id="{9B0275EC-D83B-41CF-A730-6EE890332126}" type="slidenum">
              <a:rPr lang="en-US" smtClean="0"/>
              <a:pPr/>
              <a:t>9</a:t>
            </a:fld>
            <a:endParaRPr lang="en-US" dirty="0"/>
          </a:p>
        </p:txBody>
      </p:sp>
      <p:sp>
        <p:nvSpPr>
          <p:cNvPr id="9" name="Footer Placeholder 8"/>
          <p:cNvSpPr>
            <a:spLocks noGrp="1"/>
          </p:cNvSpPr>
          <p:nvPr>
            <p:ph type="ftr" sz="quarter" idx="3"/>
          </p:nvPr>
        </p:nvSpPr>
        <p:spPr/>
        <p:txBody>
          <a:bodyPr/>
          <a:lstStyle/>
          <a:p>
            <a:r>
              <a:rPr lang="en-US" dirty="0" smtClean="0"/>
              <a:t>Unit 7D      Operational Safety   -   Lesson D: Parking Tender and Miscellaneous Roles and Responsibilities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271Theme1">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s271Theme1</Template>
  <TotalTime>1082</TotalTime>
  <Words>1444</Words>
  <Application>Microsoft Office PowerPoint</Application>
  <PresentationFormat>On-screen Show (4:3)</PresentationFormat>
  <Paragraphs>200</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s271Theme1</vt:lpstr>
      <vt:lpstr>Unit 7 - Operational Safety</vt:lpstr>
      <vt:lpstr>Lesson 7D Objectives</vt:lpstr>
      <vt:lpstr>Parking Tender</vt:lpstr>
      <vt:lpstr>Parking Tender</vt:lpstr>
      <vt:lpstr>Parking Tender</vt:lpstr>
      <vt:lpstr>Parking Tender</vt:lpstr>
      <vt:lpstr>Parking Tender</vt:lpstr>
      <vt:lpstr>Parking Tender</vt:lpstr>
      <vt:lpstr>Parking Tender</vt:lpstr>
      <vt:lpstr>Parking Tender</vt:lpstr>
      <vt:lpstr>Parking Tender</vt:lpstr>
      <vt:lpstr>Parking Tender</vt:lpstr>
      <vt:lpstr>Parking Tender</vt:lpstr>
      <vt:lpstr>Parking Tender</vt:lpstr>
      <vt:lpstr>Medical Evacuation</vt:lpstr>
      <vt:lpstr>Medical Evacuation</vt:lpstr>
      <vt:lpstr>Medical Evacuation</vt:lpstr>
      <vt:lpstr>Aviation Mishap Types </vt:lpstr>
      <vt:lpstr>Aviation Mishap Types</vt:lpstr>
      <vt:lpstr>Aviation Mishap Types </vt:lpstr>
      <vt:lpstr>Aviation Mishap Types </vt:lpstr>
      <vt:lpstr>Aviation Mishap Types </vt:lpstr>
      <vt:lpstr>Aviation Mishap Types </vt:lpstr>
      <vt:lpstr>Aviation Mishap</vt:lpstr>
      <vt:lpstr>Slide 25</vt:lpstr>
      <vt:lpstr>Aviation Mishaps</vt:lpstr>
      <vt:lpstr>Lesson 7D Objectives</vt:lpstr>
    </vt:vector>
  </TitlesOfParts>
  <Company>Bureau of Land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Management</dc:title>
  <dc:creator>ecoonts</dc:creator>
  <cp:lastModifiedBy>Matt Knudson</cp:lastModifiedBy>
  <cp:revision>166</cp:revision>
  <dcterms:created xsi:type="dcterms:W3CDTF">2010-01-12T22:39:06Z</dcterms:created>
  <dcterms:modified xsi:type="dcterms:W3CDTF">2010-11-29T22:15:41Z</dcterms:modified>
</cp:coreProperties>
</file>