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4" r:id="rId3"/>
    <p:sldId id="33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315" r:id="rId15"/>
    <p:sldId id="309" r:id="rId16"/>
    <p:sldId id="340" r:id="rId17"/>
    <p:sldId id="338" r:id="rId18"/>
    <p:sldId id="318" r:id="rId19"/>
    <p:sldId id="319" r:id="rId20"/>
    <p:sldId id="323" r:id="rId21"/>
    <p:sldId id="320" r:id="rId22"/>
    <p:sldId id="324" r:id="rId23"/>
    <p:sldId id="321" r:id="rId24"/>
    <p:sldId id="322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10" r:id="rId35"/>
    <p:sldId id="311" r:id="rId36"/>
    <p:sldId id="312" r:id="rId37"/>
    <p:sldId id="285" r:id="rId38"/>
    <p:sldId id="286" r:id="rId39"/>
    <p:sldId id="336" r:id="rId40"/>
    <p:sldId id="287" r:id="rId41"/>
    <p:sldId id="335" r:id="rId42"/>
    <p:sldId id="289" r:id="rId43"/>
    <p:sldId id="290" r:id="rId44"/>
    <p:sldId id="291" r:id="rId45"/>
    <p:sldId id="292" r:id="rId46"/>
    <p:sldId id="293" r:id="rId47"/>
    <p:sldId id="295" r:id="rId48"/>
    <p:sldId id="339" r:id="rId49"/>
    <p:sldId id="297" r:id="rId50"/>
    <p:sldId id="33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4" autoAdjust="0"/>
    <p:restoredTop sz="87126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D3A2-6E81-45E7-A0C1-B7B31C2FEA84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332C-301C-4855-A319-7A5909AFB1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>
            <a:lvl1pPr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219200"/>
          </a:xfrm>
        </p:spPr>
        <p:txBody>
          <a:bodyPr/>
          <a:lstStyle/>
          <a:p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Unit 8 - Helispot Operations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Safety Circle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Safety zone around touchdown pad</a:t>
            </a:r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Obstruction-free </a:t>
            </a:r>
            <a:r>
              <a:rPr lang="en-US" sz="3200" b="1" dirty="0">
                <a:solidFill>
                  <a:srgbClr val="FFC000"/>
                </a:solidFill>
              </a:rPr>
              <a:t>area around touchdown pad</a:t>
            </a:r>
          </a:p>
          <a:p>
            <a:pPr marL="233363" indent="-233363">
              <a:buClr>
                <a:srgbClr val="FFC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Minimum 1 1/2 </a:t>
            </a:r>
            <a:r>
              <a:rPr lang="en-US" sz="3200" b="1" dirty="0">
                <a:solidFill>
                  <a:srgbClr val="FFC000"/>
                </a:solidFill>
              </a:rPr>
              <a:t>times diameter of main rotor</a:t>
            </a:r>
          </a:p>
        </p:txBody>
      </p:sp>
      <p:pic>
        <p:nvPicPr>
          <p:cNvPr id="14342" name="Picture 6" descr="astar landing at pad"/>
          <p:cNvPicPr>
            <a:picLocks noChangeAspect="1" noChangeArrowheads="1"/>
          </p:cNvPicPr>
          <p:nvPr/>
        </p:nvPicPr>
        <p:blipFill>
          <a:blip r:embed="rId3" cstate="print"/>
          <a:srcRect t="7122" b="20676"/>
          <a:stretch>
            <a:fillRect/>
          </a:stretch>
        </p:blipFill>
        <p:spPr bwMode="auto">
          <a:xfrm>
            <a:off x="990600" y="2667000"/>
            <a:ext cx="6896100" cy="3733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133600" y="4800600"/>
            <a:ext cx="3276600" cy="1079500"/>
            <a:chOff x="2133600" y="4800600"/>
            <a:chExt cx="3276600" cy="1079500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2209800" y="4800600"/>
              <a:ext cx="3152274" cy="8382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4344" name="AutoShape 8"/>
            <p:cNvCxnSpPr>
              <a:cxnSpLocks noChangeShapeType="1"/>
            </p:cNvCxnSpPr>
            <p:nvPr/>
          </p:nvCxnSpPr>
          <p:spPr bwMode="auto">
            <a:xfrm>
              <a:off x="2133600" y="5791200"/>
              <a:ext cx="3276600" cy="1588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175935" y="5194300"/>
              <a:ext cx="0" cy="685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5393266" y="5194300"/>
              <a:ext cx="0" cy="685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19600" y="3733800"/>
            <a:ext cx="20383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</a:rPr>
              <a:t>1 </a:t>
            </a:r>
            <a:r>
              <a:rPr lang="en-US" sz="1800" b="1" baseline="30000" dirty="0" smtClean="0">
                <a:latin typeface="Arial" charset="0"/>
              </a:rPr>
              <a:t>1</a:t>
            </a:r>
            <a:r>
              <a:rPr lang="en-US" sz="1800" b="1" dirty="0" smtClean="0">
                <a:latin typeface="Arial" charset="0"/>
              </a:rPr>
              <a:t>/</a:t>
            </a:r>
            <a:r>
              <a:rPr lang="en-US" sz="1200" b="1" dirty="0" smtClean="0">
                <a:latin typeface="Arial" charset="0"/>
              </a:rPr>
              <a:t>2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times</a:t>
            </a:r>
          </a:p>
          <a:p>
            <a:pPr algn="ctr"/>
            <a:r>
              <a:rPr lang="en-US" sz="1800" b="1" dirty="0">
                <a:latin typeface="Arial" charset="0"/>
              </a:rPr>
              <a:t>rotor diameter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Touchdown Pad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algn="ctr"/>
            <a:r>
              <a:rPr lang="en-US" dirty="0" smtClean="0"/>
              <a:t>Where wheels or skids sit</a:t>
            </a:r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" y="21336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2800" b="1" dirty="0">
                <a:solidFill>
                  <a:srgbClr val="003366"/>
                </a:solidFill>
                <a:latin typeface="Arial" charset="0"/>
              </a:rPr>
              <a:t>  </a:t>
            </a:r>
            <a:r>
              <a:rPr lang="en-US" sz="3200" b="1" dirty="0">
                <a:solidFill>
                  <a:srgbClr val="FFC000"/>
                </a:solidFill>
              </a:rPr>
              <a:t>Usually a hard or improved surface</a:t>
            </a:r>
          </a:p>
        </p:txBody>
      </p:sp>
      <p:pic>
        <p:nvPicPr>
          <p:cNvPr id="15374" name="Picture 14" descr="Bell 407"/>
          <p:cNvPicPr>
            <a:picLocks noChangeAspect="1" noChangeArrowheads="1"/>
          </p:cNvPicPr>
          <p:nvPr/>
        </p:nvPicPr>
        <p:blipFill>
          <a:blip r:embed="rId3" cstate="print"/>
          <a:srcRect t="11094"/>
          <a:stretch>
            <a:fillRect/>
          </a:stretch>
        </p:blipFill>
        <p:spPr bwMode="auto">
          <a:xfrm>
            <a:off x="1790700" y="2819400"/>
            <a:ext cx="5562600" cy="36639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Landing Area Size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1255712"/>
            <a:ext cx="6230938" cy="156368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89803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Type </a:t>
            </a:r>
            <a:r>
              <a:rPr lang="en-US" sz="3200" b="1" u="sng" dirty="0" smtClean="0">
                <a:solidFill>
                  <a:srgbClr val="000066"/>
                </a:solidFill>
                <a:latin typeface="Arial" charset="0"/>
              </a:rPr>
              <a:t>3 </a:t>
            </a:r>
            <a:r>
              <a:rPr lang="en-US" sz="2800" b="1" i="1" u="sng" dirty="0" smtClean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en-US" sz="2800" b="1" i="1" u="sng" dirty="0">
                <a:solidFill>
                  <a:srgbClr val="000066"/>
                </a:solidFill>
                <a:latin typeface="Arial" charset="0"/>
              </a:rPr>
              <a:t>Light Helicopters)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Safety Circle – 75’ Diameter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 Touchdown Pad – 15’ X 15’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7800" y="3084513"/>
            <a:ext cx="6230938" cy="1563687"/>
          </a:xfrm>
          <a:prstGeom prst="rect">
            <a:avLst/>
          </a:prstGeom>
          <a:solidFill>
            <a:srgbClr val="E5F5FF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89803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Type </a:t>
            </a:r>
            <a:r>
              <a:rPr lang="en-US" sz="3200" b="1" u="sng" dirty="0" smtClean="0">
                <a:solidFill>
                  <a:srgbClr val="000066"/>
                </a:solidFill>
                <a:latin typeface="Arial" charset="0"/>
              </a:rPr>
              <a:t>2 </a:t>
            </a:r>
            <a:r>
              <a:rPr lang="en-US" sz="2800" b="1" i="1" u="sng" dirty="0">
                <a:solidFill>
                  <a:srgbClr val="000066"/>
                </a:solidFill>
                <a:latin typeface="Arial" charset="0"/>
              </a:rPr>
              <a:t>(Medium Helicopters)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Safety Circle – 90’ Diameter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 Touchdown Pad – 20’ X 20’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71600" y="4913313"/>
            <a:ext cx="6456363" cy="15636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89803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Type </a:t>
            </a:r>
            <a:r>
              <a:rPr lang="en-US" sz="3200" b="1" u="sng" dirty="0" smtClean="0">
                <a:solidFill>
                  <a:srgbClr val="000066"/>
                </a:solidFill>
                <a:latin typeface="Arial" charset="0"/>
              </a:rPr>
              <a:t>1 </a:t>
            </a:r>
            <a:r>
              <a:rPr lang="en-US" sz="2800" b="1" i="1" u="sng" dirty="0">
                <a:solidFill>
                  <a:srgbClr val="000066"/>
                </a:solidFill>
                <a:latin typeface="Arial" charset="0"/>
              </a:rPr>
              <a:t>(Heavy Helicopters)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Safety Circle – 110’ Diameter</a:t>
            </a:r>
          </a:p>
          <a:p>
            <a:pPr lvl="1">
              <a:buClr>
                <a:srgbClr val="000066"/>
              </a:buClr>
              <a:buFontTx/>
              <a:buChar char="•"/>
            </a:pPr>
            <a:r>
              <a:rPr lang="en-US" sz="3200" b="1" dirty="0">
                <a:solidFill>
                  <a:srgbClr val="0066CC"/>
                </a:solidFill>
                <a:latin typeface="Arial" charset="0"/>
              </a:rPr>
              <a:t> Touchdown Pad – 30’ X 30’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Helispot Site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Ideal: </a:t>
            </a:r>
            <a:r>
              <a:rPr lang="en-US" dirty="0" smtClean="0"/>
              <a:t>2-way approach/departure path</a:t>
            </a:r>
          </a:p>
          <a:p>
            <a:pPr lvl="1"/>
            <a:r>
              <a:rPr lang="en-US" dirty="0" smtClean="0"/>
              <a:t>Ridge tops or exposed knobs</a:t>
            </a:r>
          </a:p>
          <a:p>
            <a:pPr lvl="1"/>
            <a:r>
              <a:rPr lang="en-US" dirty="0" smtClean="0"/>
              <a:t>HIGE</a:t>
            </a:r>
          </a:p>
          <a:p>
            <a:pPr lvl="1"/>
            <a:r>
              <a:rPr lang="en-US" dirty="0" smtClean="0"/>
              <a:t>Level pad</a:t>
            </a:r>
          </a:p>
          <a:p>
            <a:pPr lvl="1"/>
            <a:r>
              <a:rPr lang="en-US" dirty="0" smtClean="0"/>
              <a:t>No obstructions</a:t>
            </a:r>
          </a:p>
          <a:p>
            <a:pPr lvl="1"/>
            <a:r>
              <a:rPr lang="en-US" dirty="0" smtClean="0"/>
              <a:t>Requires minimum </a:t>
            </a:r>
            <a:br>
              <a:rPr lang="en-US" dirty="0" smtClean="0"/>
            </a:br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Close to work </a:t>
            </a:r>
            <a:br>
              <a:rPr lang="en-US" dirty="0" smtClean="0"/>
            </a:br>
            <a:r>
              <a:rPr lang="en-US" dirty="0" smtClean="0"/>
              <a:t>area or incident</a:t>
            </a:r>
          </a:p>
          <a:p>
            <a:pPr lvl="1"/>
            <a:r>
              <a:rPr lang="en-US" dirty="0" smtClean="0"/>
              <a:t>Natural dust </a:t>
            </a:r>
            <a:br>
              <a:rPr lang="en-US" dirty="0" smtClean="0"/>
            </a:br>
            <a:r>
              <a:rPr lang="en-US" dirty="0" smtClean="0"/>
              <a:t>abatement</a:t>
            </a:r>
            <a:endParaRPr lang="en-US" dirty="0"/>
          </a:p>
        </p:txBody>
      </p:sp>
      <p:pic>
        <p:nvPicPr>
          <p:cNvPr id="36870" name="Picture 6" descr="Oneil Bu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24175"/>
            <a:ext cx="4572000" cy="3400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 smtClean="0"/>
              <a:t>Proximity to safety zone</a:t>
            </a:r>
          </a:p>
          <a:p>
            <a:r>
              <a:rPr lang="en-US" dirty="0" smtClean="0"/>
              <a:t>Ensure LCES can be established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Helispot Site</a:t>
            </a:r>
            <a:endParaRPr lang="en-US" dirty="0"/>
          </a:p>
        </p:txBody>
      </p:sp>
      <p:pic>
        <p:nvPicPr>
          <p:cNvPr id="4" name="Picture 3" descr="HS w safety zone.jpg"/>
          <p:cNvPicPr>
            <a:picLocks noChangeAspect="1"/>
          </p:cNvPicPr>
          <p:nvPr/>
        </p:nvPicPr>
        <p:blipFill>
          <a:blip r:embed="rId3" cstate="print"/>
          <a:srcRect b="22727"/>
          <a:stretch>
            <a:fillRect/>
          </a:stretch>
        </p:blipFill>
        <p:spPr>
          <a:xfrm>
            <a:off x="1600200" y="2667000"/>
            <a:ext cx="600474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410200" y="5376446"/>
            <a:ext cx="9941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Helispot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4274403" y="4800600"/>
            <a:ext cx="983397" cy="38606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3276600" y="4504283"/>
            <a:ext cx="1143000" cy="44871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81200" y="3776246"/>
            <a:ext cx="1346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Safety Zone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124200" y="4114800"/>
            <a:ext cx="4572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1400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 flipV="1">
            <a:off x="4800600" y="5029200"/>
            <a:ext cx="533400" cy="457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/>
          <a:lstStyle/>
          <a:p>
            <a:r>
              <a:rPr lang="en-US" dirty="0" smtClean="0"/>
              <a:t>Site Selection Factors: Helispot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Avoid: </a:t>
            </a:r>
            <a:r>
              <a:rPr lang="en-US" dirty="0" smtClean="0"/>
              <a:t>1-way approach/departure path</a:t>
            </a:r>
          </a:p>
          <a:p>
            <a:r>
              <a:rPr lang="en-US" dirty="0" smtClean="0"/>
              <a:t>Fresh cut dozer lines</a:t>
            </a:r>
          </a:p>
          <a:p>
            <a:r>
              <a:rPr lang="en-US" dirty="0" smtClean="0"/>
              <a:t>Rocky touchdown pads</a:t>
            </a:r>
          </a:p>
          <a:p>
            <a:r>
              <a:rPr lang="en-US" dirty="0" smtClean="0"/>
              <a:t>HOGE limited</a:t>
            </a:r>
          </a:p>
          <a:p>
            <a:r>
              <a:rPr lang="en-US" dirty="0" smtClean="0"/>
              <a:t>Dusty locations</a:t>
            </a:r>
          </a:p>
          <a:p>
            <a:r>
              <a:rPr lang="en-US" dirty="0" smtClean="0"/>
              <a:t>Aerial hazards</a:t>
            </a:r>
          </a:p>
          <a:p>
            <a:r>
              <a:rPr lang="en-US" dirty="0" smtClean="0"/>
              <a:t>Tall grass</a:t>
            </a:r>
          </a:p>
          <a:p>
            <a:r>
              <a:rPr lang="en-US" dirty="0" smtClean="0"/>
              <a:t>Tundra and </a:t>
            </a:r>
            <a:br>
              <a:rPr lang="en-US" dirty="0" smtClean="0"/>
            </a:br>
            <a:r>
              <a:rPr lang="en-US" dirty="0" smtClean="0"/>
              <a:t>Boggy areas</a:t>
            </a:r>
            <a:endParaRPr lang="en-US" dirty="0"/>
          </a:p>
        </p:txBody>
      </p:sp>
      <p:pic>
        <p:nvPicPr>
          <p:cNvPr id="37893" name="Picture 5" descr="helispot p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4758516" cy="2971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/>
          <a:lstStyle/>
          <a:p>
            <a:r>
              <a:rPr lang="en-US" dirty="0" smtClean="0"/>
              <a:t>Site Selection Factors: Helispot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Avoid: </a:t>
            </a:r>
            <a:r>
              <a:rPr lang="en-US" dirty="0" smtClean="0"/>
              <a:t>1-way approach/departure path</a:t>
            </a:r>
          </a:p>
          <a:p>
            <a:r>
              <a:rPr lang="en-US" dirty="0" smtClean="0"/>
              <a:t>Sloping touchdown pads</a:t>
            </a:r>
          </a:p>
          <a:p>
            <a:r>
              <a:rPr lang="en-US" dirty="0" smtClean="0"/>
              <a:t>Lee side turbulence (downdrafts, wind shear)</a:t>
            </a:r>
          </a:p>
          <a:p>
            <a:r>
              <a:rPr lang="en-US" dirty="0" smtClean="0"/>
              <a:t>Trash and debris</a:t>
            </a:r>
          </a:p>
          <a:p>
            <a:r>
              <a:rPr lang="en-US" dirty="0" smtClean="0"/>
              <a:t>Pinnacles requiring high power-on landings</a:t>
            </a:r>
          </a:p>
          <a:p>
            <a:r>
              <a:rPr lang="en-US" dirty="0" smtClean="0"/>
              <a:t>Nearby commercial flight patterns</a:t>
            </a:r>
          </a:p>
          <a:p>
            <a:r>
              <a:rPr lang="en-US" dirty="0" smtClean="0"/>
              <a:t>Nearby populated area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lmfcop3fp6\users$\esecakuk\Desktop\Helicopter Photos\S217 Rewrite\5 Takeoff &amp; Landing Areas\Cal Guard CH-47 landing at helispot.jpg"/>
          <p:cNvPicPr>
            <a:picLocks noChangeAspect="1" noChangeArrowheads="1"/>
          </p:cNvPicPr>
          <p:nvPr/>
        </p:nvPicPr>
        <p:blipFill>
          <a:blip r:embed="rId3" cstate="print"/>
          <a:srcRect b="11602"/>
          <a:stretch>
            <a:fillRect/>
          </a:stretch>
        </p:blipFill>
        <p:spPr bwMode="auto">
          <a:xfrm>
            <a:off x="2286000" y="3505200"/>
            <a:ext cx="4597400" cy="304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Approach/Departure Path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Extending upward and outward from safety circle</a:t>
            </a:r>
            <a:endParaRPr lang="en-US" sz="32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1787807"/>
            <a:ext cx="81534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</a:rPr>
              <a:t>2-way </a:t>
            </a:r>
            <a:r>
              <a:rPr lang="en-US" sz="2400" b="1" dirty="0">
                <a:solidFill>
                  <a:schemeClr val="bg2"/>
                </a:solidFill>
              </a:rPr>
              <a:t>approach/departure</a:t>
            </a:r>
          </a:p>
          <a:p>
            <a:pPr marL="800100" lvl="1" indent="-3429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</a:rPr>
              <a:t>Width </a:t>
            </a:r>
            <a:r>
              <a:rPr lang="en-US" sz="2400" b="1" dirty="0">
                <a:solidFill>
                  <a:schemeClr val="bg2"/>
                </a:solidFill>
              </a:rPr>
              <a:t>same as safety circle</a:t>
            </a:r>
          </a:p>
          <a:p>
            <a:pPr marL="800100" lvl="1" indent="-3429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</a:rPr>
              <a:t>Obstruction </a:t>
            </a:r>
            <a:r>
              <a:rPr lang="en-US" sz="2400" b="1" dirty="0">
                <a:solidFill>
                  <a:schemeClr val="bg2"/>
                </a:solidFill>
              </a:rPr>
              <a:t>free </a:t>
            </a:r>
            <a:r>
              <a:rPr lang="en-US" sz="2400" b="1" dirty="0" smtClean="0">
                <a:solidFill>
                  <a:schemeClr val="bg2"/>
                </a:solidFill>
              </a:rPr>
              <a:t>(300’ </a:t>
            </a:r>
            <a:r>
              <a:rPr lang="en-US" sz="2400" b="1" dirty="0">
                <a:solidFill>
                  <a:schemeClr val="bg2"/>
                </a:solidFill>
              </a:rPr>
              <a:t>approach </a:t>
            </a:r>
            <a:r>
              <a:rPr lang="en-US" sz="2400" b="1" dirty="0" smtClean="0">
                <a:solidFill>
                  <a:schemeClr val="bg2"/>
                </a:solidFill>
              </a:rPr>
              <a:t>by </a:t>
            </a:r>
            <a:r>
              <a:rPr lang="en-US" sz="2400" b="1" dirty="0">
                <a:solidFill>
                  <a:schemeClr val="bg2"/>
                </a:solidFill>
              </a:rPr>
              <a:t>300’ departure)</a:t>
            </a:r>
          </a:p>
          <a:p>
            <a:pPr marL="800100" lvl="1" indent="-3429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</a:rPr>
              <a:t>Into </a:t>
            </a:r>
            <a:r>
              <a:rPr lang="en-US" sz="2400" b="1" dirty="0">
                <a:solidFill>
                  <a:schemeClr val="bg2"/>
                </a:solidFill>
              </a:rPr>
              <a:t>prevailing wind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152400" y="4343400"/>
            <a:ext cx="4419600" cy="762000"/>
          </a:xfrm>
          <a:prstGeom prst="line">
            <a:avLst/>
          </a:prstGeom>
          <a:noFill/>
          <a:ln w="38100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4884738" y="4571999"/>
            <a:ext cx="4030662" cy="520700"/>
          </a:xfrm>
          <a:prstGeom prst="line">
            <a:avLst/>
          </a:prstGeom>
          <a:noFill/>
          <a:ln w="38100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860800" y="5076825"/>
            <a:ext cx="1625600" cy="638175"/>
          </a:xfrm>
          <a:prstGeom prst="ellipse">
            <a:avLst/>
          </a:prstGeom>
          <a:noFill/>
          <a:ln w="38100">
            <a:solidFill>
              <a:srgbClr val="FFFF0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477000" y="5241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Approach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438400" y="5238689"/>
            <a:ext cx="1384300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Departure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1524000" y="5334000"/>
            <a:ext cx="901700" cy="7620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5638800" y="5440681"/>
            <a:ext cx="838200" cy="4571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5562600" y="4572000"/>
            <a:ext cx="609600" cy="4571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429000" y="44196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Prevailing Wind</a:t>
            </a: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8600" y="5713412"/>
            <a:ext cx="4402138" cy="763588"/>
          </a:xfrm>
          <a:prstGeom prst="line">
            <a:avLst/>
          </a:prstGeom>
          <a:noFill/>
          <a:ln w="38100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4800600" y="5713412"/>
            <a:ext cx="4114800" cy="687388"/>
          </a:xfrm>
          <a:prstGeom prst="line">
            <a:avLst/>
          </a:prstGeom>
          <a:noFill/>
          <a:ln w="38100">
            <a:solidFill>
              <a:schemeClr val="bg1">
                <a:alpha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Approach and Departure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One-Way Helispot</a:t>
            </a:r>
            <a:endParaRPr lang="en-US" dirty="0"/>
          </a:p>
        </p:txBody>
      </p:sp>
      <p:pic>
        <p:nvPicPr>
          <p:cNvPr id="2050" name="Picture 2" descr="\\ilmfcop3fp6\users$\esecakuk\Desktop\Helicopter Photos\S217 Rewrite\5 Takeoff &amp; Landing Areas\1-Way Helispot.GIF"/>
          <p:cNvPicPr>
            <a:picLocks noChangeAspect="1" noChangeArrowheads="1"/>
          </p:cNvPicPr>
          <p:nvPr/>
        </p:nvPicPr>
        <p:blipFill>
          <a:blip r:embed="rId3" cstate="print"/>
          <a:srcRect t="2865" r="3677" b="2920"/>
          <a:stretch>
            <a:fillRect/>
          </a:stretch>
        </p:blipFill>
        <p:spPr bwMode="auto">
          <a:xfrm>
            <a:off x="342900" y="1901504"/>
            <a:ext cx="8458200" cy="44230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384"/>
            <a:ext cx="8229600" cy="944562"/>
          </a:xfrm>
        </p:spPr>
        <p:txBody>
          <a:bodyPr/>
          <a:lstStyle/>
          <a:p>
            <a:r>
              <a:rPr lang="en-US" dirty="0" smtClean="0"/>
              <a:t>Approach and Departure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Two-Way Helispot</a:t>
            </a:r>
            <a:endParaRPr lang="en-US" dirty="0"/>
          </a:p>
        </p:txBody>
      </p:sp>
      <p:pic>
        <p:nvPicPr>
          <p:cNvPr id="3074" name="Picture 2" descr="\\ilmfcop3fp6\users$\esecakuk\Desktop\Helicopter Photos\S217 Rewrite\5 Takeoff &amp; Landing Areas\2-Way Helispot.GIF"/>
          <p:cNvPicPr>
            <a:picLocks noChangeArrowheads="1"/>
          </p:cNvPicPr>
          <p:nvPr/>
        </p:nvPicPr>
        <p:blipFill>
          <a:blip r:embed="rId3" cstate="print"/>
          <a:srcRect t="3480" r="2500" b="7425"/>
          <a:stretch>
            <a:fillRect/>
          </a:stretch>
        </p:blipFill>
        <p:spPr bwMode="auto">
          <a:xfrm>
            <a:off x="347472" y="1901952"/>
            <a:ext cx="8458200" cy="44256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process for staffing and preparing a landing area or helispot.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methods for constructing landing areas or helispots.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duties performed in managing </a:t>
            </a:r>
            <a:br>
              <a:rPr lang="en-US" dirty="0" smtClean="0"/>
            </a:br>
            <a:r>
              <a:rPr lang="en-US" dirty="0" smtClean="0"/>
              <a:t>a helispot.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Helispot Site Construction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>
            <a:noAutofit/>
          </a:bodyPr>
          <a:lstStyle/>
          <a:p>
            <a:pPr marL="347472" indent="-347472">
              <a:spcAft>
                <a:spcPts val="768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Hand construction preferred, minimal impact.</a:t>
            </a:r>
          </a:p>
          <a:p>
            <a:pPr marL="347472" indent="-347472">
              <a:spcAft>
                <a:spcPts val="768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 aware of construction restraints follow local policy.</a:t>
            </a:r>
          </a:p>
          <a:p>
            <a:pPr marL="347472" indent="-347472">
              <a:spcAft>
                <a:spcPts val="768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Construction in timber will take time to establish, take the extra time to find another location.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Remove all brush and trees with the following diameter safety circle around the touchdown pad according to the size of the helicopter.</a:t>
            </a:r>
          </a:p>
          <a:p>
            <a:r>
              <a:rPr lang="en-US" dirty="0" smtClean="0"/>
              <a:t>75-feet for type 3 helicopters.</a:t>
            </a:r>
          </a:p>
          <a:p>
            <a:r>
              <a:rPr lang="en-US" dirty="0" smtClean="0"/>
              <a:t>90-feet for type 2 helicopters.</a:t>
            </a:r>
          </a:p>
          <a:p>
            <a:r>
              <a:rPr lang="en-US" dirty="0" smtClean="0"/>
              <a:t>110 feet for type 1 helicopters (such as</a:t>
            </a:r>
          </a:p>
          <a:p>
            <a:pPr>
              <a:buNone/>
            </a:pPr>
            <a:r>
              <a:rPr lang="en-US" dirty="0" smtClean="0"/>
              <a:t>	UH-60, S-61N, and Boeing-Vertol 107)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Helispot Site Construction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Sufficient approach/departure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Minimize ground disturbance</a:t>
            </a:r>
          </a:p>
        </p:txBody>
      </p:sp>
      <p:pic>
        <p:nvPicPr>
          <p:cNvPr id="43013" name="Picture 5" descr="helispot2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tretch>
            <a:fillRect/>
          </a:stretch>
        </p:blipFill>
        <p:spPr bwMode="auto">
          <a:xfrm>
            <a:off x="1641691" y="2514600"/>
            <a:ext cx="5860618" cy="3962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Dozer-constructed landing areas generally have</a:t>
            </a:r>
          </a:p>
          <a:p>
            <a:pPr>
              <a:buNone/>
            </a:pPr>
            <a:r>
              <a:rPr lang="en-US" dirty="0" smtClean="0"/>
              <a:t>soil that is too disturbed, requiring dust</a:t>
            </a:r>
          </a:p>
          <a:p>
            <a:pPr>
              <a:buNone/>
            </a:pPr>
            <a:r>
              <a:rPr lang="en-US" dirty="0" smtClean="0"/>
              <a:t>abatement procedures.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7" name="Picture 3" descr="P101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2971800"/>
            <a:ext cx="4495800" cy="3371850"/>
          </a:xfrm>
          <a:prstGeom prst="rect">
            <a:avLst/>
          </a:prstGeom>
          <a:noFill/>
        </p:spPr>
      </p:pic>
      <p:pic>
        <p:nvPicPr>
          <p:cNvPr id="8" name="Picture 8" descr="water down LZ if possi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438400"/>
            <a:ext cx="601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7399974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 Wires, towers, fences, snags</a:t>
            </a:r>
          </a:p>
          <a:p>
            <a:endParaRPr lang="en-US" dirty="0"/>
          </a:p>
        </p:txBody>
      </p:sp>
      <p:pic>
        <p:nvPicPr>
          <p:cNvPr id="5" name="Picture 3" descr="D:\DSCN0477.JPG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11751"/>
          <a:stretch>
            <a:fillRect/>
          </a:stretch>
        </p:blipFill>
        <p:spPr bwMode="auto">
          <a:xfrm>
            <a:off x="2023535" y="2590800"/>
            <a:ext cx="5093128" cy="38322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pPr>
              <a:buNone/>
            </a:pPr>
            <a:r>
              <a:rPr lang="en-US" dirty="0" smtClean="0"/>
              <a:t>-	Construction incomplete, not level, or not cleared; ground cover not removed to a safe distance.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\\ilmfcop3fp6\users$\esecakuk\Desktop\Helicopter Photos\S217 Rewrite\5 Takeoff &amp; Landing Areas\crew shuttle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356157" y="3505200"/>
            <a:ext cx="4408709" cy="29686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5" name="Oval 4"/>
          <p:cNvSpPr/>
          <p:nvPr/>
        </p:nvSpPr>
        <p:spPr>
          <a:xfrm>
            <a:off x="2819400" y="4267200"/>
            <a:ext cx="3276600" cy="1752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	Canyon bottoms or converging canyons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90800"/>
            <a:ext cx="57298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	Cirque basins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1026" name="Picture 2" descr="W:\Course Revisions\S-270\cirque basin 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185919" cy="43434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	Roads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66389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	Tundra or boggy areas</a:t>
            </a:r>
          </a:p>
          <a:p>
            <a:endParaRPr lang="en-US" dirty="0"/>
          </a:p>
        </p:txBody>
      </p:sp>
      <p:pic>
        <p:nvPicPr>
          <p:cNvPr id="5" name="Picture 5" descr="Helispot5"/>
          <p:cNvPicPr>
            <a:picLocks noChangeAspect="1" noChangeArrowheads="1"/>
          </p:cNvPicPr>
          <p:nvPr/>
        </p:nvPicPr>
        <p:blipFill>
          <a:blip r:embed="rId3" cstate="print"/>
          <a:srcRect t="22134" b="39549"/>
          <a:stretch>
            <a:fillRect/>
          </a:stretch>
        </p:blipFill>
        <p:spPr bwMode="auto">
          <a:xfrm>
            <a:off x="1418937" y="2667000"/>
            <a:ext cx="6306125" cy="373279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Take-off and Landing Areas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689962" cy="2309468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4356190" cy="2273493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099" name="Picture 3" descr="\\ilmfcop3fp6\users$\esecakuk\Desktop\Helicopter Photos\Grand Canyon\heli photos\MD900\indian gardens pumphouse p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3409215" cy="222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600200"/>
            <a:ext cx="3581400" cy="2381398"/>
          </a:xfrm>
          <a:prstGeom prst="rect">
            <a:avLst/>
          </a:prstGeom>
          <a:noFill/>
          <a:ln w="88900" cmpd="sng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pPr>
              <a:buNone/>
            </a:pPr>
            <a:r>
              <a:rPr lang="en-US" dirty="0" smtClean="0"/>
              <a:t>-	Dusty, loose soil conditions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133600" y="2514600"/>
          <a:ext cx="5029200" cy="3918277"/>
        </p:xfrm>
        <a:graphic>
          <a:graphicData uri="http://schemas.openxmlformats.org/presentationml/2006/ole">
            <p:oleObj spid="_x0000_s3074" name="Image" r:id="rId4" imgW="3511730" imgH="2736508" progId="Photoshop.Imag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pPr>
              <a:buNone/>
            </a:pPr>
            <a:r>
              <a:rPr lang="en-US" dirty="0" smtClean="0"/>
              <a:t>-	Litter, paper and plastic bags, boxes, sleeping bags or other light items.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\\ilmfcop3fp6\users$\esecakuk\Desktop\Helicopter Photos\Misc\Loose 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2" y="3048000"/>
            <a:ext cx="4771935" cy="346753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Helispot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Helispot Hazards</a:t>
            </a:r>
          </a:p>
          <a:p>
            <a:r>
              <a:rPr lang="en-US" dirty="0" smtClean="0"/>
              <a:t>-	Personnel working around landing area should brace themselves when larger helicopters are landing or taking off due to the velocity of the rotor downwash.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r>
              <a:rPr lang="en-US" dirty="0" smtClean="0"/>
              <a:t>HELISPOT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 a class, evaluate advantages and disadvantages of each of the</a:t>
            </a:r>
          </a:p>
          <a:p>
            <a:pPr marL="0" indent="0" algn="ctr">
              <a:buNone/>
            </a:pPr>
            <a:r>
              <a:rPr lang="en-US" dirty="0" smtClean="0"/>
              <a:t>following helispots.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Helispot Site Selection</a:t>
            </a:r>
          </a:p>
        </p:txBody>
      </p:sp>
      <p:pic>
        <p:nvPicPr>
          <p:cNvPr id="38918" name="Picture 6" descr="Oneil Butte"/>
          <p:cNvPicPr>
            <a:picLocks noChangeAspect="1" noChangeArrowheads="1"/>
          </p:cNvPicPr>
          <p:nvPr/>
        </p:nvPicPr>
        <p:blipFill>
          <a:blip r:embed="rId3" cstate="print"/>
          <a:srcRect r="7913" b="1913"/>
          <a:stretch>
            <a:fillRect/>
          </a:stretch>
        </p:blipFill>
        <p:spPr bwMode="auto">
          <a:xfrm>
            <a:off x="1295400" y="1316038"/>
            <a:ext cx="6553200" cy="5160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69013" y="1066800"/>
            <a:ext cx="2617787" cy="27146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A7DD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Advantages: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2-way 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Ridge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HIGE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Level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Min. labor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3211135" cy="10156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Disadvantages: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Dust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 autoUpdateAnimBg="0"/>
      <p:bldP spid="389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Ridge Helispot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9375" b="20833"/>
          <a:stretch>
            <a:fillRect/>
          </a:stretch>
        </p:blipFill>
        <p:spPr bwMode="auto">
          <a:xfrm>
            <a:off x="990600" y="1300163"/>
            <a:ext cx="7086600" cy="46434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Helispot Site Selection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791200" y="990600"/>
            <a:ext cx="2930610" cy="2246769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BBE5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Advantages: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2-way 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Ridge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HIGE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Level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" charset="0"/>
              </a:rPr>
              <a:t>Minimum </a:t>
            </a:r>
            <a:r>
              <a:rPr lang="en-US" b="1" dirty="0">
                <a:latin typeface="Arial" charset="0"/>
              </a:rPr>
              <a:t>labor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Natural dust abatement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5546725"/>
            <a:ext cx="5655715" cy="10156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Disadvantages: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potential problems with LCES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219200" y="3738563"/>
            <a:ext cx="1524000" cy="4572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nimBg="1" autoUpdateAnimBg="0"/>
      <p:bldP spid="399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landing area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1219200" y="1295400"/>
            <a:ext cx="6705600" cy="4540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70" name="Oval 10"/>
          <p:cNvSpPr>
            <a:spLocks noChangeArrowheads="1"/>
          </p:cNvSpPr>
          <p:nvPr/>
        </p:nvSpPr>
        <p:spPr bwMode="auto">
          <a:xfrm rot="-1132325">
            <a:off x="3581400" y="2590800"/>
            <a:ext cx="1371600" cy="22860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Helispot Site Selection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638800" y="990600"/>
            <a:ext cx="3211135" cy="196977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ABD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Disadvantages: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HOGE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" charset="0"/>
              </a:rPr>
              <a:t>Hover </a:t>
            </a:r>
            <a:r>
              <a:rPr lang="en-US" b="1" dirty="0">
                <a:latin typeface="Arial" charset="0"/>
              </a:rPr>
              <a:t>hole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Dust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Labor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" charset="0"/>
              </a:rPr>
              <a:t>Problems with LCES</a:t>
            </a:r>
            <a:endParaRPr lang="en-US" b="1" dirty="0">
              <a:latin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2617788" cy="1309688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  <a:latin typeface="Arial" charset="0"/>
              </a:rPr>
              <a:t>Advantages: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2-way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" charset="0"/>
              </a:rPr>
              <a:t>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64" grpId="0" autoUpdateAnimBg="0"/>
      <p:bldP spid="4096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Equipment Needs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Required supplies at helispot:</a:t>
            </a:r>
          </a:p>
          <a:p>
            <a:r>
              <a:rPr lang="en-US" dirty="0" smtClean="0"/>
              <a:t>Wind indicator</a:t>
            </a:r>
          </a:p>
          <a:p>
            <a:r>
              <a:rPr lang="en-US" dirty="0" smtClean="0"/>
              <a:t>20 BC fire extinguisher (40 lbs.)</a:t>
            </a:r>
          </a:p>
          <a:p>
            <a:r>
              <a:rPr lang="en-US" dirty="0" smtClean="0"/>
              <a:t>Evacuation/crash rescue kit</a:t>
            </a:r>
          </a:p>
          <a:p>
            <a:r>
              <a:rPr lang="en-US" dirty="0" smtClean="0"/>
              <a:t>Pad marker or other marker</a:t>
            </a:r>
          </a:p>
          <a:p>
            <a:r>
              <a:rPr lang="en-US" dirty="0" smtClean="0"/>
              <a:t>Hanging scale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Equipment Needs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Recommended supplies for personnel staffing helispot:</a:t>
            </a:r>
          </a:p>
          <a:p>
            <a:r>
              <a:rPr lang="en-US" dirty="0" smtClean="0"/>
              <a:t>Allowable payloads (HIGE &amp; HOGE) for all helicopters using helispot</a:t>
            </a:r>
          </a:p>
          <a:p>
            <a:r>
              <a:rPr lang="en-US" dirty="0" smtClean="0"/>
              <a:t>Passenger/cargo manifest book</a:t>
            </a:r>
          </a:p>
          <a:p>
            <a:r>
              <a:rPr lang="en-US" dirty="0" smtClean="0"/>
              <a:t>Fiber tape</a:t>
            </a:r>
          </a:p>
          <a:p>
            <a:r>
              <a:rPr lang="en-US" dirty="0" smtClean="0"/>
              <a:t>Flagging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Equipment Needs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Recommended supplies for personnel staffing helispot:</a:t>
            </a:r>
          </a:p>
          <a:p>
            <a:r>
              <a:rPr lang="en-US" dirty="0" smtClean="0"/>
              <a:t>Pocket calculator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Line gear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Food and drinking water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Passenger briefing cards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Radio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Incident action plan (IAP) and/or Operations Plan</a:t>
            </a:r>
            <a:endParaRPr lang="en-US" sz="5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Heliport 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r>
              <a:rPr lang="en-US" dirty="0" smtClean="0"/>
              <a:t>Permanent facility built to FAA standards</a:t>
            </a:r>
          </a:p>
          <a:p>
            <a:r>
              <a:rPr lang="en-US" dirty="0" smtClean="0"/>
              <a:t>typically at hospitals, city, county facilities. 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815745"/>
            <a:ext cx="4299254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heliport has: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Permanent pad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Wind indicator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Road access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Parking area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Communications</a:t>
            </a:r>
          </a:p>
          <a:p>
            <a:pPr lvl="1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Rest area (pilot </a:t>
            </a:r>
            <a:r>
              <a:rPr lang="en-US" sz="2400" b="1" dirty="0" smtClean="0">
                <a:solidFill>
                  <a:schemeClr val="bg2"/>
                </a:solidFill>
              </a:rPr>
              <a:t>and </a:t>
            </a:r>
            <a:r>
              <a:rPr lang="en-US" sz="2400" b="1" dirty="0">
                <a:solidFill>
                  <a:schemeClr val="bg2"/>
                </a:solidFill>
              </a:rPr>
              <a:t>crew) </a:t>
            </a:r>
          </a:p>
        </p:txBody>
      </p:sp>
      <p:pic>
        <p:nvPicPr>
          <p:cNvPr id="1027" name="Picture 3" descr="\\ilmfcop3fp6\users$\esecakuk\Desktop\Helicopter Photos\Grand Canyon\heli photos\MD900\fmc with guardian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455790" y="2819400"/>
            <a:ext cx="4263401" cy="27955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Personnel Assigned to a Helispot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Helispot management assignments will normally be given out at the morning briefing at helibase.</a:t>
            </a:r>
          </a:p>
          <a:p>
            <a:r>
              <a:rPr lang="en-US" dirty="0" smtClean="0"/>
              <a:t>Ensure that daily missions to helispot are understood.</a:t>
            </a:r>
          </a:p>
          <a:p>
            <a:r>
              <a:rPr lang="en-US" dirty="0" smtClean="0"/>
              <a:t>Flight helmets must be worn when flying to staff a </a:t>
            </a:r>
            <a:r>
              <a:rPr lang="en-US" dirty="0" err="1" smtClean="0"/>
              <a:t>helispot</a:t>
            </a:r>
            <a:r>
              <a:rPr lang="en-US" dirty="0" smtClean="0"/>
              <a:t> unless LE waiver in effect. </a:t>
            </a:r>
          </a:p>
          <a:p>
            <a:r>
              <a:rPr lang="en-US" dirty="0" smtClean="0"/>
              <a:t>The helispot should not be made operational until the helispot manager informs the helibase that they are ready to receive personnel and/or cargo.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Helispot management is essential for safe and efficient operations.</a:t>
            </a:r>
          </a:p>
          <a:p>
            <a:r>
              <a:rPr lang="en-US" dirty="0" smtClean="0"/>
              <a:t>Obtain briefing from Helibase Manager.</a:t>
            </a:r>
          </a:p>
          <a:p>
            <a:r>
              <a:rPr lang="en-US" dirty="0" smtClean="0"/>
              <a:t>Minimum of two </a:t>
            </a:r>
            <a:br>
              <a:rPr lang="en-US" dirty="0" smtClean="0"/>
            </a:br>
            <a:r>
              <a:rPr lang="en-US" dirty="0" smtClean="0"/>
              <a:t>persons assigned.</a:t>
            </a:r>
          </a:p>
          <a:p>
            <a:r>
              <a:rPr lang="en-US" dirty="0" smtClean="0"/>
              <a:t>Should be familiar </a:t>
            </a:r>
            <a:br>
              <a:rPr lang="en-US" dirty="0" smtClean="0"/>
            </a:br>
            <a:r>
              <a:rPr lang="en-US" dirty="0" smtClean="0"/>
              <a:t>with all helicopters </a:t>
            </a:r>
            <a:br>
              <a:rPr lang="en-US" dirty="0" smtClean="0"/>
            </a:br>
            <a:r>
              <a:rPr lang="en-US" dirty="0" smtClean="0"/>
              <a:t>at helibase.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33800"/>
            <a:ext cx="4262471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</a:t>
            </a:r>
          </a:p>
          <a:p>
            <a:r>
              <a:rPr lang="en-US" dirty="0" smtClean="0"/>
              <a:t>As the helispot operation becomes more complex, additional people may be needed to provide support.</a:t>
            </a:r>
          </a:p>
          <a:p>
            <a:r>
              <a:rPr lang="en-US" dirty="0" smtClean="0"/>
              <a:t>Ensure that qualified helicopter crew members are assigned to assist in helispot management</a:t>
            </a:r>
          </a:p>
          <a:p>
            <a:r>
              <a:rPr lang="en-US" dirty="0" smtClean="0"/>
              <a:t>Provide on-the-job training as necessary.</a:t>
            </a:r>
          </a:p>
          <a:p>
            <a:r>
              <a:rPr lang="en-US" dirty="0" smtClean="0"/>
              <a:t>Conduct regular briefings with helispot crew.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</a:t>
            </a:r>
          </a:p>
          <a:p>
            <a:r>
              <a:rPr lang="en-US" dirty="0" smtClean="0"/>
              <a:t>Ensure all assigned personnel understand their responsibilities and authority.</a:t>
            </a:r>
          </a:p>
          <a:p>
            <a:r>
              <a:rPr lang="en-US" dirty="0" smtClean="0"/>
              <a:t>Manage resources/supplies dispatched to the helispot.</a:t>
            </a:r>
          </a:p>
          <a:p>
            <a:r>
              <a:rPr lang="en-US" dirty="0" smtClean="0"/>
              <a:t>Ensure that all helispot personnel are capable and prepared to perform law </a:t>
            </a:r>
            <a:r>
              <a:rPr lang="en-US" dirty="0" err="1" smtClean="0"/>
              <a:t>Enfocement</a:t>
            </a:r>
            <a:r>
              <a:rPr lang="en-US" dirty="0" smtClean="0"/>
              <a:t> duties in and around the helispot.</a:t>
            </a:r>
          </a:p>
          <a:p>
            <a:r>
              <a:rPr lang="en-US" dirty="0" smtClean="0"/>
              <a:t>Ensure that helispot crew is equipped to remain overnight, even in adverse weather conditions.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324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</a:t>
            </a:r>
          </a:p>
          <a:p>
            <a:r>
              <a:rPr lang="en-US" dirty="0" smtClean="0"/>
              <a:t>Establish radio </a:t>
            </a:r>
            <a:br>
              <a:rPr lang="en-US" dirty="0" smtClean="0"/>
            </a:br>
            <a:r>
              <a:rPr lang="en-US" dirty="0" smtClean="0"/>
              <a:t>communications with the </a:t>
            </a:r>
            <a:br>
              <a:rPr lang="en-US" dirty="0" smtClean="0"/>
            </a:br>
            <a:r>
              <a:rPr lang="en-US" dirty="0" smtClean="0"/>
              <a:t>helibase.</a:t>
            </a:r>
          </a:p>
          <a:p>
            <a:r>
              <a:rPr lang="en-US" dirty="0" smtClean="0"/>
              <a:t>Ensure the helispot and </a:t>
            </a:r>
            <a:br>
              <a:rPr lang="en-US" dirty="0" smtClean="0"/>
            </a:br>
            <a:r>
              <a:rPr lang="en-US" dirty="0" smtClean="0"/>
              <a:t>landing pad is constructed </a:t>
            </a:r>
            <a:br>
              <a:rPr lang="en-US" dirty="0" smtClean="0"/>
            </a:br>
            <a:r>
              <a:rPr lang="en-US" dirty="0" smtClean="0"/>
              <a:t>and prepared properly.</a:t>
            </a:r>
          </a:p>
          <a:p>
            <a:r>
              <a:rPr lang="en-US" dirty="0" smtClean="0"/>
              <a:t>Install wind indicators and </a:t>
            </a:r>
            <a:br>
              <a:rPr lang="en-US" dirty="0" smtClean="0"/>
            </a:br>
            <a:r>
              <a:rPr lang="en-US" dirty="0" smtClean="0"/>
              <a:t>sign the area perimeter as necessary.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\\ilmfcop3fp6\users$\esecakuk\Desktop\Helicopter Photos\Photos.10.3.08\P100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1"/>
            <a:ext cx="2935224" cy="2201418"/>
          </a:xfrm>
          <a:prstGeom prst="rect">
            <a:avLst/>
          </a:prstGeom>
          <a:noFill/>
        </p:spPr>
      </p:pic>
      <p:pic>
        <p:nvPicPr>
          <p:cNvPr id="8195" name="Picture 3" descr="\\ilmfcop3fp6\users$\esecakuk\Desktop\Helicopter Photos\Photos.10.3.08\Helicopters\Helicopter Pics\P100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638800" y="1905001"/>
            <a:ext cx="2933700" cy="2200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</a:t>
            </a:r>
          </a:p>
          <a:p>
            <a:r>
              <a:rPr lang="en-US" dirty="0" smtClean="0"/>
              <a:t>Perform any necessary aerial and ground hazard reduction and safety improvements.</a:t>
            </a:r>
          </a:p>
          <a:p>
            <a:r>
              <a:rPr lang="en-US" dirty="0" smtClean="0"/>
              <a:t>Anticipate dust abatement needs and provide or request as necessary.</a:t>
            </a:r>
          </a:p>
          <a:p>
            <a:r>
              <a:rPr lang="en-US" dirty="0" smtClean="0"/>
              <a:t>Ensure crash-rescue equipment is available.</a:t>
            </a:r>
          </a:p>
          <a:p>
            <a:r>
              <a:rPr lang="en-US" dirty="0" smtClean="0"/>
              <a:t>Ensure that flight routes and aerial hazards are made known to all pilots.</a:t>
            </a:r>
          </a:p>
          <a:p>
            <a:r>
              <a:rPr lang="en-US" dirty="0" smtClean="0"/>
              <a:t>Ensure manifests and briefings are timely and accurate.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Helispot Manager </a:t>
            </a:r>
            <a:br>
              <a:rPr lang="en-US" dirty="0" smtClean="0"/>
            </a:br>
            <a:r>
              <a:rPr lang="en-US" dirty="0" smtClean="0"/>
              <a:t>Duties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Helispot Management</a:t>
            </a:r>
          </a:p>
          <a:p>
            <a:r>
              <a:rPr lang="en-US" dirty="0" smtClean="0"/>
              <a:t>Return external load equipment (nets, leadlines, swivels) and excess equipment to the helibase promptly.</a:t>
            </a:r>
          </a:p>
          <a:p>
            <a:r>
              <a:rPr lang="en-US" dirty="0" smtClean="0"/>
              <a:t>Inform Helibase Manager of helispot activities.</a:t>
            </a:r>
          </a:p>
          <a:p>
            <a:r>
              <a:rPr lang="en-US" dirty="0" smtClean="0"/>
              <a:t>If returned to the helibase, attend the nightly debriefing and provide feedback on the day’s operations; otherwise, provide by radio.</a:t>
            </a:r>
          </a:p>
          <a:p>
            <a:r>
              <a:rPr lang="en-US" dirty="0" smtClean="0"/>
              <a:t>Helispot crews should be continuously cleaning the helispots of garbage and loose debris.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1762"/>
          </a:xfrm>
        </p:spPr>
        <p:txBody>
          <a:bodyPr/>
          <a:lstStyle/>
          <a:p>
            <a:r>
              <a:rPr lang="en-US" dirty="0" smtClean="0"/>
              <a:t>Apply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Refer to IRPG and apply the Risk Management Process.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Follow the process to determine the helispot can function safely.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Inform helibase manager of changes.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Wait for instructions to cease or continue helispot operations.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Risk Management Applied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EXERCISE</a:t>
            </a:r>
          </a:p>
          <a:p>
            <a:pPr marL="0" indent="0">
              <a:buNone/>
            </a:pPr>
            <a:r>
              <a:rPr lang="en-US" dirty="0" smtClean="0"/>
              <a:t>Refer to Risk Management Process in IRPG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and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Helibase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Have the same components of a heliport</a:t>
            </a:r>
            <a:endParaRPr 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2438400"/>
            <a:ext cx="4299254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 permanent helibase has: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Permanent pad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Wind indicator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Road access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Parking area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Communications</a:t>
            </a:r>
          </a:p>
          <a:p>
            <a:pPr lvl="1">
              <a:lnSpc>
                <a:spcPct val="13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Rest </a:t>
            </a:r>
            <a:r>
              <a:rPr lang="en-US" sz="2400" b="1" dirty="0" smtClean="0">
                <a:solidFill>
                  <a:schemeClr val="bg2"/>
                </a:solidFill>
              </a:rPr>
              <a:t>area (pilot and </a:t>
            </a:r>
            <a:r>
              <a:rPr lang="en-US" sz="2400" b="1" dirty="0">
                <a:solidFill>
                  <a:schemeClr val="bg2"/>
                </a:solidFill>
              </a:rPr>
              <a:t>crew) </a:t>
            </a:r>
          </a:p>
        </p:txBody>
      </p:sp>
      <p:pic>
        <p:nvPicPr>
          <p:cNvPr id="2050" name="Picture 2" descr="\\ilmfcop3fp6\users$\esecakuk\Desktop\Helicopter Photos\JPEG\P102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979" y="2438400"/>
            <a:ext cx="4383954" cy="32908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Unit 8 Objectives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process for staffing and preparing a landing area or helispot.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methods for constructing landing areas or helispots.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duties performed in managing </a:t>
            </a:r>
            <a:br>
              <a:rPr lang="en-US" dirty="0" smtClean="0"/>
            </a:br>
            <a:r>
              <a:rPr lang="en-US" dirty="0" smtClean="0"/>
              <a:t>a helispot.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Helibase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Are established for a short duration.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5017079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400" b="1" dirty="0">
                <a:solidFill>
                  <a:srgbClr val="FFC000"/>
                </a:solidFill>
              </a:rPr>
              <a:t>A temporary helibase has: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Communications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Road access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Parking areas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Landing pads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Wind indicator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Rest area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    (pilot </a:t>
            </a:r>
            <a:r>
              <a:rPr lang="en-US" sz="2400" b="1" dirty="0" smtClean="0">
                <a:solidFill>
                  <a:schemeClr val="bg2"/>
                </a:solidFill>
              </a:rPr>
              <a:t>and </a:t>
            </a:r>
            <a:r>
              <a:rPr lang="en-US" sz="2400" b="1" dirty="0">
                <a:solidFill>
                  <a:schemeClr val="bg2"/>
                </a:solidFill>
              </a:rPr>
              <a:t>crew) 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Staging area (passengers/cargo)</a:t>
            </a:r>
          </a:p>
        </p:txBody>
      </p:sp>
      <p:pic>
        <p:nvPicPr>
          <p:cNvPr id="1027" name="Picture 3" descr="\\ilmfcop3fp6\users$\esecakuk\Desktop\Helicopter Photos\Oregon Fires 2002\Gold Helibase.JPG"/>
          <p:cNvPicPr>
            <a:picLocks noChangeAspect="1" noChangeArrowheads="1"/>
          </p:cNvPicPr>
          <p:nvPr/>
        </p:nvPicPr>
        <p:blipFill>
          <a:blip r:embed="rId3" cstate="print"/>
          <a:srcRect l="9375" t="14583" b="18750"/>
          <a:stretch>
            <a:fillRect/>
          </a:stretch>
        </p:blipFill>
        <p:spPr bwMode="auto">
          <a:xfrm>
            <a:off x="3429000" y="2590800"/>
            <a:ext cx="538638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Helispot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Are natural or improved take-off </a:t>
            </a:r>
            <a:br>
              <a:rPr lang="en-US" dirty="0" smtClean="0"/>
            </a:br>
            <a:r>
              <a:rPr lang="en-US" dirty="0" smtClean="0"/>
              <a:t>and landing areas for temporary use.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569118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400" b="1" dirty="0">
                <a:solidFill>
                  <a:srgbClr val="FFC000"/>
                </a:solidFill>
              </a:rPr>
              <a:t>A helispot has: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Communications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Landing pads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Wind indicator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Fire extinguisher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</a:rPr>
              <a:t>Crash-rescue kit</a:t>
            </a:r>
            <a:endParaRPr lang="en-US" sz="2400" b="1" dirty="0">
              <a:solidFill>
                <a:schemeClr val="bg2"/>
              </a:solidFill>
            </a:endParaRP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Staging area (passengers/cargo)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5540375"/>
            <a:ext cx="355366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400" b="1" dirty="0">
                <a:solidFill>
                  <a:srgbClr val="FFC000"/>
                </a:solidFill>
              </a:rPr>
              <a:t>A helispot might not have:</a:t>
            </a:r>
          </a:p>
          <a:p>
            <a:pPr lvl="1">
              <a:spcAft>
                <a:spcPct val="300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2"/>
                </a:solidFill>
              </a:rPr>
              <a:t> Road access</a:t>
            </a:r>
          </a:p>
        </p:txBody>
      </p:sp>
      <p:pic>
        <p:nvPicPr>
          <p:cNvPr id="6" name="Picture 3" descr="D:\S-270 Basic Air Ops 07\Images\PPT JPGs\helispot marked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37868"/>
          <a:stretch>
            <a:fillRect/>
          </a:stretch>
        </p:blipFill>
        <p:spPr bwMode="auto">
          <a:xfrm>
            <a:off x="3581400" y="2514600"/>
            <a:ext cx="5181600" cy="23847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Unimproved Landing Area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Intended for one time use only and at the discretion of the pilot. 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5475982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3200" b="1" dirty="0" smtClean="0">
                <a:solidFill>
                  <a:srgbClr val="FFC000"/>
                </a:solidFill>
              </a:rPr>
              <a:t>Unimproved </a:t>
            </a:r>
            <a:r>
              <a:rPr lang="en-US" sz="3200" b="1" dirty="0">
                <a:solidFill>
                  <a:srgbClr val="FFC000"/>
                </a:solidFill>
              </a:rPr>
              <a:t>landing </a:t>
            </a:r>
            <a:r>
              <a:rPr lang="en-US" sz="3200" b="1" dirty="0" smtClean="0">
                <a:solidFill>
                  <a:srgbClr val="FFC000"/>
                </a:solidFill>
              </a:rPr>
              <a:t>areas are </a:t>
            </a:r>
            <a:r>
              <a:rPr lang="en-US" sz="3200" b="1" dirty="0">
                <a:solidFill>
                  <a:srgbClr val="FFC000"/>
                </a:solidFill>
              </a:rPr>
              <a:t>not intended for multiple use.</a:t>
            </a:r>
          </a:p>
        </p:txBody>
      </p:sp>
      <p:pic>
        <p:nvPicPr>
          <p:cNvPr id="12295" name="Picture 7" descr="Helispot4"/>
          <p:cNvPicPr>
            <a:picLocks noChangeAspect="1" noChangeArrowheads="1"/>
          </p:cNvPicPr>
          <p:nvPr/>
        </p:nvPicPr>
        <p:blipFill>
          <a:blip r:embed="rId3" cstate="print"/>
          <a:srcRect t="5574"/>
          <a:stretch>
            <a:fillRect/>
          </a:stretch>
        </p:blipFill>
        <p:spPr bwMode="auto">
          <a:xfrm>
            <a:off x="1943100" y="2303835"/>
            <a:ext cx="5257800" cy="3200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Take-off and Landing Area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Actual area where </a:t>
            </a:r>
            <a:br>
              <a:rPr lang="en-US" dirty="0" smtClean="0"/>
            </a:br>
            <a:r>
              <a:rPr lang="en-US" dirty="0" smtClean="0"/>
              <a:t>helicopter lands and takes off.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3200" b="1" dirty="0">
                <a:solidFill>
                  <a:srgbClr val="FFC000"/>
                </a:solidFill>
              </a:rPr>
              <a:t>Includes </a:t>
            </a:r>
            <a:r>
              <a:rPr lang="en-US" sz="3200" b="1" dirty="0" smtClean="0">
                <a:solidFill>
                  <a:srgbClr val="FFC000"/>
                </a:solidFill>
              </a:rPr>
              <a:t>touchdown pad and safety circle .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3318" name="Picture 6" descr="astar landing HIGE"/>
          <p:cNvPicPr>
            <a:picLocks noChangeAspect="1" noChangeArrowheads="1"/>
          </p:cNvPicPr>
          <p:nvPr/>
        </p:nvPicPr>
        <p:blipFill>
          <a:blip r:embed="rId3" cstate="print"/>
          <a:srcRect t="10959" b="14155"/>
          <a:stretch>
            <a:fillRect/>
          </a:stretch>
        </p:blipFill>
        <p:spPr bwMode="auto">
          <a:xfrm>
            <a:off x="1790700" y="3326519"/>
            <a:ext cx="5562600" cy="3124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8-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    Helispot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2312</TotalTime>
  <Words>1502</Words>
  <Application>Microsoft Office PowerPoint</Application>
  <PresentationFormat>On-screen Show (4:3)</PresentationFormat>
  <Paragraphs>418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s271Theme1</vt:lpstr>
      <vt:lpstr>Adobe Photoshop Image</vt:lpstr>
      <vt:lpstr>Unit 8 - Helispot Operations</vt:lpstr>
      <vt:lpstr>Unit 8 Objectives</vt:lpstr>
      <vt:lpstr>Take-off and Landing Areas</vt:lpstr>
      <vt:lpstr>Heliport </vt:lpstr>
      <vt:lpstr>Permanent Helibase</vt:lpstr>
      <vt:lpstr>Temporary Helibase</vt:lpstr>
      <vt:lpstr>Helispot</vt:lpstr>
      <vt:lpstr>Unimproved Landing Area</vt:lpstr>
      <vt:lpstr>Take-off and Landing Area</vt:lpstr>
      <vt:lpstr>Safety Circle</vt:lpstr>
      <vt:lpstr>Touchdown Pad</vt:lpstr>
      <vt:lpstr>Standard Landing Area Size</vt:lpstr>
      <vt:lpstr>Selecting a Helispot Site</vt:lpstr>
      <vt:lpstr>Selecting a Helispot Site</vt:lpstr>
      <vt:lpstr>Site Selection Factors: Helispot</vt:lpstr>
      <vt:lpstr>Site Selection Factors: Helispot</vt:lpstr>
      <vt:lpstr>Approach/Departure Path</vt:lpstr>
      <vt:lpstr>Approach and Departure Paths</vt:lpstr>
      <vt:lpstr>Approach and Departure Paths</vt:lpstr>
      <vt:lpstr>Helispot Site Construction</vt:lpstr>
      <vt:lpstr>Helispot Construction</vt:lpstr>
      <vt:lpstr>Helispot Site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Construction</vt:lpstr>
      <vt:lpstr>HELISPOT EXERCISE</vt:lpstr>
      <vt:lpstr>Helispot Site Selection</vt:lpstr>
      <vt:lpstr>Helispot Site Selection</vt:lpstr>
      <vt:lpstr>Helispot Site Selection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Helispot Manager  Duties and Responsibilities</vt:lpstr>
      <vt:lpstr>Apply Risk Management</vt:lpstr>
      <vt:lpstr>Risk Management Applied</vt:lpstr>
      <vt:lpstr>Questions and Review</vt:lpstr>
      <vt:lpstr>Unit 8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ecoonts</dc:creator>
  <cp:lastModifiedBy>Matt Knudson</cp:lastModifiedBy>
  <cp:revision>284</cp:revision>
  <dcterms:created xsi:type="dcterms:W3CDTF">2010-01-12T22:39:06Z</dcterms:created>
  <dcterms:modified xsi:type="dcterms:W3CDTF">2010-11-29T20:30:48Z</dcterms:modified>
</cp:coreProperties>
</file>