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8" r:id="rId3"/>
    <p:sldId id="330" r:id="rId4"/>
    <p:sldId id="331" r:id="rId5"/>
    <p:sldId id="257" r:id="rId6"/>
    <p:sldId id="281" r:id="rId7"/>
    <p:sldId id="282" r:id="rId8"/>
    <p:sldId id="280" r:id="rId9"/>
    <p:sldId id="283" r:id="rId10"/>
    <p:sldId id="284" r:id="rId11"/>
    <p:sldId id="285" r:id="rId12"/>
    <p:sldId id="290" r:id="rId13"/>
    <p:sldId id="286" r:id="rId14"/>
    <p:sldId id="287" r:id="rId15"/>
    <p:sldId id="288" r:id="rId16"/>
    <p:sldId id="327" r:id="rId17"/>
    <p:sldId id="317" r:id="rId18"/>
    <p:sldId id="289" r:id="rId19"/>
    <p:sldId id="296" r:id="rId20"/>
    <p:sldId id="305" r:id="rId21"/>
    <p:sldId id="294" r:id="rId22"/>
    <p:sldId id="278" r:id="rId23"/>
    <p:sldId id="319" r:id="rId24"/>
    <p:sldId id="320" r:id="rId25"/>
    <p:sldId id="268" r:id="rId26"/>
    <p:sldId id="267" r:id="rId27"/>
    <p:sldId id="309" r:id="rId28"/>
    <p:sldId id="300" r:id="rId29"/>
    <p:sldId id="310" r:id="rId30"/>
    <p:sldId id="297" r:id="rId31"/>
    <p:sldId id="301" r:id="rId32"/>
    <p:sldId id="329" r:id="rId33"/>
    <p:sldId id="302" r:id="rId34"/>
    <p:sldId id="306" r:id="rId35"/>
    <p:sldId id="303" r:id="rId36"/>
    <p:sldId id="307" r:id="rId37"/>
    <p:sldId id="323" r:id="rId38"/>
    <p:sldId id="311" r:id="rId39"/>
    <p:sldId id="316" r:id="rId40"/>
    <p:sldId id="312" r:id="rId41"/>
    <p:sldId id="269" r:id="rId42"/>
    <p:sldId id="314" r:id="rId43"/>
    <p:sldId id="263" r:id="rId44"/>
    <p:sldId id="315" r:id="rId45"/>
    <p:sldId id="275" r:id="rId46"/>
    <p:sldId id="295" r:id="rId47"/>
    <p:sldId id="308" r:id="rId48"/>
    <p:sldId id="304" r:id="rId49"/>
    <p:sldId id="318" r:id="rId50"/>
    <p:sldId id="328" r:id="rId51"/>
    <p:sldId id="260" r:id="rId52"/>
    <p:sldId id="274" r:id="rId53"/>
    <p:sldId id="325" r:id="rId54"/>
    <p:sldId id="261" r:id="rId55"/>
    <p:sldId id="262" r:id="rId56"/>
    <p:sldId id="292" r:id="rId57"/>
    <p:sldId id="272" r:id="rId58"/>
    <p:sldId id="293" r:id="rId59"/>
    <p:sldId id="273" r:id="rId60"/>
    <p:sldId id="298" r:id="rId61"/>
    <p:sldId id="291" r:id="rId62"/>
    <p:sldId id="313" r:id="rId63"/>
    <p:sldId id="266" r:id="rId64"/>
    <p:sldId id="326" r:id="rId65"/>
    <p:sldId id="265" r:id="rId66"/>
    <p:sldId id="270" r:id="rId67"/>
    <p:sldId id="279" r:id="rId68"/>
    <p:sldId id="321" r:id="rId69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>
        <p:scale>
          <a:sx n="66" d="100"/>
          <a:sy n="66" d="100"/>
        </p:scale>
        <p:origin x="-73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6072"/>
    </p:cViewPr>
  </p:sorterViewPr>
  <p:notesViewPr>
    <p:cSldViewPr snapToGrid="0">
      <p:cViewPr varScale="1">
        <p:scale>
          <a:sx n="57" d="100"/>
          <a:sy n="57" d="100"/>
        </p:scale>
        <p:origin x="18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0E1A0-1677-4F38-825B-00F67972791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8E49929-28A6-4105-B8CB-542121EDDF59}">
      <dgm:prSet phldrT="[Text]"/>
      <dgm:spPr>
        <a:solidFill>
          <a:schemeClr val="bg1">
            <a:lumMod val="9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0B34A884-62F7-4089-9C35-6E37966D48C2}" type="parTrans" cxnId="{B5B56813-98A8-4E2C-A675-1094E5C50ABB}">
      <dgm:prSet/>
      <dgm:spPr/>
      <dgm:t>
        <a:bodyPr/>
        <a:lstStyle/>
        <a:p>
          <a:endParaRPr lang="en-US"/>
        </a:p>
      </dgm:t>
    </dgm:pt>
    <dgm:pt modelId="{15023FA5-59C6-43FF-95F9-FEA010A4D99D}" type="sibTrans" cxnId="{B5B56813-98A8-4E2C-A675-1094E5C50ABB}">
      <dgm:prSet/>
      <dgm:spPr/>
      <dgm:t>
        <a:bodyPr/>
        <a:lstStyle/>
        <a:p>
          <a:endParaRPr lang="en-US"/>
        </a:p>
      </dgm:t>
    </dgm:pt>
    <dgm:pt modelId="{DE059E14-5CCF-4C08-B185-4507C39A466F}">
      <dgm:prSet phldrT="[Text]"/>
      <dgm:spPr>
        <a:solidFill>
          <a:schemeClr val="tx2">
            <a:lumMod val="20000"/>
            <a:lumOff val="80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ENGINEERING</a:t>
          </a:r>
          <a:endParaRPr lang="en-US" dirty="0"/>
        </a:p>
      </dgm:t>
    </dgm:pt>
    <dgm:pt modelId="{E6B99031-4B15-4212-B4AF-2E2EEAD9DF28}" type="parTrans" cxnId="{33667A22-0F6F-46C6-8233-4C5F1666959A}">
      <dgm:prSet/>
      <dgm:spPr/>
      <dgm:t>
        <a:bodyPr/>
        <a:lstStyle/>
        <a:p>
          <a:endParaRPr lang="en-US"/>
        </a:p>
      </dgm:t>
    </dgm:pt>
    <dgm:pt modelId="{80B52500-6C6F-49BE-9E15-2C27B04E37BE}" type="sibTrans" cxnId="{33667A22-0F6F-46C6-8233-4C5F1666959A}">
      <dgm:prSet/>
      <dgm:spPr/>
      <dgm:t>
        <a:bodyPr/>
        <a:lstStyle/>
        <a:p>
          <a:endParaRPr lang="en-US"/>
        </a:p>
      </dgm:t>
    </dgm:pt>
    <dgm:pt modelId="{664B37EC-F7A3-4534-96E4-D296C8A215AF}">
      <dgm:prSet phldrT="[Text]"/>
      <dgm:spPr>
        <a:solidFill>
          <a:schemeClr val="bg1">
            <a:lumMod val="8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ENFORCEMENT</a:t>
          </a:r>
          <a:endParaRPr lang="en-US" dirty="0"/>
        </a:p>
      </dgm:t>
    </dgm:pt>
    <dgm:pt modelId="{E60827FE-A994-44E4-A248-7B1CB13BCDAC}" type="parTrans" cxnId="{424E6F55-4C15-4CF0-B048-016A4FFE82E6}">
      <dgm:prSet/>
      <dgm:spPr/>
      <dgm:t>
        <a:bodyPr/>
        <a:lstStyle/>
        <a:p>
          <a:endParaRPr lang="en-US"/>
        </a:p>
      </dgm:t>
    </dgm:pt>
    <dgm:pt modelId="{7FADD639-8D19-440F-BA00-E09BF678E25F}" type="sibTrans" cxnId="{424E6F55-4C15-4CF0-B048-016A4FFE82E6}">
      <dgm:prSet/>
      <dgm:spPr/>
      <dgm:t>
        <a:bodyPr/>
        <a:lstStyle/>
        <a:p>
          <a:endParaRPr lang="en-US"/>
        </a:p>
      </dgm:t>
    </dgm:pt>
    <dgm:pt modelId="{CE334B14-827D-48A1-81F7-243557ACC58A}" type="pres">
      <dgm:prSet presAssocID="{96C0E1A0-1677-4F38-825B-00F67972791D}" presName="compositeShape" presStyleCnt="0">
        <dgm:presLayoutVars>
          <dgm:chMax val="7"/>
          <dgm:dir/>
          <dgm:resizeHandles val="exact"/>
        </dgm:presLayoutVars>
      </dgm:prSet>
      <dgm:spPr/>
    </dgm:pt>
    <dgm:pt modelId="{358F9479-152A-47B8-BF46-F6772E2A04B2}" type="pres">
      <dgm:prSet presAssocID="{68E49929-28A6-4105-B8CB-542121EDDF59}" presName="circ1" presStyleLbl="vennNode1" presStyleIdx="0" presStyleCnt="3"/>
      <dgm:spPr/>
      <dgm:t>
        <a:bodyPr/>
        <a:lstStyle/>
        <a:p>
          <a:endParaRPr lang="en-US"/>
        </a:p>
      </dgm:t>
    </dgm:pt>
    <dgm:pt modelId="{E0EE5E48-B77A-45AD-B843-EEE7ECEDF3BE}" type="pres">
      <dgm:prSet presAssocID="{68E49929-28A6-4105-B8CB-542121EDDF5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E7303-B309-41BD-A929-92FBFABC6795}" type="pres">
      <dgm:prSet presAssocID="{DE059E14-5CCF-4C08-B185-4507C39A466F}" presName="circ2" presStyleLbl="vennNode1" presStyleIdx="1" presStyleCnt="3" custLinFactNeighborY="-18254"/>
      <dgm:spPr/>
      <dgm:t>
        <a:bodyPr/>
        <a:lstStyle/>
        <a:p>
          <a:endParaRPr lang="en-US"/>
        </a:p>
      </dgm:t>
    </dgm:pt>
    <dgm:pt modelId="{9D244B78-8138-43F4-84CD-4CA34F8B622E}" type="pres">
      <dgm:prSet presAssocID="{DE059E14-5CCF-4C08-B185-4507C39A466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77D91-7F22-4BEB-9386-2D794CE4F161}" type="pres">
      <dgm:prSet presAssocID="{664B37EC-F7A3-4534-96E4-D296C8A215AF}" presName="circ3" presStyleLbl="vennNode1" presStyleIdx="2" presStyleCnt="3" custLinFactNeighborX="369" custLinFactNeighborY="-18569"/>
      <dgm:spPr/>
      <dgm:t>
        <a:bodyPr/>
        <a:lstStyle/>
        <a:p>
          <a:endParaRPr lang="en-US"/>
        </a:p>
      </dgm:t>
    </dgm:pt>
    <dgm:pt modelId="{43E1AA0F-928C-4CED-88BD-7EAFDF81B1BA}" type="pres">
      <dgm:prSet presAssocID="{664B37EC-F7A3-4534-96E4-D296C8A215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F755C7-B8E4-4AD1-9375-8D21BE033E1F}" type="presOf" srcId="{DE059E14-5CCF-4C08-B185-4507C39A466F}" destId="{37EE7303-B309-41BD-A929-92FBFABC6795}" srcOrd="0" destOrd="0" presId="urn:microsoft.com/office/officeart/2005/8/layout/venn1"/>
    <dgm:cxn modelId="{33667A22-0F6F-46C6-8233-4C5F1666959A}" srcId="{96C0E1A0-1677-4F38-825B-00F67972791D}" destId="{DE059E14-5CCF-4C08-B185-4507C39A466F}" srcOrd="1" destOrd="0" parTransId="{E6B99031-4B15-4212-B4AF-2E2EEAD9DF28}" sibTransId="{80B52500-6C6F-49BE-9E15-2C27B04E37BE}"/>
    <dgm:cxn modelId="{28C9EC94-EEE2-4245-B70F-78DB0C82BDDD}" type="presOf" srcId="{96C0E1A0-1677-4F38-825B-00F67972791D}" destId="{CE334B14-827D-48A1-81F7-243557ACC58A}" srcOrd="0" destOrd="0" presId="urn:microsoft.com/office/officeart/2005/8/layout/venn1"/>
    <dgm:cxn modelId="{84DF4330-3169-4F73-B2BF-50BBD5769D8A}" type="presOf" srcId="{68E49929-28A6-4105-B8CB-542121EDDF59}" destId="{358F9479-152A-47B8-BF46-F6772E2A04B2}" srcOrd="0" destOrd="0" presId="urn:microsoft.com/office/officeart/2005/8/layout/venn1"/>
    <dgm:cxn modelId="{CBCC16D5-AA31-4403-97C5-6F6799374DC0}" type="presOf" srcId="{664B37EC-F7A3-4534-96E4-D296C8A215AF}" destId="{40777D91-7F22-4BEB-9386-2D794CE4F161}" srcOrd="0" destOrd="0" presId="urn:microsoft.com/office/officeart/2005/8/layout/venn1"/>
    <dgm:cxn modelId="{424E6F55-4C15-4CF0-B048-016A4FFE82E6}" srcId="{96C0E1A0-1677-4F38-825B-00F67972791D}" destId="{664B37EC-F7A3-4534-96E4-D296C8A215AF}" srcOrd="2" destOrd="0" parTransId="{E60827FE-A994-44E4-A248-7B1CB13BCDAC}" sibTransId="{7FADD639-8D19-440F-BA00-E09BF678E25F}"/>
    <dgm:cxn modelId="{B5B56813-98A8-4E2C-A675-1094E5C50ABB}" srcId="{96C0E1A0-1677-4F38-825B-00F67972791D}" destId="{68E49929-28A6-4105-B8CB-542121EDDF59}" srcOrd="0" destOrd="0" parTransId="{0B34A884-62F7-4089-9C35-6E37966D48C2}" sibTransId="{15023FA5-59C6-43FF-95F9-FEA010A4D99D}"/>
    <dgm:cxn modelId="{8C78605D-F525-42F0-9E14-2B934F0D1DDD}" type="presOf" srcId="{68E49929-28A6-4105-B8CB-542121EDDF59}" destId="{E0EE5E48-B77A-45AD-B843-EEE7ECEDF3BE}" srcOrd="1" destOrd="0" presId="urn:microsoft.com/office/officeart/2005/8/layout/venn1"/>
    <dgm:cxn modelId="{E554447C-03B0-4AD5-A69C-515FB3F474E3}" type="presOf" srcId="{DE059E14-5CCF-4C08-B185-4507C39A466F}" destId="{9D244B78-8138-43F4-84CD-4CA34F8B622E}" srcOrd="1" destOrd="0" presId="urn:microsoft.com/office/officeart/2005/8/layout/venn1"/>
    <dgm:cxn modelId="{16C71B18-AC40-434B-8869-578691D9BDEA}" type="presOf" srcId="{664B37EC-F7A3-4534-96E4-D296C8A215AF}" destId="{43E1AA0F-928C-4CED-88BD-7EAFDF81B1BA}" srcOrd="1" destOrd="0" presId="urn:microsoft.com/office/officeart/2005/8/layout/venn1"/>
    <dgm:cxn modelId="{F4A7B6C9-7656-44F1-ACE4-243C08AD45ED}" type="presParOf" srcId="{CE334B14-827D-48A1-81F7-243557ACC58A}" destId="{358F9479-152A-47B8-BF46-F6772E2A04B2}" srcOrd="0" destOrd="0" presId="urn:microsoft.com/office/officeart/2005/8/layout/venn1"/>
    <dgm:cxn modelId="{E2D708EF-DFC7-46A0-93F5-777704A59A41}" type="presParOf" srcId="{CE334B14-827D-48A1-81F7-243557ACC58A}" destId="{E0EE5E48-B77A-45AD-B843-EEE7ECEDF3BE}" srcOrd="1" destOrd="0" presId="urn:microsoft.com/office/officeart/2005/8/layout/venn1"/>
    <dgm:cxn modelId="{2B887B13-6FE5-406F-A0E4-A2EF759E709D}" type="presParOf" srcId="{CE334B14-827D-48A1-81F7-243557ACC58A}" destId="{37EE7303-B309-41BD-A929-92FBFABC6795}" srcOrd="2" destOrd="0" presId="urn:microsoft.com/office/officeart/2005/8/layout/venn1"/>
    <dgm:cxn modelId="{13E3DA2A-4C6E-4E4F-8CB2-4453D23084C5}" type="presParOf" srcId="{CE334B14-827D-48A1-81F7-243557ACC58A}" destId="{9D244B78-8138-43F4-84CD-4CA34F8B622E}" srcOrd="3" destOrd="0" presId="urn:microsoft.com/office/officeart/2005/8/layout/venn1"/>
    <dgm:cxn modelId="{0D136D17-8636-4EFF-9F9C-489FDA427EA7}" type="presParOf" srcId="{CE334B14-827D-48A1-81F7-243557ACC58A}" destId="{40777D91-7F22-4BEB-9386-2D794CE4F161}" srcOrd="4" destOrd="0" presId="urn:microsoft.com/office/officeart/2005/8/layout/venn1"/>
    <dgm:cxn modelId="{E3D96A48-F097-4125-8E24-4440EA33A856}" type="presParOf" srcId="{CE334B14-827D-48A1-81F7-243557ACC58A}" destId="{43E1AA0F-928C-4CED-88BD-7EAFDF81B1B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F9479-152A-47B8-BF46-F6772E2A04B2}">
      <dsp:nvSpPr>
        <dsp:cNvPr id="0" name=""/>
        <dsp:cNvSpPr/>
      </dsp:nvSpPr>
      <dsp:spPr>
        <a:xfrm>
          <a:off x="1309254" y="59747"/>
          <a:ext cx="2867890" cy="2867890"/>
        </a:xfrm>
        <a:prstGeom prst="ellipse">
          <a:avLst/>
        </a:prstGeom>
        <a:solidFill>
          <a:schemeClr val="bg1">
            <a:lumMod val="95000"/>
            <a:alpha val="5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EDUCATION</a:t>
          </a:r>
          <a:endParaRPr lang="en-US" sz="1800" kern="1200" dirty="0"/>
        </a:p>
      </dsp:txBody>
      <dsp:txXfrm>
        <a:off x="1691640" y="561628"/>
        <a:ext cx="2103119" cy="1290550"/>
      </dsp:txXfrm>
    </dsp:sp>
    <dsp:sp modelId="{37EE7303-B309-41BD-A929-92FBFABC6795}">
      <dsp:nvSpPr>
        <dsp:cNvPr id="0" name=""/>
        <dsp:cNvSpPr/>
      </dsp:nvSpPr>
      <dsp:spPr>
        <a:xfrm>
          <a:off x="2344085" y="1328674"/>
          <a:ext cx="2867890" cy="286789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ENGINEERING</a:t>
          </a:r>
          <a:endParaRPr lang="en-US" sz="1800" kern="1200" dirty="0"/>
        </a:p>
      </dsp:txBody>
      <dsp:txXfrm>
        <a:off x="3221181" y="2069546"/>
        <a:ext cx="1720734" cy="1577339"/>
      </dsp:txXfrm>
    </dsp:sp>
    <dsp:sp modelId="{40777D91-7F22-4BEB-9386-2D794CE4F161}">
      <dsp:nvSpPr>
        <dsp:cNvPr id="0" name=""/>
        <dsp:cNvSpPr/>
      </dsp:nvSpPr>
      <dsp:spPr>
        <a:xfrm>
          <a:off x="285006" y="1319640"/>
          <a:ext cx="2867890" cy="2867890"/>
        </a:xfrm>
        <a:prstGeom prst="ellipse">
          <a:avLst/>
        </a:prstGeom>
        <a:solidFill>
          <a:schemeClr val="bg1">
            <a:lumMod val="85000"/>
            <a:alpha val="5000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ENFORCEMENT</a:t>
          </a:r>
          <a:endParaRPr lang="en-US" sz="1800" kern="1200" dirty="0"/>
        </a:p>
      </dsp:txBody>
      <dsp:txXfrm>
        <a:off x="555066" y="2060512"/>
        <a:ext cx="1720734" cy="1577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1E78784-A6D6-4567-8355-06F748851AA0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D06BC4D-406A-42E9-896E-5DE35851E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59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704B110-8165-410B-9ABE-E90C3A716F8E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66AE0F7-71B2-4698-AC63-3A6B59456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9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2/18/2016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gi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8623738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1387433" cy="2741135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Big Prevention</a:t>
            </a:r>
            <a:br>
              <a:rPr lang="en-US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Small Department</a:t>
            </a:r>
            <a:endParaRPr lang="en-US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222" y="7489702"/>
            <a:ext cx="7891272" cy="1069848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DC Haas,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Fire Chief, Smith Valley Fire District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n.resize.flexmls.com/nma/640x480/true/20151013143914911911000000-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3917" y="-63063"/>
            <a:ext cx="9228083" cy="69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17986"/>
            <a:ext cx="26328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East area facing Kalispell city limits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99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images.singletracks.com/2015/05/mobile-14309733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8123" y="410308"/>
            <a:ext cx="448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Interface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21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dn.resize.flexmls.com/nma/640x480/true/20150915051053699318000000-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" y="0"/>
            <a:ext cx="12187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bigskyfishing.com/Photo-Gallery/MontanaLakePhotographs/images/smith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9683" y="-58324"/>
            <a:ext cx="9212317" cy="6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524" y="1656997"/>
            <a:ext cx="24436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Smith Lake,</a:t>
            </a:r>
          </a:p>
          <a:p>
            <a:r>
              <a:rPr lang="en-US" sz="3200" dirty="0" smtClean="0"/>
              <a:t>Highest fishing use in Northwest Montana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n.resize.flexmls.com/nma/1024x768/true/20141021192849000046000000-o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92854" y="322777"/>
            <a:ext cx="3702689" cy="147912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$824,000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975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5669" y="185087"/>
            <a:ext cx="11080952" cy="1609344"/>
          </a:xfrm>
        </p:spPr>
        <p:txBody>
          <a:bodyPr/>
          <a:lstStyle/>
          <a:p>
            <a:r>
              <a:rPr lang="en-US" dirty="0" smtClean="0"/>
              <a:t>Average Smith valley area home $282,650</a:t>
            </a:r>
            <a:endParaRPr lang="en-US" dirty="0"/>
          </a:p>
        </p:txBody>
      </p:sp>
      <p:pic>
        <p:nvPicPr>
          <p:cNvPr id="11266" name="Picture 2" descr="http://homesforsalemt.net/images/5-Star-Realty-110-Smith-Lake-Drive-Kalispell-MT-599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410510"/>
            <a:ext cx="12192000" cy="54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0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1.ncdc.noaa.gov/pub/data/cmb/sotc/drought/2015/06/hgtanomaly-usa-2015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8" y="1771650"/>
            <a:ext cx="61912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1.ncdc.noaa.gov/pub/data/cmb/sotc/drought/2015/06/noaa-hprcc-pcp-pct-us-01m-06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48" y="2346158"/>
            <a:ext cx="5845852" cy="45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Remember last June?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4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431" y="1443386"/>
            <a:ext cx="8569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Fire Prevention Overview</a:t>
            </a:r>
            <a:endParaRPr lang="en-US" sz="7200" dirty="0"/>
          </a:p>
        </p:txBody>
      </p:sp>
      <p:pic>
        <p:nvPicPr>
          <p:cNvPr id="1026" name="Picture 2" descr="http://www.adirondackalmanack.com/wp-content/uploads/2014/08/AdirondackMuseum-SmokeyBearPoster-225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78" y="812474"/>
            <a:ext cx="4408854" cy="58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517" y="1677153"/>
            <a:ext cx="1166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THREE E’S of FIRE PREVENTION</a:t>
            </a:r>
            <a:endParaRPr lang="en-US" sz="3200" b="1" dirty="0" smtClean="0"/>
          </a:p>
        </p:txBody>
      </p:sp>
      <p:pic>
        <p:nvPicPr>
          <p:cNvPr id="1026" name="Picture 2" descr="https://sp.yimg.com/xj/th?id=OIP.M0d4addaf9cf3a86a0cc1582275f1a132o0&amp;pid=15.1&amp;P=0&amp;w=166&amp;h=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15" y="3305478"/>
            <a:ext cx="4043353" cy="336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448" y="405804"/>
            <a:ext cx="10058400" cy="1609344"/>
          </a:xfrm>
        </p:spPr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4" name="Picture 10" descr="104_04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9112469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512064"/>
            <a:ext cx="10058400" cy="1609344"/>
          </a:xfrm>
        </p:spPr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7" y="1853394"/>
            <a:ext cx="10058400" cy="405079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600" dirty="0" smtClean="0"/>
              <a:t>Introduction</a:t>
            </a:r>
          </a:p>
          <a:p>
            <a:r>
              <a:rPr lang="en-US" sz="3600" dirty="0" smtClean="0"/>
              <a:t>Prevention, overview</a:t>
            </a:r>
          </a:p>
          <a:p>
            <a:r>
              <a:rPr lang="en-US" sz="3600" dirty="0" smtClean="0"/>
              <a:t>Budget &amp; Funding</a:t>
            </a:r>
          </a:p>
          <a:p>
            <a:r>
              <a:rPr lang="en-US" sz="3600" dirty="0" smtClean="0"/>
              <a:t>Marketing</a:t>
            </a:r>
          </a:p>
          <a:p>
            <a:r>
              <a:rPr lang="en-US" sz="3600" dirty="0" smtClean="0"/>
              <a:t>Failures</a:t>
            </a:r>
          </a:p>
          <a:p>
            <a:r>
              <a:rPr lang="en-US" sz="3600" dirty="0" smtClean="0"/>
              <a:t>Successes</a:t>
            </a:r>
          </a:p>
        </p:txBody>
      </p:sp>
      <p:pic>
        <p:nvPicPr>
          <p:cNvPr id="4" name="Picture 2" descr="http://magnificent-marzano.wikispaces.com/file/view/Getting_started.jpg/270710886/255x318/Getting_star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964" y="0"/>
            <a:ext cx="5512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7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3422" y="2955402"/>
            <a:ext cx="3342289" cy="18846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Education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://img.groundspeak.com/waymarking/display/8966777e-648d-402f-abbe-d10b56b60cf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nutronosm.com/image/82645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31" y="1347847"/>
            <a:ext cx="7346869" cy="55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nutronosm.com/image/83062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2269" cy="477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ildfiretoday.com/wp-content/uploads/2015/08/Red-Flag-Warnings-August-1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4" y="923952"/>
            <a:ext cx="6550026" cy="47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bourncreative.com/wp-content/uploads/2010/08/red-flag-warn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15" y="318963"/>
            <a:ext cx="3697411" cy="300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loximages.chicago2.vip.townnews.com/pressofatlanticcity.com/content/tncms/assets/v3/editorial/a/31/a31c78ee-f971-11e4-bf0a-8fbd6395a447/55534dca3ab0e.image.jpg?resize=300%2C1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57827"/>
            <a:ext cx="4619136" cy="260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pic>
        <p:nvPicPr>
          <p:cNvPr id="6146" name="Picture 2" descr="http://www.progarchives.com/progressive_rock_discography_covers/2635/cover_718113172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40" y="2150174"/>
            <a:ext cx="4401004" cy="44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24hplans.com/wp-content/uploads/2015/09/Subdivision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 bwMode="auto">
          <a:xfrm>
            <a:off x="6127344" y="2007081"/>
            <a:ext cx="5840710" cy="46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bnibooks.com/media/products/97816098313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r="30439"/>
          <a:stretch/>
        </p:blipFill>
        <p:spPr bwMode="auto">
          <a:xfrm>
            <a:off x="7640489" y="308099"/>
            <a:ext cx="4551511" cy="64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hop.iccsafe.org/media/catalog/product/cache/1/image/9df78eab33525d08d6e5fb8d27136e95/7/4/7404s15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1"/>
          <a:stretch/>
        </p:blipFill>
        <p:spPr bwMode="auto">
          <a:xfrm>
            <a:off x="0" y="509204"/>
            <a:ext cx="4644837" cy="601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hop.iccsafe.org/media/catalog/product/cache/1/image/9df78eab33525d08d6e5fb8d27136e95/5/1/5141l1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837" y="2472261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Plan review</a:t>
            </a:r>
            <a:endParaRPr lang="en-US" dirty="0"/>
          </a:p>
        </p:txBody>
      </p:sp>
      <p:pic>
        <p:nvPicPr>
          <p:cNvPr id="1026" name="Picture 2" descr="http://fluci.net/wp-content/uploads/2015/06/Liquor-License-Require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48" y="3046585"/>
            <a:ext cx="4762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ocaelectrical.com/wp-content/uploads/2011/09/Emergency-Exit-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48" y="204537"/>
            <a:ext cx="35623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arm3.staticflickr.com/2458/3865594963_acb8769d82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2" y="304658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exasforestservice.tamu.edu/uploadedImages/FRP/Mitigation/IMG_0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28" y="1752"/>
            <a:ext cx="10284372" cy="68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aystateforestry.com/wp-content/uploads/2012/05/shee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08" y="1664677"/>
            <a:ext cx="11512292" cy="51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0862" y="677036"/>
            <a:ext cx="563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Engineering Partnerships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55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pmedia.news.nationalpost.com/2013/12/freeman_surrender-2.jpg?w=620&amp;h=4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4"/>
            <a:ext cx="6286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historyandheadlines.com/wp-content/uploads/2015/03/montanafreeman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0" cy="37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oximages.chicago2.vip.townnews.com/billingsgazette.com/content/tncms/assets/v3/editorial/0/13/01369702-633b-5733-9ce1-452752aca5c0/569596b52e01e.image.jpg?resize=620%2C4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457449"/>
            <a:ext cx="59055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dia-cache-ec0.pinimg.com/736x/74/08/64/740864c2131f13317e5e384c32c96c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32" y="66675"/>
            <a:ext cx="46672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enforcement</a:t>
            </a:r>
            <a:endParaRPr lang="en-US" dirty="0"/>
          </a:p>
        </p:txBody>
      </p:sp>
      <p:pic>
        <p:nvPicPr>
          <p:cNvPr id="4" name="Picture 7" descr="IMGP20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500" y="2420444"/>
            <a:ext cx="5401733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p.yimg.com/xj/th?id=OIP.M08684f784a13fe0e23a994708ccf748e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2" y="562742"/>
            <a:ext cx="6043448" cy="629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67536" y="453783"/>
            <a:ext cx="10058400" cy="1609344"/>
          </a:xfrm>
        </p:spPr>
        <p:txBody>
          <a:bodyPr/>
          <a:lstStyle/>
          <a:p>
            <a:r>
              <a:rPr lang="en-US" dirty="0" smtClean="0"/>
              <a:t>Cause and origin</a:t>
            </a:r>
            <a:endParaRPr lang="en-US" dirty="0"/>
          </a:p>
        </p:txBody>
      </p:sp>
      <p:pic>
        <p:nvPicPr>
          <p:cNvPr id="4" name="Picture 12" descr="IMGP0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68" y="2848476"/>
            <a:ext cx="5346032" cy="40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interfire.org/res_file/images/vpa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ximages.chicago2.vip.townnews.com/ravallirepublic.com/content/tncms/assets/v3/editorial/b/f5/bf57b94e-ff1b-5617-9e6d-d59f6222492a/501ded9700014.preview-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1"/>
            <a:ext cx="4503511" cy="30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ediad.publicbroadcasting.net/p/kufm/files/styles/x_large/public/201601/Gun-Show-05_Mike-Alb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5" y="2357113"/>
            <a:ext cx="3004910" cy="43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oximages.chicago2.vip.townnews.com/billingsgazette.com/content/tncms/assets/v3/editorial/c/84/c84e7429-d500-5b05-9b87-d3958e2f66d0/56bd28c24352b.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482"/>
            <a:ext cx="4789714" cy="36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youcancarry.com/wp-content/uploads/2013/11/Shooting-Outdoors_You-Can-Car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054324"/>
            <a:ext cx="4314825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pax.images.worldnow.com/images/9098049_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66687"/>
            <a:ext cx="33337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homemade-preschool.com/image-files/montana-state-flag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" b="70569"/>
          <a:stretch/>
        </p:blipFill>
        <p:spPr bwMode="auto">
          <a:xfrm>
            <a:off x="7907589" y="104887"/>
            <a:ext cx="4253996" cy="8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325"/>
          </a:xfrm>
        </p:spPr>
      </p:pic>
    </p:spTree>
    <p:extLst>
      <p:ext uri="{BB962C8B-B14F-4D97-AF65-F5344CB8AC3E}">
        <p14:creationId xmlns:p14="http://schemas.microsoft.com/office/powerpoint/2010/main" val="34219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0703"/>
          </a:xfrm>
        </p:spPr>
      </p:pic>
    </p:spTree>
    <p:extLst>
      <p:ext uri="{BB962C8B-B14F-4D97-AF65-F5344CB8AC3E}">
        <p14:creationId xmlns:p14="http://schemas.microsoft.com/office/powerpoint/2010/main" val="4548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207"/>
            <a:ext cx="12192000" cy="6913207"/>
          </a:xfrm>
        </p:spPr>
      </p:pic>
    </p:spTree>
    <p:extLst>
      <p:ext uri="{BB962C8B-B14F-4D97-AF65-F5344CB8AC3E}">
        <p14:creationId xmlns:p14="http://schemas.microsoft.com/office/powerpoint/2010/main" val="3177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scription Bugaboo &lt;b&gt;forest fire&lt;/b&gt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71055011"/>
              </p:ext>
            </p:extLst>
          </p:nvPr>
        </p:nvGraphicFramePr>
        <p:xfrm>
          <a:off x="734291" y="595746"/>
          <a:ext cx="5486400" cy="477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&lt;b&gt;Target&lt;/b&gt; One Here &lt;b&gt;Clip&lt;/b&gt; &lt;b&gt;Art&lt;/b&gt; at Clker.com - vector &lt;b&gt;clip&lt;/b&gt; &lt;b&gt;art&lt;/b&gt; online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78" y="2599459"/>
            <a:ext cx="625188" cy="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42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2038" y="0"/>
            <a:ext cx="10058400" cy="1609344"/>
          </a:xfrm>
        </p:spPr>
        <p:txBody>
          <a:bodyPr/>
          <a:lstStyle/>
          <a:p>
            <a:r>
              <a:rPr lang="en-US" dirty="0" smtClean="0"/>
              <a:t>how do I pay for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8538"/>
            <a:ext cx="6056166" cy="4374931"/>
          </a:xfrm>
        </p:spPr>
        <p:txBody>
          <a:bodyPr/>
          <a:lstStyle/>
          <a:p>
            <a:r>
              <a:rPr lang="en-US" dirty="0" smtClean="0"/>
              <a:t>Line item approved though tax base</a:t>
            </a:r>
          </a:p>
          <a:p>
            <a:r>
              <a:rPr lang="en-US" dirty="0" smtClean="0"/>
              <a:t>Grants</a:t>
            </a:r>
          </a:p>
          <a:p>
            <a:pPr lvl="1"/>
            <a:r>
              <a:rPr lang="en-US" dirty="0" smtClean="0"/>
              <a:t>FEMA</a:t>
            </a:r>
          </a:p>
          <a:p>
            <a:pPr lvl="1"/>
            <a:r>
              <a:rPr lang="en-US" dirty="0" smtClean="0"/>
              <a:t>State</a:t>
            </a:r>
          </a:p>
          <a:p>
            <a:pPr lvl="1"/>
            <a:r>
              <a:rPr lang="en-US" dirty="0" smtClean="0"/>
              <a:t>Insurance</a:t>
            </a:r>
          </a:p>
          <a:p>
            <a:pPr lvl="1"/>
            <a:r>
              <a:rPr lang="en-US" dirty="0" smtClean="0"/>
              <a:t>DOT</a:t>
            </a:r>
          </a:p>
          <a:p>
            <a:r>
              <a:rPr lang="en-US" dirty="0" smtClean="0"/>
              <a:t>Cost share partnerships:</a:t>
            </a:r>
          </a:p>
          <a:p>
            <a:pPr lvl="2"/>
            <a:r>
              <a:rPr lang="en-US" dirty="0" smtClean="0"/>
              <a:t> Local, State, Federal</a:t>
            </a:r>
          </a:p>
          <a:p>
            <a:r>
              <a:rPr lang="en-US" dirty="0" smtClean="0"/>
              <a:t>Donations</a:t>
            </a:r>
          </a:p>
          <a:p>
            <a:r>
              <a:rPr lang="en-US" dirty="0" smtClean="0"/>
              <a:t>Fund raising</a:t>
            </a:r>
          </a:p>
          <a:p>
            <a:r>
              <a:rPr lang="en-US" dirty="0" smtClean="0"/>
              <a:t>Auxiliary</a:t>
            </a:r>
          </a:p>
          <a:p>
            <a:endParaRPr lang="en-US" dirty="0"/>
          </a:p>
        </p:txBody>
      </p:sp>
      <p:pic>
        <p:nvPicPr>
          <p:cNvPr id="3076" name="Picture 4" descr="http://empowerla.org/wp-content/uploads/2013/12/Budg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4" y="1186040"/>
            <a:ext cx="7504386" cy="53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0556" y="196010"/>
            <a:ext cx="10058400" cy="1609344"/>
          </a:xfrm>
        </p:spPr>
        <p:txBody>
          <a:bodyPr/>
          <a:lstStyle/>
          <a:p>
            <a:r>
              <a:rPr lang="en-US" dirty="0" smtClean="0"/>
              <a:t>More on Grants,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78" y="1488362"/>
            <a:ext cx="10058400" cy="4050792"/>
          </a:xfrm>
        </p:spPr>
        <p:txBody>
          <a:bodyPr/>
          <a:lstStyle/>
          <a:p>
            <a:r>
              <a:rPr lang="en-US" dirty="0" smtClean="0"/>
              <a:t>FEMA Fire Prevention &amp; Safety Grants</a:t>
            </a:r>
          </a:p>
          <a:p>
            <a:r>
              <a:rPr lang="en-US" dirty="0" smtClean="0"/>
              <a:t>Become a Peer reviewer</a:t>
            </a:r>
          </a:p>
          <a:p>
            <a:r>
              <a:rPr lang="en-US" dirty="0" smtClean="0"/>
              <a:t>Workshops for dummies</a:t>
            </a:r>
            <a:endParaRPr lang="en-US" dirty="0"/>
          </a:p>
        </p:txBody>
      </p:sp>
      <p:pic>
        <p:nvPicPr>
          <p:cNvPr id="4098" name="Picture 2" descr="http://towerssigns.net/wp-content/uploads/2012/03/100B1830-10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82" y="1805354"/>
            <a:ext cx="7597518" cy="50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edia-cache-ak0.pinimg.com/736x/c6/35/09/c63509b109f9229af5630f67792278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1" y="3470031"/>
            <a:ext cx="3552933" cy="28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7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p.yimg.com/xj/th?id=OIP.M479b30ec88253697a9f361bf4ca8d630H1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141" y="2322286"/>
            <a:ext cx="6020859" cy="453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abomber's Montana land for sale; 'very secluded' | National &amp; Worl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1141" cy="46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0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63004"/>
            <a:ext cx="4934607" cy="1609344"/>
          </a:xfrm>
        </p:spPr>
        <p:txBody>
          <a:bodyPr/>
          <a:lstStyle/>
          <a:p>
            <a:r>
              <a:rPr lang="en-US" dirty="0" smtClean="0"/>
              <a:t>Pay Cash for your next ambulance</a:t>
            </a:r>
            <a:endParaRPr lang="en-US" dirty="0"/>
          </a:p>
        </p:txBody>
      </p:sp>
      <p:pic>
        <p:nvPicPr>
          <p:cNvPr id="4098" name="Picture 2" descr="http://signs.stewartsigns.com/municipal_sign_hamlin_township_fire_department_39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/>
        </p:blipFill>
        <p:spPr bwMode="auto">
          <a:xfrm>
            <a:off x="5098357" y="26276"/>
            <a:ext cx="7093643" cy="68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5/4152/4961677584_bdd5dbe40e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686"/>
            <a:ext cx="5081752" cy="38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8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23" r="2814" b="5055"/>
          <a:stretch/>
        </p:blipFill>
        <p:spPr>
          <a:xfrm>
            <a:off x="2374964" y="0"/>
            <a:ext cx="98170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814999" y="2465279"/>
            <a:ext cx="4887310" cy="1609344"/>
          </a:xfrm>
        </p:spPr>
        <p:txBody>
          <a:bodyPr/>
          <a:lstStyle/>
          <a:p>
            <a:r>
              <a:rPr lang="en-US" dirty="0" smtClean="0"/>
              <a:t>Marketing</a:t>
            </a:r>
            <a:br>
              <a:rPr lang="en-US" dirty="0" smtClean="0"/>
            </a:br>
            <a:r>
              <a:rPr lang="en-US" dirty="0" smtClean="0"/>
              <a:t>&amp; Sales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0632" y="2430379"/>
            <a:ext cx="214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Sell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2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sea1-1.xx.fbcdn.net/hphotos-xat1/v/t1.0-0/p296x100/12647522_935592779861812_7879320776516930621_n.jpg?oh=dd2e9f1dc2cbd08fc2452e10ca7d0320&amp;oe=572328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124" y="-74107"/>
            <a:ext cx="5207876" cy="69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alispell Firefighters Association #547 3 on 3 basketball tournament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 bwMode="auto">
          <a:xfrm>
            <a:off x="659667" y="97744"/>
            <a:ext cx="5401164" cy="676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8510" y="315310"/>
            <a:ext cx="4416552" cy="12584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MARKETING THE DEPARTMENT</a:t>
            </a:r>
            <a:endParaRPr lang="en-US" dirty="0"/>
          </a:p>
        </p:txBody>
      </p:sp>
      <p:pic>
        <p:nvPicPr>
          <p:cNvPr id="4098" name="Picture 2" descr="http://cdn1.bigcommerce.com/n-63unu/2ulb1/products/96/images/364/firefighter_coffee_mug__90705.1412964294.490.588.jpg?c=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37321"/>
            <a:ext cx="3420679" cy="34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.ebayimg.com/images/g/JcgAAOSw14xWPT-n/s-l1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79" y="3437321"/>
            <a:ext cx="5773308" cy="343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ebayimg.com/images/g/kkUAAOSwYIhWjAqg/s-l1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47" y="3105807"/>
            <a:ext cx="3001754" cy="37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ustomink.com/designs/big_proof/402555175/b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95" y="0"/>
            <a:ext cx="3557495" cy="33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ustomink.com/photos/system/images/25326/large/Back_Picture.jpg?1425374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20" y="0"/>
            <a:ext cx="4959381" cy="349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9683" y="1272908"/>
            <a:ext cx="1515696" cy="1609344"/>
          </a:xfrm>
        </p:spPr>
        <p:txBody>
          <a:bodyPr/>
          <a:lstStyle/>
          <a:p>
            <a:r>
              <a:rPr lang="en-US" dirty="0" smtClean="0"/>
              <a:t>KOG</a:t>
            </a:r>
            <a:endParaRPr lang="en-US" dirty="0"/>
          </a:p>
        </p:txBody>
      </p:sp>
      <p:pic>
        <p:nvPicPr>
          <p:cNvPr id="13314" name="Picture 2" descr="http://www.keeporegongreen.org/wpimages/wp23c98fd3_05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9018"/>
            <a:ext cx="9448801" cy="68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p.yimg.com/xj/th?id=OIP.Mb09f4ccb1df454242013f53f6dfaa96cH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3" y="3424491"/>
            <a:ext cx="3533555" cy="20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rved Left Arrow 4"/>
          <p:cNvSpPr/>
          <p:nvPr/>
        </p:nvSpPr>
        <p:spPr>
          <a:xfrm rot="10800000">
            <a:off x="1718442" y="1876096"/>
            <a:ext cx="1371600" cy="2270235"/>
          </a:xfrm>
          <a:prstGeom prst="curvedLeftArrow">
            <a:avLst>
              <a:gd name="adj1" fmla="val 25000"/>
              <a:gd name="adj2" fmla="val 5231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rot="5400000">
            <a:off x="7993117" y="2183524"/>
            <a:ext cx="2270235" cy="165537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3226" y="475031"/>
            <a:ext cx="9448725" cy="253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Your department sells Prevention</a:t>
            </a:r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3227" y="3312824"/>
            <a:ext cx="9448725" cy="253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Prevention 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sells Your department</a:t>
            </a:r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https://i.ytimg.com/vi/cPhxrFsLM0E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b="17467"/>
          <a:stretch/>
        </p:blipFill>
        <p:spPr bwMode="auto">
          <a:xfrm>
            <a:off x="4349262" y="2397593"/>
            <a:ext cx="3076043" cy="152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91447" y="5732584"/>
            <a:ext cx="1371600" cy="1043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1" y="362608"/>
            <a:ext cx="11312768" cy="603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0" b="1" dirty="0" smtClean="0"/>
              <a:t>Your Prevention Message is only as good as your Department</a:t>
            </a:r>
            <a:endParaRPr lang="en-US" sz="10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0647947" y="6063915"/>
            <a:ext cx="1544053" cy="673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yourwarriorsedge.com/wp-content/uploads/2013/07/children-in-grocery-store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17" y="-35367"/>
            <a:ext cx="6942083" cy="694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6568" y="464072"/>
            <a:ext cx="3531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Everyone is your customer</a:t>
            </a:r>
            <a:endParaRPr lang="en-US" sz="3600" dirty="0"/>
          </a:p>
        </p:txBody>
      </p:sp>
      <p:pic>
        <p:nvPicPr>
          <p:cNvPr id="12290" name="Picture 2" descr="http://images.andale.com/f2/126/106/21894999/1137296462682_LAcit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64070"/>
            <a:ext cx="47625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0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1.ncdc.noaa.gov/pub/data/cmb/sotc/drought/2015/06/hgtanomaly-usa-2015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8" y="1771650"/>
            <a:ext cx="61912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1.ncdc.noaa.gov/pub/data/cmb/sotc/drought/2015/06/noaa-hprcc-pcp-pct-us-01m-06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48" y="2346158"/>
            <a:ext cx="5845852" cy="45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Remember last June?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013092"/>
          </a:xfrm>
        </p:spPr>
        <p:txBody>
          <a:bodyPr/>
          <a:lstStyle/>
          <a:p>
            <a:r>
              <a:rPr lang="en-US" dirty="0" smtClean="0"/>
              <a:t>Introduction: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9848" y="1608083"/>
            <a:ext cx="4747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Missoula Rural Fire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Montana DSL, later Montana DNRC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Oregon 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Montana DNRC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Kalispell Fire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Glacier National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Smith Valley Fire District</a:t>
            </a:r>
          </a:p>
        </p:txBody>
      </p:sp>
      <p:pic>
        <p:nvPicPr>
          <p:cNvPr id="1026" name="Picture 2" descr="https://sp.yimg.com/xj/th?id=OIP.Mf40ff38951defdabcd7dd9f23954f425o0&amp;pid=15.1&amp;P=0&amp;w=218&amp;h=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273" y="707148"/>
            <a:ext cx="2516975" cy="191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.yimg.com/xj/th?id=OIP.M719a7e638d98affca37d788803e2f9cao0&amp;pid=15.1&amp;P=0&amp;w=232&amp;h=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96" y="2937541"/>
            <a:ext cx="3953579" cy="15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p.yimg.com/xj/th?id=OIP.M6753d3507e498fe1be03f60de1be3fe1o0&amp;pid=15.1&amp;P=0&amp;w=200&amp;h=1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96" y="1373621"/>
            <a:ext cx="2634883" cy="189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p.yimg.com/xj/th?id=OIP.M2628777d5002a311a5342cdf64610bd4o0&amp;pid=15.1&amp;P=0&amp;w=157&amp;h=1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99" y="3921192"/>
            <a:ext cx="1947497" cy="18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p.yimg.com/xj/th?id=OIP.M4de9be7177b9b39fbdb34c76fe4b3f27H0&amp;pid=15.1&amp;P=0&amp;w=300&amp;h=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3921191"/>
            <a:ext cx="1731967" cy="22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88" y="4841631"/>
            <a:ext cx="6468157" cy="18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706" r="1845" b="4686"/>
          <a:stretch/>
        </p:blipFill>
        <p:spPr bwMode="auto">
          <a:xfrm>
            <a:off x="554" y="2307771"/>
            <a:ext cx="12191446" cy="45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49114" y="-246184"/>
            <a:ext cx="11251000" cy="2463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late June </a:t>
            </a:r>
            <a:r>
              <a:rPr lang="en-US" dirty="0" err="1" smtClean="0"/>
              <a:t>erc’s</a:t>
            </a:r>
            <a:r>
              <a:rPr lang="en-US" dirty="0" smtClean="0"/>
              <a:t> in the 97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9114" y="-246184"/>
            <a:ext cx="5153303" cy="2463520"/>
          </a:xfrm>
        </p:spPr>
        <p:txBody>
          <a:bodyPr>
            <a:normAutofit/>
          </a:bodyPr>
          <a:lstStyle/>
          <a:p>
            <a:r>
              <a:rPr lang="en-US" dirty="0" smtClean="0"/>
              <a:t>MARKETING WITH THE MEDIA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" t="14172" r="33641" b="18669"/>
          <a:stretch/>
        </p:blipFill>
        <p:spPr>
          <a:xfrm>
            <a:off x="6085490" y="-9939"/>
            <a:ext cx="6106510" cy="6867940"/>
          </a:xfrm>
          <a:prstGeom prst="rect">
            <a:avLst/>
          </a:prstGeom>
        </p:spPr>
      </p:pic>
      <p:pic>
        <p:nvPicPr>
          <p:cNvPr id="8194" name="Picture 2" descr="http://mediad.publicbroadcasting.net/p/kufm/files/styles/medium/public/201506/heat-wa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1" y="1723292"/>
            <a:ext cx="5853031" cy="504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“Our god given right…”</a:t>
            </a:r>
            <a:endParaRPr lang="en-US" dirty="0"/>
          </a:p>
        </p:txBody>
      </p:sp>
      <p:pic>
        <p:nvPicPr>
          <p:cNvPr id="4" name="Picture 6" descr="Firecrack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4" y="1687760"/>
            <a:ext cx="4772698" cy="47130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http://2.bp.blogspot.com/-kf9Dp7ySwAw/TgD8pap-QmI/AAAAAAAAJXU/iHDaICpU-m0/s1600/fireworks_b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2220686"/>
            <a:ext cx="5538504" cy="41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47947" y="6063915"/>
            <a:ext cx="1544053" cy="673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ofiradio.com/wp-content/uploads/2012/11/copy-KOFI-NewLogo7-07-e1354222894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9" y="66675"/>
            <a:ext cx="6324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ediad.publicbroadcasting.net/p/kufm/files/styles/medium/public/201408/mtpr-breaking-ne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2623127"/>
            <a:ext cx="54768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chertz.com/wp-content/uploads/2012/06/Chief-Covington-inter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9" y="3545884"/>
            <a:ext cx="4759490" cy="317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earthzine.org/wp-content/uploads/2013/03/drapkin-fire-chi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96" y="197304"/>
            <a:ext cx="2522586" cy="224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sea1-1.xx.fbcdn.net/hphotos-xfa1/v/t1.0-9/12369164_984288558311161_2973513869643522255_n.jpg?oh=5df6f4c71cee6590f9367358c41f098d&amp;oe=573BF24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5161" y="0"/>
            <a:ext cx="8891000" cy="689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538" y="1934308"/>
            <a:ext cx="23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Outreach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15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0852"/>
            <a:ext cx="3029186" cy="1609344"/>
          </a:xfrm>
        </p:spPr>
        <p:txBody>
          <a:bodyPr/>
          <a:lstStyle/>
          <a:p>
            <a:r>
              <a:rPr lang="en-US" dirty="0" smtClean="0"/>
              <a:t>MARKETING ON LINE</a:t>
            </a:r>
            <a:endParaRPr lang="en-US" dirty="0"/>
          </a:p>
        </p:txBody>
      </p:sp>
      <p:pic>
        <p:nvPicPr>
          <p:cNvPr id="7170" name="Picture 2" descr="http://www.firecompanies.com/MFC/public/news_images/10429/177824/40439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7620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44" y="3281855"/>
            <a:ext cx="6697429" cy="3576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489" y="3619951"/>
            <a:ext cx="5283133" cy="3238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855" y="1234262"/>
            <a:ext cx="2408706" cy="22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p.yimg.com/xj/th?id=OIP.M630f82070230be522e5187b62a3d43e3H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9" y="2183979"/>
            <a:ext cx="4644571" cy="464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93226" y="475030"/>
            <a:ext cx="9448725" cy="2536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How can a car seat be a fire Prevention message?</a:t>
            </a:r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102_0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hs4u.dreamhosters.com/wp-content/uploads/2013/09/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82" y="1629979"/>
            <a:ext cx="8746631" cy="52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9228" y="504497"/>
            <a:ext cx="9080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Fire Prevention?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787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Public information officer</a:t>
            </a:r>
            <a:endParaRPr lang="en-US" dirty="0"/>
          </a:p>
        </p:txBody>
      </p:sp>
      <p:pic>
        <p:nvPicPr>
          <p:cNvPr id="2050" name="Picture 2" descr="http://www.sbcfire.com/wp-content/uploads/2012/06/DSC_00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2278"/>
            <a:ext cx="6371844" cy="42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z1077fm.com/wp-content/uploads/2015/06/publicinformationoffic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44" y="2781207"/>
            <a:ext cx="5820156" cy="388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orthwesttraveladvisor.com/images/maps/MT/flathe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ttryanburgess.files.wordpress.com/2012/01/public-rel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5" y="0"/>
            <a:ext cx="11599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5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Service Groups want to hear you</a:t>
            </a:r>
            <a:endParaRPr lang="en-US" dirty="0"/>
          </a:p>
        </p:txBody>
      </p:sp>
      <p:pic>
        <p:nvPicPr>
          <p:cNvPr id="1026" name="Picture 2" descr="https://sp.yimg.com/xj/th?id=OIP.M2dee7ea3f672e78499b788bee2e3f959o0&amp;pid=15.1&amp;P=0&amp;w=212&amp;h=16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r="12727" b="12359"/>
          <a:stretch/>
        </p:blipFill>
        <p:spPr bwMode="auto">
          <a:xfrm>
            <a:off x="4146331" y="2387332"/>
            <a:ext cx="4162097" cy="37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618.photobucket.com/albums/tt264/janet_engstrom/Logos/NGC20log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807" y="4783223"/>
            <a:ext cx="2078841" cy="20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tthewarnoldstern.com/wp-content/uploads/2011/09/TOA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8" y="2799722"/>
            <a:ext cx="3432073" cy="330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alispellchamber.com/wp-content/themes/kalispellchamber/images/kalispell-chamber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37" y="2313946"/>
            <a:ext cx="24384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So what didn't work</a:t>
            </a:r>
            <a:endParaRPr lang="en-US" dirty="0"/>
          </a:p>
        </p:txBody>
      </p:sp>
      <p:pic>
        <p:nvPicPr>
          <p:cNvPr id="5122" name="Picture 2" descr="http://somewherefromhere.edublogs.org/files/2013/05/success-failure-green-road-sign-illustration-on-a-radiant-blue-background-1bukq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103" y="1675151"/>
            <a:ext cx="6752897" cy="518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BURN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line permits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1" t="10549" r="4364" b="4665"/>
          <a:stretch/>
        </p:blipFill>
        <p:spPr>
          <a:xfrm>
            <a:off x="0" y="0"/>
            <a:ext cx="9802999" cy="6926392"/>
          </a:xfrm>
          <a:prstGeom prst="rect">
            <a:avLst/>
          </a:prstGeom>
        </p:spPr>
      </p:pic>
      <p:pic>
        <p:nvPicPr>
          <p:cNvPr id="12290" name="Picture 2" descr="http://www.brown.twp.franklin.oh.us/images/Bonfire_h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2659192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cfpa.org/spring_burning_missoulacounty_fireprotection_association_413-gswpromo-fb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5255"/>
            <a:ext cx="7097486" cy="68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9848" y="484631"/>
            <a:ext cx="3574723" cy="514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when can we burn vs. air quality concerns.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 smtClean="0"/>
              <a:t>Restrictions and the lay 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Hoot owl</a:t>
            </a:r>
          </a:p>
          <a:p>
            <a:r>
              <a:rPr lang="en-US" dirty="0" smtClean="0"/>
              <a:t>Closure</a:t>
            </a:r>
          </a:p>
          <a:p>
            <a:r>
              <a:rPr lang="en-US" dirty="0" smtClean="0"/>
              <a:t>Restricted use</a:t>
            </a:r>
          </a:p>
          <a:p>
            <a:r>
              <a:rPr lang="en-US" dirty="0" smtClean="0"/>
              <a:t>Regulated Use</a:t>
            </a:r>
          </a:p>
          <a:p>
            <a:r>
              <a:rPr lang="en-US" dirty="0" smtClean="0"/>
              <a:t>Preparedness levels</a:t>
            </a:r>
          </a:p>
          <a:p>
            <a:r>
              <a:rPr lang="en-US" dirty="0" smtClean="0"/>
              <a:t>Red flag</a:t>
            </a:r>
          </a:p>
          <a:p>
            <a:r>
              <a:rPr lang="en-US" dirty="0" smtClean="0"/>
              <a:t>Fire weather watch</a:t>
            </a:r>
          </a:p>
          <a:p>
            <a:r>
              <a:rPr lang="en-US" dirty="0" smtClean="0"/>
              <a:t>No open flames</a:t>
            </a:r>
          </a:p>
          <a:p>
            <a:endParaRPr lang="en-US" dirty="0"/>
          </a:p>
        </p:txBody>
      </p:sp>
      <p:pic>
        <p:nvPicPr>
          <p:cNvPr id="2050" name="Picture 2" descr="http://www.nbcmontana.com/image/view/-/33594186/medRes/1/-/maxh/360/maxw/640/-/ccmq8i/-/Still0615-00000-jpg--2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0"/>
          <a:stretch/>
        </p:blipFill>
        <p:spPr bwMode="auto">
          <a:xfrm>
            <a:off x="5021943" y="1751486"/>
            <a:ext cx="7170057" cy="510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338" cy="6858000"/>
          </a:xfrm>
          <a:prstGeom prst="rect">
            <a:avLst/>
          </a:prstGeom>
        </p:spPr>
      </p:pic>
      <p:pic>
        <p:nvPicPr>
          <p:cNvPr id="11266" name="Picture 2" descr="http://i1.ytimg.com/vi/4BrB8RosjIs/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b="11990"/>
          <a:stretch/>
        </p:blipFill>
        <p:spPr bwMode="auto">
          <a:xfrm>
            <a:off x="5615700" y="0"/>
            <a:ext cx="6576300" cy="33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KPAX.images.worldnow.com/images/8750162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6183"/>
            <a:ext cx="6096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p.yimg.com/xj/th?id=OIP.M784b4111b1118aea2f8789e2d29d2a05o0&amp;pid=15.1&amp;P=0&amp;w=300&amp;h=3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11" y="4242183"/>
            <a:ext cx="2615817" cy="26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5725" y="355678"/>
            <a:ext cx="10058400" cy="1250384"/>
          </a:xfrm>
        </p:spPr>
        <p:txBody>
          <a:bodyPr/>
          <a:lstStyle/>
          <a:p>
            <a:r>
              <a:rPr lang="en-US" dirty="0" smtClean="0"/>
              <a:t>NWCG Preparedness Levels</a:t>
            </a:r>
            <a:endParaRPr lang="en-US" dirty="0"/>
          </a:p>
        </p:txBody>
      </p:sp>
      <p:pic>
        <p:nvPicPr>
          <p:cNvPr id="2050" name="Picture 2" descr="Issued at 4.15pm on Saturday, January 28, 2012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873" y="1500897"/>
            <a:ext cx="3462870" cy="18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ireworks Bans Spread Across Western Mon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24" y="1498644"/>
            <a:ext cx="3427536" cy="244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p.yimg.com/xj/th?id=OIP.M7932cd729147276de1148a794db0403eo0&amp;pid=15.1&amp;P=0&amp;w=300&amp;h=3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8334864" y="4036530"/>
            <a:ext cx="3857136" cy="26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mokeyzone.com/wp-content/uploads/2014/03/4-x-4-Fire-Danger-Sign-with-Smok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1" y="3359304"/>
            <a:ext cx="3408942" cy="336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0248" y="1605592"/>
            <a:ext cx="5098723" cy="40507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Follow the basics</a:t>
            </a:r>
          </a:p>
          <a:p>
            <a:pPr lvl="1"/>
            <a:r>
              <a:rPr lang="en-US" sz="2800" dirty="0" smtClean="0"/>
              <a:t>Three E’s</a:t>
            </a:r>
          </a:p>
          <a:p>
            <a:r>
              <a:rPr lang="en-US" sz="2800" dirty="0" smtClean="0"/>
              <a:t>Sell your Department and message</a:t>
            </a:r>
          </a:p>
          <a:p>
            <a:pPr lvl="1"/>
            <a:r>
              <a:rPr lang="en-US" sz="2600" dirty="0" smtClean="0"/>
              <a:t>Everyone is your customer</a:t>
            </a:r>
          </a:p>
          <a:p>
            <a:r>
              <a:rPr lang="en-US" sz="2800" dirty="0" smtClean="0"/>
              <a:t>Partnership at every opportunity</a:t>
            </a:r>
          </a:p>
          <a:p>
            <a:r>
              <a:rPr lang="en-US" sz="2800" dirty="0" smtClean="0"/>
              <a:t>Budget for sales</a:t>
            </a:r>
          </a:p>
          <a:p>
            <a:r>
              <a:rPr lang="en-US" sz="2800" dirty="0" smtClean="0"/>
              <a:t>Learn from failures and move 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292509" y="597876"/>
            <a:ext cx="690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pic>
        <p:nvPicPr>
          <p:cNvPr id="1026" name="Picture 2" descr="http://cdn.theatlantic.com/assets/media/img/photo/2012/06/western-wildfires/f16_42745574/main_900.jpg?14205817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33699"/>
            <a:ext cx="646747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0.fast-meteo.com/locationmaps/Kalispell.8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__6nahrkv6Mo/RgsXNnZRIGI/AAAAAAAAAX8/T6ZjmaZjDIw/s400/Flathead+Valley+Map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245" y="0"/>
            <a:ext cx="6280755" cy="69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7047" y="686653"/>
            <a:ext cx="46245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Flathead County population, 94,000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Kalispell city population 21,500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Smith Valley Fire District Population 6,500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Smith Valley Fire District Area, 69 square miles (300 sq. mi. </a:t>
            </a:r>
            <a:r>
              <a:rPr lang="en-US" sz="2400" b="1" dirty="0" err="1" smtClean="0"/>
              <a:t>responce</a:t>
            </a:r>
            <a:r>
              <a:rPr lang="en-US" sz="2400" b="1" dirty="0" smtClean="0"/>
              <a:t> area).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Flathead County average income $46,500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233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ons.wunderground.com/data/wximagenew/b/botulism/5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2745" y="-3941"/>
            <a:ext cx="9149255" cy="686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3779" y="1891862"/>
            <a:ext cx="220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Foy’s Lake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66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</TotalTime>
  <Words>348</Words>
  <Application>Microsoft Office PowerPoint</Application>
  <PresentationFormat>Custom</PresentationFormat>
  <Paragraphs>106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Wood Type</vt:lpstr>
      <vt:lpstr>Big Prevention Small Department</vt:lpstr>
      <vt:lpstr>Objectives:</vt:lpstr>
      <vt:lpstr>PowerPoint Presentation</vt:lpstr>
      <vt:lpstr>PowerPoint Presentation</vt:lpstr>
      <vt:lpstr>Introduction: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$824,000</vt:lpstr>
      <vt:lpstr>Average Smith valley area home $282,650</vt:lpstr>
      <vt:lpstr>PowerPoint Presentation</vt:lpstr>
      <vt:lpstr>PowerPoint Presentation</vt:lpstr>
      <vt:lpstr>PowerPoint Presentation</vt:lpstr>
      <vt:lpstr>education</vt:lpstr>
      <vt:lpstr>PowerPoint Presentation</vt:lpstr>
      <vt:lpstr>PowerPoint Presentation</vt:lpstr>
      <vt:lpstr>Education  </vt:lpstr>
      <vt:lpstr>PowerPoint Presentation</vt:lpstr>
      <vt:lpstr>PowerPoint Presentation</vt:lpstr>
      <vt:lpstr>engineering</vt:lpstr>
      <vt:lpstr>PowerPoint Presentation</vt:lpstr>
      <vt:lpstr>Plan review</vt:lpstr>
      <vt:lpstr>PowerPoint Presentation</vt:lpstr>
      <vt:lpstr>PowerPoint Presentation</vt:lpstr>
      <vt:lpstr>enforcement</vt:lpstr>
      <vt:lpstr>Cause and 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pay for it?</vt:lpstr>
      <vt:lpstr>More on Grants,</vt:lpstr>
      <vt:lpstr>Pay Cash for your next ambulance</vt:lpstr>
      <vt:lpstr>Marketing &amp; Sales</vt:lpstr>
      <vt:lpstr>PowerPoint Presentation</vt:lpstr>
      <vt:lpstr>MARKETING THE DEPARTMENT</vt:lpstr>
      <vt:lpstr>KOG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MARKETING WITH THE MEDIA</vt:lpstr>
      <vt:lpstr>“Our god given right…”</vt:lpstr>
      <vt:lpstr>PowerPoint Presentation</vt:lpstr>
      <vt:lpstr>PowerPoint Presentation</vt:lpstr>
      <vt:lpstr>MARKETING ON LINE</vt:lpstr>
      <vt:lpstr>PowerPoint Presentation</vt:lpstr>
      <vt:lpstr>PowerPoint Presentation</vt:lpstr>
      <vt:lpstr>PowerPoint Presentation</vt:lpstr>
      <vt:lpstr>Public information officer</vt:lpstr>
      <vt:lpstr>PowerPoint Presentation</vt:lpstr>
      <vt:lpstr>Service Groups want to hear you</vt:lpstr>
      <vt:lpstr>So what didn't work</vt:lpstr>
      <vt:lpstr>BURN PERMITS</vt:lpstr>
      <vt:lpstr>PowerPoint Presentation</vt:lpstr>
      <vt:lpstr>Restrictions and the lay person</vt:lpstr>
      <vt:lpstr>PowerPoint Presentation</vt:lpstr>
      <vt:lpstr>NWCG Preparedness Levels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Prevention</dc:title>
  <dc:creator>DC Haas</dc:creator>
  <cp:lastModifiedBy>Cheman</cp:lastModifiedBy>
  <cp:revision>116</cp:revision>
  <cp:lastPrinted>2016-02-12T19:09:21Z</cp:lastPrinted>
  <dcterms:created xsi:type="dcterms:W3CDTF">2016-01-20T23:01:16Z</dcterms:created>
  <dcterms:modified xsi:type="dcterms:W3CDTF">2016-02-18T14:21:33Z</dcterms:modified>
</cp:coreProperties>
</file>