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3"/>
  </p:notesMasterIdLst>
  <p:sldIdLst>
    <p:sldId id="256" r:id="rId2"/>
    <p:sldId id="273" r:id="rId3"/>
    <p:sldId id="275" r:id="rId4"/>
    <p:sldId id="288" r:id="rId5"/>
    <p:sldId id="260" r:id="rId6"/>
    <p:sldId id="272" r:id="rId7"/>
    <p:sldId id="271" r:id="rId8"/>
    <p:sldId id="274" r:id="rId9"/>
    <p:sldId id="268" r:id="rId10"/>
    <p:sldId id="290" r:id="rId11"/>
    <p:sldId id="287" r:id="rId12"/>
    <p:sldId id="302" r:id="rId13"/>
    <p:sldId id="269" r:id="rId14"/>
    <p:sldId id="299" r:id="rId15"/>
    <p:sldId id="295" r:id="rId16"/>
    <p:sldId id="296" r:id="rId17"/>
    <p:sldId id="294" r:id="rId18"/>
    <p:sldId id="297" r:id="rId19"/>
    <p:sldId id="257" r:id="rId20"/>
    <p:sldId id="300" r:id="rId21"/>
    <p:sldId id="291" r:id="rId22"/>
    <p:sldId id="301" r:id="rId23"/>
    <p:sldId id="293" r:id="rId24"/>
    <p:sldId id="281" r:id="rId25"/>
    <p:sldId id="289" r:id="rId26"/>
    <p:sldId id="264" r:id="rId27"/>
    <p:sldId id="298" r:id="rId28"/>
    <p:sldId id="277" r:id="rId29"/>
    <p:sldId id="258" r:id="rId30"/>
    <p:sldId id="276" r:id="rId31"/>
    <p:sldId id="30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E00"/>
    <a:srgbClr val="CCCC00"/>
    <a:srgbClr val="FFFF99"/>
    <a:srgbClr val="2D2419"/>
    <a:srgbClr val="33291D"/>
    <a:srgbClr val="3A2F22"/>
    <a:srgbClr val="3C3124"/>
    <a:srgbClr val="2D251B"/>
    <a:srgbClr val="3A3022"/>
    <a:srgbClr val="423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10" autoAdjust="0"/>
  </p:normalViewPr>
  <p:slideViewPr>
    <p:cSldViewPr>
      <p:cViewPr varScale="1">
        <p:scale>
          <a:sx n="90" d="100"/>
          <a:sy n="90" d="100"/>
        </p:scale>
        <p:origin x="-22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D849865F-9070-4045-97A6-6BD0A8BADD5D}" type="datetimeFigureOut">
              <a:rPr lang="en-US" smtClean="0"/>
              <a:t>2/17/2016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BD50B56-9C83-4355-87A5-9E223E31E117}" type="slidenum">
              <a:rPr lang="en-US" smtClean="0"/>
              <a:t>‹#›</a:t>
            </a:fld>
            <a:endParaRPr lang="en-US" dirty="0"/>
          </a:p>
        </p:txBody>
      </p:sp>
    </p:spTree>
    <p:extLst>
      <p:ext uri="{BB962C8B-B14F-4D97-AF65-F5344CB8AC3E}">
        <p14:creationId xmlns:p14="http://schemas.microsoft.com/office/powerpoint/2010/main" val="321256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1</a:t>
            </a:fld>
            <a:endParaRPr lang="en-US" dirty="0"/>
          </a:p>
        </p:txBody>
      </p:sp>
    </p:spTree>
    <p:extLst>
      <p:ext uri="{BB962C8B-B14F-4D97-AF65-F5344CB8AC3E}">
        <p14:creationId xmlns:p14="http://schemas.microsoft.com/office/powerpoint/2010/main" val="174987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all the competition</a:t>
            </a:r>
            <a:r>
              <a:rPr lang="en-US" baseline="0" dirty="0" smtClean="0"/>
              <a:t> for attention and noise, we have to make sure we’re strategic about our content development.</a:t>
            </a:r>
          </a:p>
          <a:p>
            <a:r>
              <a:rPr lang="en-US" baseline="0" dirty="0" smtClean="0"/>
              <a:t>Is it educational?</a:t>
            </a:r>
          </a:p>
          <a:p>
            <a:r>
              <a:rPr lang="en-US" baseline="0" dirty="0" smtClean="0"/>
              <a:t>Does it relate to a common interest of your audience?</a:t>
            </a:r>
          </a:p>
          <a:p>
            <a:r>
              <a:rPr lang="en-US" baseline="0" dirty="0" smtClean="0"/>
              <a:t>Is it funny?</a:t>
            </a:r>
          </a:p>
          <a:p>
            <a:r>
              <a:rPr lang="en-US" baseline="0" dirty="0" smtClean="0"/>
              <a:t>Think about what your audience wants. It’s not all about you.</a:t>
            </a:r>
          </a:p>
          <a:p>
            <a:r>
              <a:rPr lang="en-US" baseline="0" dirty="0" smtClean="0"/>
              <a:t>Be timely and current</a:t>
            </a:r>
          </a:p>
          <a:p>
            <a:r>
              <a:rPr lang="en-US" baseline="0" dirty="0" smtClean="0"/>
              <a:t>Tie to trends, hashtags, current events and news</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10</a:t>
            </a:fld>
            <a:endParaRPr lang="en-US" dirty="0"/>
          </a:p>
        </p:txBody>
      </p:sp>
    </p:spTree>
    <p:extLst>
      <p:ext uri="{BB962C8B-B14F-4D97-AF65-F5344CB8AC3E}">
        <p14:creationId xmlns:p14="http://schemas.microsoft.com/office/powerpoint/2010/main" val="324786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photos and videos significantly increases engagement</a:t>
            </a:r>
            <a:r>
              <a:rPr lang="en-US" baseline="0" dirty="0" smtClean="0"/>
              <a:t> and audience</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11</a:t>
            </a:fld>
            <a:endParaRPr lang="en-US" dirty="0"/>
          </a:p>
        </p:txBody>
      </p:sp>
    </p:spTree>
    <p:extLst>
      <p:ext uri="{BB962C8B-B14F-4D97-AF65-F5344CB8AC3E}">
        <p14:creationId xmlns:p14="http://schemas.microsoft.com/office/powerpoint/2010/main" val="104288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50B56-9C83-4355-87A5-9E223E31E117}" type="slidenum">
              <a:rPr lang="en-US" smtClean="0"/>
              <a:t>12</a:t>
            </a:fld>
            <a:endParaRPr lang="en-US" dirty="0"/>
          </a:p>
        </p:txBody>
      </p:sp>
    </p:spTree>
    <p:extLst>
      <p:ext uri="{BB962C8B-B14F-4D97-AF65-F5344CB8AC3E}">
        <p14:creationId xmlns:p14="http://schemas.microsoft.com/office/powerpoint/2010/main" val="110662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have to have expensive</a:t>
            </a:r>
            <a:r>
              <a:rPr lang="en-US" baseline="0" dirty="0" smtClean="0"/>
              <a:t> equipment. One of our highest viewed posts was a 30-second clip of a controlled grass fire started by fireworks. It got nearly 1 million views.</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13</a:t>
            </a:fld>
            <a:endParaRPr lang="en-US" dirty="0"/>
          </a:p>
        </p:txBody>
      </p:sp>
    </p:spTree>
    <p:extLst>
      <p:ext uri="{BB962C8B-B14F-4D97-AF65-F5344CB8AC3E}">
        <p14:creationId xmlns:p14="http://schemas.microsoft.com/office/powerpoint/2010/main" val="25324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50B56-9C83-4355-87A5-9E223E31E117}" type="slidenum">
              <a:rPr lang="en-US" smtClean="0"/>
              <a:t>14</a:t>
            </a:fld>
            <a:endParaRPr lang="en-US" dirty="0"/>
          </a:p>
        </p:txBody>
      </p:sp>
    </p:spTree>
    <p:extLst>
      <p:ext uri="{BB962C8B-B14F-4D97-AF65-F5344CB8AC3E}">
        <p14:creationId xmlns:p14="http://schemas.microsoft.com/office/powerpoint/2010/main" val="898928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50B56-9C83-4355-87A5-9E223E31E117}" type="slidenum">
              <a:rPr lang="en-US" smtClean="0"/>
              <a:t>15</a:t>
            </a:fld>
            <a:endParaRPr lang="en-US" dirty="0"/>
          </a:p>
        </p:txBody>
      </p:sp>
    </p:spTree>
    <p:extLst>
      <p:ext uri="{BB962C8B-B14F-4D97-AF65-F5344CB8AC3E}">
        <p14:creationId xmlns:p14="http://schemas.microsoft.com/office/powerpoint/2010/main" val="3072551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50B56-9C83-4355-87A5-9E223E31E117}" type="slidenum">
              <a:rPr lang="en-US" smtClean="0"/>
              <a:t>16</a:t>
            </a:fld>
            <a:endParaRPr lang="en-US" dirty="0"/>
          </a:p>
        </p:txBody>
      </p:sp>
    </p:spTree>
    <p:extLst>
      <p:ext uri="{BB962C8B-B14F-4D97-AF65-F5344CB8AC3E}">
        <p14:creationId xmlns:p14="http://schemas.microsoft.com/office/powerpoint/2010/main" val="2871736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50B56-9C83-4355-87A5-9E223E31E117}" type="slidenum">
              <a:rPr lang="en-US" smtClean="0"/>
              <a:t>17</a:t>
            </a:fld>
            <a:endParaRPr lang="en-US" dirty="0"/>
          </a:p>
        </p:txBody>
      </p:sp>
    </p:spTree>
    <p:extLst>
      <p:ext uri="{BB962C8B-B14F-4D97-AF65-F5344CB8AC3E}">
        <p14:creationId xmlns:p14="http://schemas.microsoft.com/office/powerpoint/2010/main" val="4074188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50B56-9C83-4355-87A5-9E223E31E117}" type="slidenum">
              <a:rPr lang="en-US" smtClean="0"/>
              <a:t>18</a:t>
            </a:fld>
            <a:endParaRPr lang="en-US" dirty="0"/>
          </a:p>
        </p:txBody>
      </p:sp>
    </p:spTree>
    <p:extLst>
      <p:ext uri="{BB962C8B-B14F-4D97-AF65-F5344CB8AC3E}">
        <p14:creationId xmlns:p14="http://schemas.microsoft.com/office/powerpoint/2010/main" val="2386173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the retweet or share</a:t>
            </a:r>
          </a:p>
          <a:p>
            <a:r>
              <a:rPr lang="en-US" dirty="0" smtClean="0"/>
              <a:t>Applies to all social platforms</a:t>
            </a:r>
          </a:p>
          <a:p>
            <a:r>
              <a:rPr lang="en-US" dirty="0" smtClean="0"/>
              <a:t>Asking increases success and results</a:t>
            </a:r>
          </a:p>
          <a:p>
            <a:r>
              <a:rPr lang="en-US" dirty="0" smtClean="0"/>
              <a:t>Shares=more views</a:t>
            </a:r>
          </a:p>
          <a:p>
            <a:r>
              <a:rPr lang="en-US" dirty="0" smtClean="0"/>
              <a:t>Tweets that contain</a:t>
            </a:r>
            <a:r>
              <a:rPr lang="en-US" baseline="0" dirty="0" smtClean="0"/>
              <a:t> the call to action, please retweet are four times more likely to get retweeted at lease once compare to those without an ask.</a:t>
            </a:r>
          </a:p>
          <a:p>
            <a:r>
              <a:rPr lang="en-US" baseline="0" dirty="0" smtClean="0"/>
              <a:t>But don’t use tragedies as a way to tie into a trend or get attention</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19</a:t>
            </a:fld>
            <a:endParaRPr lang="en-US" dirty="0"/>
          </a:p>
        </p:txBody>
      </p:sp>
    </p:spTree>
    <p:extLst>
      <p:ext uri="{BB962C8B-B14F-4D97-AF65-F5344CB8AC3E}">
        <p14:creationId xmlns:p14="http://schemas.microsoft.com/office/powerpoint/2010/main" val="407668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Been with TVF&amp;R since 1998.</a:t>
            </a:r>
            <a:r>
              <a:rPr lang="en-US" baseline="0" dirty="0" smtClean="0"/>
              <a:t> </a:t>
            </a:r>
          </a:p>
          <a:p>
            <a:r>
              <a:rPr lang="en-US" baseline="0" dirty="0" smtClean="0"/>
              <a:t>Now serve as Public Affairs Chief overseeing internal and external communications, marketing and public information program. I also have the opportunity to partner with Joanne Hatch to share content she develops.</a:t>
            </a:r>
          </a:p>
          <a:p>
            <a:endParaRPr lang="en-US" baseline="0" dirty="0" smtClean="0"/>
          </a:p>
          <a:p>
            <a:r>
              <a:rPr lang="en-US" baseline="0" dirty="0" smtClean="0"/>
              <a:t>Haven’t always been a social media maven. I’m still not. Frankly, I was a very late adopter and I’ve never even had my own published FaceBook page. Now, </a:t>
            </a:r>
            <a:r>
              <a:rPr lang="en-US" dirty="0" smtClean="0"/>
              <a:t>I’m somewhere between</a:t>
            </a:r>
            <a:r>
              <a:rPr lang="en-US" baseline="0" dirty="0" smtClean="0"/>
              <a:t> competently tweeting and avidly consuming digital strategy blogs, but we have improved the dialogue with our community and partners thanks to social media. </a:t>
            </a:r>
          </a:p>
        </p:txBody>
      </p:sp>
      <p:sp>
        <p:nvSpPr>
          <p:cNvPr id="4" name="Slide Number Placeholder 3"/>
          <p:cNvSpPr>
            <a:spLocks noGrp="1"/>
          </p:cNvSpPr>
          <p:nvPr>
            <p:ph type="sldNum" sz="quarter" idx="10"/>
          </p:nvPr>
        </p:nvSpPr>
        <p:spPr/>
        <p:txBody>
          <a:bodyPr/>
          <a:lstStyle/>
          <a:p>
            <a:fld id="{9BD50B56-9C83-4355-87A5-9E223E31E117}" type="slidenum">
              <a:rPr lang="en-US" smtClean="0"/>
              <a:t>2</a:t>
            </a:fld>
            <a:endParaRPr lang="en-US" dirty="0"/>
          </a:p>
        </p:txBody>
      </p:sp>
    </p:spTree>
    <p:extLst>
      <p:ext uri="{BB962C8B-B14F-4D97-AF65-F5344CB8AC3E}">
        <p14:creationId xmlns:p14="http://schemas.microsoft.com/office/powerpoint/2010/main" val="2804753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 Allocca is YouTube's trends manager, and he has deep thoughts about silly web video. In this talk from TEDYouth, he shares the 4 reasons a video goes viral. </a:t>
            </a:r>
          </a:p>
          <a:p>
            <a:endParaRPr lang="en-US" dirty="0" smtClean="0"/>
          </a:p>
          <a:p>
            <a:r>
              <a:rPr lang="en-US" dirty="0" smtClean="0"/>
              <a:t>Tastemakers, creative participating communities, complete unexpectedness, these are characteristics of a new kind of media and a new kind of culture where anyone has access and the audience defines the popularity. I mean, as mentioned earlier, one of the biggest stars in the world right now, Justin Bieber, got his start on YouTube. No one has to green-light your idea. And we all now feel some ownership in our own pop culture. And these are not characteristics of old media, and they're barely true of the media of today, but they will define the entertainment of the future. </a:t>
            </a:r>
          </a:p>
          <a:p>
            <a:endParaRPr lang="en-US" dirty="0" smtClean="0"/>
          </a:p>
          <a:p>
            <a:r>
              <a:rPr lang="en-US" dirty="0" smtClean="0"/>
              <a:t>https://www.ted.com/talks/kevin_allocca_why_videos_go_viral?language=en#t-33522</a:t>
            </a:r>
          </a:p>
          <a:p>
            <a:endParaRPr lang="en-US" dirty="0" smtClean="0"/>
          </a:p>
          <a:p>
            <a:r>
              <a:rPr lang="en-US" dirty="0" smtClean="0"/>
              <a:t>YouTube Company Statistics</a:t>
            </a:r>
          </a:p>
          <a:p>
            <a:r>
              <a:rPr lang="en-US" dirty="0" smtClean="0"/>
              <a:t>Total number of people who use YouTube 1,300,000,000 </a:t>
            </a:r>
          </a:p>
          <a:p>
            <a:r>
              <a:rPr lang="en-US" dirty="0" smtClean="0"/>
              <a:t>Hours of video uploaded to YouTube every minute  300 hours  </a:t>
            </a:r>
          </a:p>
          <a:p>
            <a:r>
              <a:rPr lang="en-US" dirty="0" smtClean="0"/>
              <a:t>Number of videos viewed on YouTube everyday  nearly 5 billion</a:t>
            </a:r>
          </a:p>
          <a:p>
            <a:r>
              <a:rPr lang="en-US" dirty="0" smtClean="0"/>
              <a:t>Total number of hours of video watched on YouTube each month  3.25 billion hours  </a:t>
            </a:r>
          </a:p>
          <a:p>
            <a:r>
              <a:rPr lang="en-US" dirty="0" smtClean="0"/>
              <a:t>Number of YouTube videos that have generated over 1 billion views 10,113 </a:t>
            </a:r>
          </a:p>
          <a:p>
            <a:r>
              <a:rPr lang="en-US" dirty="0" smtClean="0"/>
              <a:t>Percent of YouTube visitors that come from outside the U.S.  70 % </a:t>
            </a:r>
          </a:p>
          <a:p>
            <a:r>
              <a:rPr lang="en-US" dirty="0" smtClean="0"/>
              <a:t>Number of countries with localized versions of YouTube 42 </a:t>
            </a:r>
          </a:p>
          <a:p>
            <a:r>
              <a:rPr lang="en-US" dirty="0" smtClean="0"/>
              <a:t>Total number of languages YouTube is broadcast in  54 </a:t>
            </a:r>
          </a:p>
          <a:p>
            <a:r>
              <a:rPr lang="en-US" dirty="0" smtClean="0"/>
              <a:t>User submitted video with the most views – "Charlie bit my finger" 829,000,000 </a:t>
            </a:r>
          </a:p>
          <a:p>
            <a:r>
              <a:rPr lang="en-US" dirty="0" smtClean="0"/>
              <a:t>Average number of mobile YouTube video views per day 1,000,000,000 </a:t>
            </a:r>
          </a:p>
          <a:p>
            <a:r>
              <a:rPr lang="en-US" dirty="0" smtClean="0"/>
              <a:t>Average time spent on YouTube per mobile session 40 minutes </a:t>
            </a:r>
          </a:p>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20</a:t>
            </a:fld>
            <a:endParaRPr lang="en-US" dirty="0"/>
          </a:p>
        </p:txBody>
      </p:sp>
    </p:spTree>
    <p:extLst>
      <p:ext uri="{BB962C8B-B14F-4D97-AF65-F5344CB8AC3E}">
        <p14:creationId xmlns:p14="http://schemas.microsoft.com/office/powerpoint/2010/main" val="264016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 to people on your platforms:</a:t>
            </a:r>
            <a:r>
              <a:rPr lang="en-US" baseline="0" dirty="0" smtClean="0"/>
              <a:t> web, social media, etc.</a:t>
            </a:r>
          </a:p>
          <a:p>
            <a:r>
              <a:rPr lang="en-US" baseline="0" dirty="0" smtClean="0"/>
              <a:t>Fewer than 30% of questions to brands on Twitter get answered.</a:t>
            </a:r>
          </a:p>
          <a:p>
            <a:r>
              <a:rPr lang="en-US" baseline="0" dirty="0" smtClean="0"/>
              <a:t>Consumers, and in our case customers, are expecting immediate answers and want a conversation,</a:t>
            </a:r>
          </a:p>
          <a:p>
            <a:r>
              <a:rPr lang="en-US" baseline="0" dirty="0" smtClean="0"/>
              <a:t>Twitter actually has a customer service playbook for brands with best practices from Fortune 500 companies</a:t>
            </a:r>
          </a:p>
          <a:p>
            <a:r>
              <a:rPr lang="en-US" baseline="0" dirty="0" smtClean="0"/>
              <a:t>https://twitter.app.box.com/customer-service-on-twiter</a:t>
            </a:r>
          </a:p>
          <a:p>
            <a:endParaRPr lang="en-US" dirty="0" smtClean="0"/>
          </a:p>
        </p:txBody>
      </p:sp>
      <p:sp>
        <p:nvSpPr>
          <p:cNvPr id="4" name="Slide Number Placeholder 3"/>
          <p:cNvSpPr>
            <a:spLocks noGrp="1"/>
          </p:cNvSpPr>
          <p:nvPr>
            <p:ph type="sldNum" sz="quarter" idx="10"/>
          </p:nvPr>
        </p:nvSpPr>
        <p:spPr/>
        <p:txBody>
          <a:bodyPr/>
          <a:lstStyle/>
          <a:p>
            <a:fld id="{9BD50B56-9C83-4355-87A5-9E223E31E117}" type="slidenum">
              <a:rPr lang="en-US" smtClean="0"/>
              <a:t>21</a:t>
            </a:fld>
            <a:endParaRPr lang="en-US" dirty="0"/>
          </a:p>
        </p:txBody>
      </p:sp>
    </p:spTree>
    <p:extLst>
      <p:ext uri="{BB962C8B-B14F-4D97-AF65-F5344CB8AC3E}">
        <p14:creationId xmlns:p14="http://schemas.microsoft.com/office/powerpoint/2010/main" val="3559242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success</a:t>
            </a:r>
          </a:p>
          <a:p>
            <a:r>
              <a:rPr lang="en-US" dirty="0" smtClean="0"/>
              <a:t>Define clear goals</a:t>
            </a:r>
          </a:p>
          <a:p>
            <a:r>
              <a:rPr lang="en-US" dirty="0" smtClean="0"/>
              <a:t>Gauge a baseline</a:t>
            </a:r>
          </a:p>
          <a:p>
            <a:r>
              <a:rPr lang="en-US" dirty="0" smtClean="0"/>
              <a:t>Use metrics tools…many are free. Others</a:t>
            </a:r>
            <a:r>
              <a:rPr lang="en-US" baseline="0" dirty="0" smtClean="0"/>
              <a:t> like Twittercounter are cheap.</a:t>
            </a:r>
            <a:endParaRPr lang="en-US" dirty="0" smtClean="0"/>
          </a:p>
          <a:p>
            <a:r>
              <a:rPr lang="en-US" dirty="0" smtClean="0"/>
              <a:t>We use Hootsuite which</a:t>
            </a:r>
            <a:r>
              <a:rPr lang="en-US" baseline="0" dirty="0" smtClean="0"/>
              <a:t> allows you to manage all your networks and schedule messages for future publishing.</a:t>
            </a:r>
          </a:p>
          <a:p>
            <a:r>
              <a:rPr lang="en-US" baseline="0" dirty="0" smtClean="0"/>
              <a:t>Hootsuite and other programs offer analytics and let’s you monitor others’ conversations about you.</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22</a:t>
            </a:fld>
            <a:endParaRPr lang="en-US" dirty="0"/>
          </a:p>
        </p:txBody>
      </p:sp>
    </p:spTree>
    <p:extLst>
      <p:ext uri="{BB962C8B-B14F-4D97-AF65-F5344CB8AC3E}">
        <p14:creationId xmlns:p14="http://schemas.microsoft.com/office/powerpoint/2010/main" val="1438675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23</a:t>
            </a:fld>
            <a:endParaRPr lang="en-US" dirty="0"/>
          </a:p>
        </p:txBody>
      </p:sp>
    </p:spTree>
    <p:extLst>
      <p:ext uri="{BB962C8B-B14F-4D97-AF65-F5344CB8AC3E}">
        <p14:creationId xmlns:p14="http://schemas.microsoft.com/office/powerpoint/2010/main" val="1556025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estimated by FEMA that 37% of crisis survivors use</a:t>
            </a:r>
            <a:r>
              <a:rPr lang="en-US" baseline="0" dirty="0" smtClean="0"/>
              <a:t> information on social media to buy supplies and find shelter.</a:t>
            </a:r>
          </a:p>
          <a:p>
            <a:r>
              <a:rPr lang="en-US" baseline="0" dirty="0" smtClean="0"/>
              <a:t>25% download disaster apps in preparation for support</a:t>
            </a:r>
          </a:p>
          <a:p>
            <a:r>
              <a:rPr lang="en-US" baseline="0" dirty="0" smtClean="0"/>
              <a:t>76% use social media to contact friends and family to see if they’re safe</a:t>
            </a:r>
          </a:p>
          <a:p>
            <a:endParaRPr lang="en-US" baseline="0" dirty="0" smtClean="0"/>
          </a:p>
          <a:p>
            <a:r>
              <a:rPr lang="en-US" baseline="0" dirty="0" smtClean="0"/>
              <a:t>During Haiti earthquake in 2010, there were 320k deaths and 1.2 million homeless. The government was in ruins. But 80% of the Haitian population had mobile phones. Thousands of online volunteers converted texts to tweets and aggregated data, relocated data and helped connect aid workers to those in need. </a:t>
            </a:r>
          </a:p>
          <a:p>
            <a:endParaRPr lang="en-US" baseline="0" dirty="0" smtClean="0"/>
          </a:p>
          <a:p>
            <a:r>
              <a:rPr lang="en-US" baseline="0" dirty="0" smtClean="0"/>
              <a:t>Over 6 million SMS messages were sent.</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24</a:t>
            </a:fld>
            <a:endParaRPr lang="en-US" dirty="0"/>
          </a:p>
        </p:txBody>
      </p:sp>
    </p:spTree>
    <p:extLst>
      <p:ext uri="{BB962C8B-B14F-4D97-AF65-F5344CB8AC3E}">
        <p14:creationId xmlns:p14="http://schemas.microsoft.com/office/powerpoint/2010/main" val="3757487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2">
                    <a:lumMod val="25000"/>
                  </a:schemeClr>
                </a:solidFill>
              </a:rPr>
              <a:t>use a single #hashtag to unify posts</a:t>
            </a:r>
          </a:p>
          <a:p>
            <a:r>
              <a:rPr lang="en-US" dirty="0" smtClean="0">
                <a:solidFill>
                  <a:schemeClr val="bg2">
                    <a:lumMod val="25000"/>
                  </a:schemeClr>
                </a:solidFill>
              </a:rPr>
              <a:t>keep them short and easy to spell</a:t>
            </a:r>
          </a:p>
          <a:p>
            <a:r>
              <a:rPr lang="en-US" dirty="0" smtClean="0">
                <a:solidFill>
                  <a:schemeClr val="bg2">
                    <a:lumMod val="25000"/>
                  </a:schemeClr>
                </a:solidFill>
              </a:rPr>
              <a:t>create a #hashtag that’s incident related and avoid marketing campaign #hashtags</a:t>
            </a:r>
          </a:p>
          <a:p>
            <a:r>
              <a:rPr lang="en-US" dirty="0" smtClean="0">
                <a:solidFill>
                  <a:schemeClr val="bg2">
                    <a:lumMod val="25000"/>
                  </a:schemeClr>
                </a:solidFill>
              </a:rPr>
              <a:t>capitalize each word in a multi-word #hashtag</a:t>
            </a:r>
          </a:p>
          <a:p>
            <a:r>
              <a:rPr lang="en-US" dirty="0" smtClean="0">
                <a:solidFill>
                  <a:schemeClr val="bg2">
                    <a:lumMod val="25000"/>
                  </a:schemeClr>
                </a:solidFill>
              </a:rPr>
              <a:t>monitor trending topics</a:t>
            </a:r>
          </a:p>
          <a:p>
            <a:endParaRPr lang="en-US" dirty="0" smtClean="0">
              <a:solidFill>
                <a:schemeClr val="bg2">
                  <a:lumMod val="25000"/>
                </a:schemeClr>
              </a:solidFill>
            </a:endParaRPr>
          </a:p>
          <a:p>
            <a:r>
              <a:rPr lang="en-US" dirty="0" smtClean="0">
                <a:solidFill>
                  <a:schemeClr val="bg2">
                    <a:lumMod val="25000"/>
                  </a:schemeClr>
                </a:solidFill>
              </a:rPr>
              <a:t>During the Boston Marathon Bombings, the Boston Police</a:t>
            </a:r>
            <a:r>
              <a:rPr lang="en-US" baseline="0" dirty="0" smtClean="0">
                <a:solidFill>
                  <a:schemeClr val="bg2">
                    <a:lumMod val="25000"/>
                  </a:schemeClr>
                </a:solidFill>
              </a:rPr>
              <a:t> Department made terrific use of hashtags. They likely had a strategic crisis plan in place and used social media for news conferences, as well as information requests from the community. </a:t>
            </a:r>
            <a:r>
              <a:rPr lang="en-US" dirty="0" smtClean="0">
                <a:solidFill>
                  <a:schemeClr val="bg2">
                    <a:lumMod val="25000"/>
                  </a:schemeClr>
                </a:solidFill>
              </a:rPr>
              <a:t> </a:t>
            </a:r>
          </a:p>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25</a:t>
            </a:fld>
            <a:endParaRPr lang="en-US" dirty="0"/>
          </a:p>
        </p:txBody>
      </p:sp>
    </p:spTree>
    <p:extLst>
      <p:ext uri="{BB962C8B-B14F-4D97-AF65-F5344CB8AC3E}">
        <p14:creationId xmlns:p14="http://schemas.microsoft.com/office/powerpoint/2010/main" val="1952832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Oregon Virtual Operations Support Team</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26</a:t>
            </a:fld>
            <a:endParaRPr lang="en-US" dirty="0"/>
          </a:p>
        </p:txBody>
      </p:sp>
    </p:spTree>
    <p:extLst>
      <p:ext uri="{BB962C8B-B14F-4D97-AF65-F5344CB8AC3E}">
        <p14:creationId xmlns:p14="http://schemas.microsoft.com/office/powerpoint/2010/main" val="338739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50B56-9C83-4355-87A5-9E223E31E117}" type="slidenum">
              <a:rPr lang="en-US" smtClean="0"/>
              <a:t>27</a:t>
            </a:fld>
            <a:endParaRPr lang="en-US" dirty="0"/>
          </a:p>
        </p:txBody>
      </p:sp>
    </p:spTree>
    <p:extLst>
      <p:ext uri="{BB962C8B-B14F-4D97-AF65-F5344CB8AC3E}">
        <p14:creationId xmlns:p14="http://schemas.microsoft.com/office/powerpoint/2010/main" val="4250378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28</a:t>
            </a:fld>
            <a:endParaRPr lang="en-US" dirty="0"/>
          </a:p>
        </p:txBody>
      </p:sp>
    </p:spTree>
    <p:extLst>
      <p:ext uri="{BB962C8B-B14F-4D97-AF65-F5344CB8AC3E}">
        <p14:creationId xmlns:p14="http://schemas.microsoft.com/office/powerpoint/2010/main" val="1133923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a:t>
            </a:r>
            <a:r>
              <a:rPr lang="en-US" baseline="0" dirty="0" smtClean="0"/>
              <a:t> media policies are a must (both for social media programs and personal use)</a:t>
            </a:r>
          </a:p>
          <a:p>
            <a:r>
              <a:rPr lang="en-US" baseline="0" dirty="0" smtClean="0"/>
              <a:t>It’s illegal to limit free speech, but as soon as employees identify themselves or are in uniform on their personal pages, they can be considered agency spokespeople </a:t>
            </a:r>
          </a:p>
          <a:p>
            <a:r>
              <a:rPr lang="en-US" baseline="0" dirty="0" smtClean="0"/>
              <a:t>Your policies should be publicized and it takes ongoing education to help employees engage in the use of social media consistent with your organization’s values.</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29</a:t>
            </a:fld>
            <a:endParaRPr lang="en-US" dirty="0"/>
          </a:p>
        </p:txBody>
      </p:sp>
    </p:spTree>
    <p:extLst>
      <p:ext uri="{BB962C8B-B14F-4D97-AF65-F5344CB8AC3E}">
        <p14:creationId xmlns:p14="http://schemas.microsoft.com/office/powerpoint/2010/main" val="269594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a:t>
            </a:r>
            <a:r>
              <a:rPr lang="en-US" baseline="0" dirty="0" smtClean="0"/>
              <a:t> GARAGE </a:t>
            </a:r>
            <a:r>
              <a:rPr lang="en-US" dirty="0" smtClean="0"/>
              <a:t>http://www.activegarage.com/7-kinds-of-relationship-to-social-media</a:t>
            </a:r>
          </a:p>
          <a:p>
            <a:endParaRPr lang="en-US" dirty="0" smtClean="0"/>
          </a:p>
          <a:p>
            <a:r>
              <a:rPr lang="en-US" dirty="0" smtClean="0"/>
              <a:t>1. Despise: You hate social media and social networking. You might even think it’s a nuisance. You think it’s artificial and you just keep thinking about the old days when people could really meet and talk. This new kind of building relationships seems so fake to you. Some of you may think that this is a fad that’s going to go away sooner than later. So why bother? </a:t>
            </a:r>
          </a:p>
          <a:p>
            <a:endParaRPr lang="en-US" dirty="0" smtClean="0"/>
          </a:p>
          <a:p>
            <a:r>
              <a:rPr lang="en-US" dirty="0" smtClean="0"/>
              <a:t>2. Distant: You don’t hate social media but you don’t love it either. You are standing at a distance and watching all the action. You are sometimes amused, sometimes surprised and sometimes shocked with what’s happening there. When you read a success story you are encouraged to begin your journey but you stop yourself saying that you may not be ready to make that BIG commitment of time, energy and mindshare into this without being fully clear about the return on that investment. </a:t>
            </a:r>
          </a:p>
          <a:p>
            <a:endParaRPr lang="en-US" dirty="0" smtClean="0"/>
          </a:p>
          <a:p>
            <a:r>
              <a:rPr lang="en-US" dirty="0" smtClean="0"/>
              <a:t>3. Dream: You are more open to participating in social media but the right time has not come in yet. You know what you will do when you finally start engaging in social media. In your mind, you have a grand plan but the time to execute has not come yet. Even here, your ROI from social media is not much for you as the marketplace rarely places a premium on people’s dreams. Dreams are important but action is even more important.</a:t>
            </a:r>
          </a:p>
          <a:p>
            <a:endParaRPr lang="en-US" dirty="0" smtClean="0"/>
          </a:p>
          <a:p>
            <a:r>
              <a:rPr lang="en-US" dirty="0" smtClean="0"/>
              <a:t>4. Deal:  You are someone that had no choice but to jump into social media. Someone posted about you or your company on a blog. Someone tweeted about you or your company on Twitter. You are now forced to respond, especially if you feel the article or tweet was not backed with facts. You jump into the social media to set the record straight. This is a reactive approach rather than a proactive approach. </a:t>
            </a:r>
          </a:p>
          <a:p>
            <a:endParaRPr lang="en-US" dirty="0" smtClean="0"/>
          </a:p>
          <a:p>
            <a:r>
              <a:rPr lang="en-US" dirty="0" smtClean="0"/>
              <a:t>5.  Dabble:  You are definitely on the social media side of the fence. You experiment with various tools, techniques and tactics albeit without a clear strategy. You act as if the latest tools that surfaced were the missing piece in the puzzle. </a:t>
            </a:r>
          </a:p>
          <a:p>
            <a:endParaRPr lang="en-US" dirty="0" smtClean="0"/>
          </a:p>
          <a:p>
            <a:r>
              <a:rPr lang="en-US" dirty="0" smtClean="0"/>
              <a:t>6. Dedicated: You are committed to participate and engage in social media. You are active on various networks, ask and answer questions and do everything to engage with community. People know you as not only competent in your domain but also as a “nice and helpful” person and probably will reciprocate back when you are in need. You are on the path to building long term relationships that matter.</a:t>
            </a:r>
          </a:p>
          <a:p>
            <a:r>
              <a:rPr lang="en-US" dirty="0" smtClean="0"/>
              <a:t>This is where you start seeing serious returns from social media.</a:t>
            </a:r>
          </a:p>
          <a:p>
            <a:endParaRPr lang="en-US" dirty="0" smtClean="0"/>
          </a:p>
          <a:p>
            <a:r>
              <a:rPr lang="en-US" dirty="0" smtClean="0"/>
              <a:t>7. Dance</a:t>
            </a:r>
          </a:p>
          <a:p>
            <a:endParaRPr lang="en-US" dirty="0" smtClean="0"/>
          </a:p>
          <a:p>
            <a:r>
              <a:rPr lang="en-US" dirty="0" smtClean="0"/>
              <a:t>This is social media mastery at display. You know what it takes to “dance” in the social media. You not only help – you ensure that your help is “valuable.” You not only give away stuff but you ensure that what you are giving away is “SIGNFICANT.” Whether it is an article, eBook or a tweet, when you talk people listen and they are thankful that you are there in social media and you are accessible. You change lives via social media and make things happen.</a:t>
            </a:r>
          </a:p>
          <a:p>
            <a:endParaRPr lang="en-US" dirty="0" smtClean="0"/>
          </a:p>
          <a:p>
            <a:r>
              <a:rPr lang="en-US" dirty="0" smtClean="0"/>
              <a:t>http://www.activegarage.com/7-kinds-of-relationship-to-social-media</a:t>
            </a:r>
          </a:p>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3</a:t>
            </a:fld>
            <a:endParaRPr lang="en-US" dirty="0"/>
          </a:p>
        </p:txBody>
      </p:sp>
    </p:spTree>
    <p:extLst>
      <p:ext uri="{BB962C8B-B14F-4D97-AF65-F5344CB8AC3E}">
        <p14:creationId xmlns:p14="http://schemas.microsoft.com/office/powerpoint/2010/main" val="1790771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Establishing</a:t>
            </a:r>
            <a:r>
              <a:rPr lang="en-US" baseline="0" dirty="0" smtClean="0"/>
              <a:t> and guarding your brand takes time and attention.</a:t>
            </a:r>
          </a:p>
          <a:p>
            <a:r>
              <a:rPr lang="en-US" baseline="0" dirty="0" smtClean="0"/>
              <a:t>Use brand consistency </a:t>
            </a:r>
          </a:p>
          <a:p>
            <a:r>
              <a:rPr lang="en-US" baseline="0" dirty="0" smtClean="0"/>
              <a:t>Consider securing domain names that can be used against you: like tvfrsucks.com</a:t>
            </a:r>
          </a:p>
          <a:p>
            <a:endParaRPr lang="en-US" baseline="0" dirty="0" smtClean="0"/>
          </a:p>
          <a:p>
            <a:r>
              <a:rPr lang="en-US" baseline="0" dirty="0" smtClean="0"/>
              <a:t>Simply setting up Google alerts or talkwalker alerts</a:t>
            </a:r>
          </a:p>
          <a:p>
            <a:endParaRPr lang="en-US" baseline="0" dirty="0" smtClean="0"/>
          </a:p>
          <a:p>
            <a:r>
              <a:rPr lang="en-US" baseline="0" dirty="0" smtClean="0"/>
              <a:t>There are also several reputation reporting programs:</a:t>
            </a:r>
          </a:p>
          <a:p>
            <a:r>
              <a:rPr lang="en-US" baseline="0" dirty="0" smtClean="0"/>
              <a:t>Klout</a:t>
            </a:r>
          </a:p>
          <a:p>
            <a:r>
              <a:rPr lang="en-US" baseline="0" dirty="0" smtClean="0"/>
              <a:t>Kred</a:t>
            </a:r>
          </a:p>
          <a:p>
            <a:r>
              <a:rPr lang="en-US" baseline="0" dirty="0" smtClean="0"/>
              <a:t>Naymz</a:t>
            </a:r>
          </a:p>
          <a:p>
            <a:r>
              <a:rPr lang="en-US" baseline="0" dirty="0" smtClean="0"/>
              <a:t>PeerIndex</a:t>
            </a:r>
          </a:p>
          <a:p>
            <a:r>
              <a:rPr lang="en-US" baseline="0" dirty="0" smtClean="0"/>
              <a:t>TrustCloud</a:t>
            </a:r>
          </a:p>
          <a:p>
            <a:r>
              <a:rPr lang="en-US" baseline="0" dirty="0" smtClean="0"/>
              <a:t>Trackur</a:t>
            </a:r>
          </a:p>
          <a:p>
            <a:r>
              <a:rPr lang="en-US" baseline="0" dirty="0" smtClean="0"/>
              <a:t>Thinkup</a:t>
            </a:r>
          </a:p>
          <a:p>
            <a:r>
              <a:rPr lang="en-US" baseline="0" dirty="0" smtClean="0"/>
              <a:t>TweetReach</a:t>
            </a:r>
          </a:p>
          <a:p>
            <a:r>
              <a:rPr lang="en-US" baseline="0" dirty="0" smtClean="0"/>
              <a:t>Sumall</a:t>
            </a:r>
          </a:p>
          <a:p>
            <a:r>
              <a:rPr lang="en-US" baseline="0" dirty="0" smtClean="0"/>
              <a:t>Mentionmapp</a:t>
            </a:r>
          </a:p>
          <a:p>
            <a:r>
              <a:rPr lang="en-US" baseline="0" dirty="0" smtClean="0"/>
              <a:t>Social Mention</a:t>
            </a:r>
          </a:p>
          <a:p>
            <a:r>
              <a:rPr lang="en-US" baseline="0" dirty="0" smtClean="0"/>
              <a:t>Xefer</a:t>
            </a:r>
          </a:p>
          <a:p>
            <a:r>
              <a:rPr lang="en-US" baseline="0" dirty="0" smtClean="0"/>
              <a:t>Unfollowers</a:t>
            </a:r>
          </a:p>
        </p:txBody>
      </p:sp>
      <p:sp>
        <p:nvSpPr>
          <p:cNvPr id="4" name="Slide Number Placeholder 3"/>
          <p:cNvSpPr>
            <a:spLocks noGrp="1"/>
          </p:cNvSpPr>
          <p:nvPr>
            <p:ph type="sldNum" sz="quarter" idx="10"/>
          </p:nvPr>
        </p:nvSpPr>
        <p:spPr/>
        <p:txBody>
          <a:bodyPr/>
          <a:lstStyle/>
          <a:p>
            <a:fld id="{9BD50B56-9C83-4355-87A5-9E223E31E117}" type="slidenum">
              <a:rPr lang="en-US" smtClean="0"/>
              <a:t>30</a:t>
            </a:fld>
            <a:endParaRPr lang="en-US" dirty="0"/>
          </a:p>
        </p:txBody>
      </p:sp>
    </p:spTree>
    <p:extLst>
      <p:ext uri="{BB962C8B-B14F-4D97-AF65-F5344CB8AC3E}">
        <p14:creationId xmlns:p14="http://schemas.microsoft.com/office/powerpoint/2010/main" val="591787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31</a:t>
            </a:fld>
            <a:endParaRPr lang="en-US" dirty="0"/>
          </a:p>
        </p:txBody>
      </p:sp>
    </p:spTree>
    <p:extLst>
      <p:ext uri="{BB962C8B-B14F-4D97-AF65-F5344CB8AC3E}">
        <p14:creationId xmlns:p14="http://schemas.microsoft.com/office/powerpoint/2010/main" val="174987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where you are</a:t>
            </a:r>
            <a:r>
              <a:rPr lang="en-US" baseline="0" dirty="0" smtClean="0"/>
              <a:t> on the social media spectrum, as members of the fire service we share the responsibility of creating safer communities and we can use our social networks toward that aim.</a:t>
            </a:r>
          </a:p>
          <a:p>
            <a:endParaRPr lang="en-US" baseline="0" dirty="0" smtClean="0"/>
          </a:p>
          <a:p>
            <a:r>
              <a:rPr lang="en-US" baseline="0" dirty="0" smtClean="0"/>
              <a:t>Today we’ll talk about:</a:t>
            </a:r>
          </a:p>
          <a:p>
            <a:r>
              <a:rPr lang="en-US" baseline="0" dirty="0" smtClean="0"/>
              <a:t>The landscape of social media</a:t>
            </a:r>
          </a:p>
          <a:p>
            <a:r>
              <a:rPr lang="en-US" baseline="0" dirty="0" smtClean="0"/>
              <a:t>Grabbing our share of attention and using it for good</a:t>
            </a:r>
          </a:p>
          <a:p>
            <a:r>
              <a:rPr lang="en-US" baseline="0" dirty="0" smtClean="0"/>
              <a:t>Strategies for effective content and identifying key influencers</a:t>
            </a:r>
          </a:p>
          <a:p>
            <a:r>
              <a:rPr lang="en-US" baseline="0" dirty="0" smtClean="0"/>
              <a:t>Brand management</a:t>
            </a:r>
          </a:p>
          <a:p>
            <a:r>
              <a:rPr lang="en-US" baseline="0" dirty="0" smtClean="0"/>
              <a:t>Social media and incident/disaster response</a:t>
            </a:r>
          </a:p>
          <a:p>
            <a:r>
              <a:rPr lang="en-US" baseline="0" dirty="0" smtClean="0"/>
              <a:t>Monitoring tools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4</a:t>
            </a:fld>
            <a:endParaRPr lang="en-US" dirty="0"/>
          </a:p>
        </p:txBody>
      </p:sp>
    </p:spTree>
    <p:extLst>
      <p:ext uri="{BB962C8B-B14F-4D97-AF65-F5344CB8AC3E}">
        <p14:creationId xmlns:p14="http://schemas.microsoft.com/office/powerpoint/2010/main" val="197926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bit about today’s social media and digital landscape.</a:t>
            </a:r>
          </a:p>
          <a:p>
            <a:endParaRPr lang="en-US" dirty="0" smtClean="0"/>
          </a:p>
          <a:p>
            <a:r>
              <a:rPr lang="en-US" dirty="0" smtClean="0"/>
              <a:t>Source for slides 5-7 : we are social, digital strategy firm, http://wearesocial.com/uk/special-reports/digital-social-mobile-worldwide-2015</a:t>
            </a:r>
          </a:p>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5</a:t>
            </a:fld>
            <a:endParaRPr lang="en-US" dirty="0"/>
          </a:p>
        </p:txBody>
      </p:sp>
    </p:spTree>
    <p:extLst>
      <p:ext uri="{BB962C8B-B14F-4D97-AF65-F5344CB8AC3E}">
        <p14:creationId xmlns:p14="http://schemas.microsoft.com/office/powerpoint/2010/main" val="36594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for slides 5-7 : we</a:t>
            </a:r>
            <a:r>
              <a:rPr lang="en-US" baseline="0" dirty="0" smtClean="0"/>
              <a:t> are social, digital strategy firm, http://wearesocial.com/uk/special-reports/digital-social-mobile-worldwide-2015</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6</a:t>
            </a:fld>
            <a:endParaRPr lang="en-US" dirty="0"/>
          </a:p>
        </p:txBody>
      </p:sp>
    </p:spTree>
    <p:extLst>
      <p:ext uri="{BB962C8B-B14F-4D97-AF65-F5344CB8AC3E}">
        <p14:creationId xmlns:p14="http://schemas.microsoft.com/office/powerpoint/2010/main" val="63046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it’s time to update your web sites, make sure they’re configured for mobile viewing.</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7</a:t>
            </a:fld>
            <a:endParaRPr lang="en-US" dirty="0"/>
          </a:p>
        </p:txBody>
      </p:sp>
    </p:spTree>
    <p:extLst>
      <p:ext uri="{BB962C8B-B14F-4D97-AF65-F5344CB8AC3E}">
        <p14:creationId xmlns:p14="http://schemas.microsoft.com/office/powerpoint/2010/main" val="67735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 of smart phone users turn to their devices</a:t>
            </a:r>
            <a:r>
              <a:rPr lang="en-US" baseline="0" dirty="0" smtClean="0"/>
              <a:t> for ideas while completing a task</a:t>
            </a:r>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8</a:t>
            </a:fld>
            <a:endParaRPr lang="en-US" dirty="0"/>
          </a:p>
        </p:txBody>
      </p:sp>
    </p:spTree>
    <p:extLst>
      <p:ext uri="{BB962C8B-B14F-4D97-AF65-F5344CB8AC3E}">
        <p14:creationId xmlns:p14="http://schemas.microsoft.com/office/powerpoint/2010/main" val="398765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50B56-9C83-4355-87A5-9E223E31E117}" type="slidenum">
              <a:rPr lang="en-US" smtClean="0"/>
              <a:t>9</a:t>
            </a:fld>
            <a:endParaRPr lang="en-US" dirty="0"/>
          </a:p>
        </p:txBody>
      </p:sp>
    </p:spTree>
    <p:extLst>
      <p:ext uri="{BB962C8B-B14F-4D97-AF65-F5344CB8AC3E}">
        <p14:creationId xmlns:p14="http://schemas.microsoft.com/office/powerpoint/2010/main" val="118572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80919C-0595-487A-A9EA-2C5ACBE83D5D}" type="datetimeFigureOut">
              <a:rPr lang="en-US" smtClean="0"/>
              <a:pPr/>
              <a:t>2/17/2016</a:t>
            </a:fld>
            <a:endParaRPr lang="en-US" dirty="0"/>
          </a:p>
        </p:txBody>
      </p:sp>
      <p:sp>
        <p:nvSpPr>
          <p:cNvPr id="5" name="Footer Placeholder 4"/>
          <p:cNvSpPr>
            <a:spLocks noGrp="1"/>
          </p:cNvSpPr>
          <p:nvPr>
            <p:ph type="ftr" sz="quarter" idx="11"/>
          </p:nvPr>
        </p:nvSpPr>
        <p:spPr/>
        <p:txBody>
          <a:bodyPr/>
          <a:lstStyle/>
          <a:p>
            <a:r>
              <a:rPr lang="en-US" dirty="0" smtClean="0"/>
              <a:t>Cassandra Ulven, Public Affairs Chief</a:t>
            </a:r>
            <a:endParaRPr lang="en-US" dirty="0"/>
          </a:p>
        </p:txBody>
      </p:sp>
      <p:sp>
        <p:nvSpPr>
          <p:cNvPr id="6" name="Slide Number Placeholder 5"/>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552178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0919C-0595-487A-A9EA-2C5ACBE83D5D}" type="datetimeFigureOut">
              <a:rPr lang="en-US" smtClean="0"/>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249527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0919C-0595-487A-A9EA-2C5ACBE83D5D}" type="datetimeFigureOut">
              <a:rPr lang="en-US" smtClean="0"/>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58872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D80919C-0595-487A-A9EA-2C5ACBE83D5D}" type="datetimeFigureOut">
              <a:rPr lang="en-US" smtClean="0"/>
              <a:pPr/>
              <a:t>2/17/2016</a:t>
            </a:fld>
            <a:r>
              <a:rPr lang="en-US" dirty="0" smtClean="0"/>
              <a:t>                               </a:t>
            </a:r>
            <a:fld id="{4D5D5B64-2DF0-41EC-A3A2-49660B921831}" type="slidenum">
              <a:rPr lang="en-US" smtClean="0"/>
              <a:pPr/>
              <a:t>‹#›</a:t>
            </a:fld>
            <a:endParaRPr lang="en-US" dirty="0" smtClean="0"/>
          </a:p>
          <a:p>
            <a:endParaRPr lang="en-US" dirty="0"/>
          </a:p>
        </p:txBody>
      </p:sp>
      <p:sp>
        <p:nvSpPr>
          <p:cNvPr id="5" name="Footer Placeholder 4"/>
          <p:cNvSpPr>
            <a:spLocks noGrp="1"/>
          </p:cNvSpPr>
          <p:nvPr>
            <p:ph type="ftr" sz="quarter" idx="11"/>
          </p:nvPr>
        </p:nvSpPr>
        <p:spPr>
          <a:xfrm>
            <a:off x="3581400" y="6331013"/>
            <a:ext cx="2895600" cy="365125"/>
          </a:xfrm>
        </p:spPr>
        <p:txBody>
          <a:bodyPr/>
          <a:lstStyle/>
          <a:p>
            <a:r>
              <a:rPr lang="en-US" dirty="0" smtClean="0"/>
              <a:t>Cassandra Ulven, Public Affairs Chief</a:t>
            </a:r>
            <a:endParaRPr lang="en-US" dirty="0"/>
          </a:p>
        </p:txBody>
      </p:sp>
    </p:spTree>
    <p:extLst>
      <p:ext uri="{BB962C8B-B14F-4D97-AF65-F5344CB8AC3E}">
        <p14:creationId xmlns:p14="http://schemas.microsoft.com/office/powerpoint/2010/main" val="866787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0919C-0595-487A-A9EA-2C5ACBE83D5D}" type="datetimeFigureOut">
              <a:rPr lang="en-US" smtClean="0"/>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379454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0919C-0595-487A-A9EA-2C5ACBE83D5D}" type="datetimeFigureOut">
              <a:rPr lang="en-US" smtClean="0"/>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226210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0919C-0595-487A-A9EA-2C5ACBE83D5D}" type="datetimeFigureOut">
              <a:rPr lang="en-US" smtClean="0"/>
              <a:t>2/17/2016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415695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0919C-0595-487A-A9EA-2C5ACBE83D5D}" type="datetimeFigureOut">
              <a:rPr lang="en-US" smtClean="0"/>
              <a:t>2/17/2016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93767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0919C-0595-487A-A9EA-2C5ACBE83D5D}" type="datetimeFigureOut">
              <a:rPr lang="en-US" smtClean="0"/>
              <a:t>2/17/2016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56088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0919C-0595-487A-A9EA-2C5ACBE83D5D}" type="datetimeFigureOut">
              <a:rPr lang="en-US" smtClean="0"/>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73762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0919C-0595-487A-A9EA-2C5ACBE83D5D}" type="datetimeFigureOut">
              <a:rPr lang="en-US" smtClean="0"/>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5D5B64-2DF0-41EC-A3A2-49660B921831}" type="slidenum">
              <a:rPr lang="en-US" smtClean="0"/>
              <a:t>‹#›</a:t>
            </a:fld>
            <a:endParaRPr lang="en-US" dirty="0"/>
          </a:p>
        </p:txBody>
      </p:sp>
    </p:spTree>
    <p:extLst>
      <p:ext uri="{BB962C8B-B14F-4D97-AF65-F5344CB8AC3E}">
        <p14:creationId xmlns:p14="http://schemas.microsoft.com/office/powerpoint/2010/main" val="158042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0919C-0595-487A-A9EA-2C5ACBE83D5D}" type="datetimeFigureOut">
              <a:rPr lang="en-US" smtClean="0"/>
              <a:t>2/17/2016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D5B64-2DF0-41EC-A3A2-49660B921831}" type="slidenum">
              <a:rPr lang="en-US" smtClean="0"/>
              <a:t>‹#›</a:t>
            </a:fld>
            <a:endParaRPr lang="en-US" dirty="0"/>
          </a:p>
        </p:txBody>
      </p:sp>
    </p:spTree>
    <p:extLst>
      <p:ext uri="{BB962C8B-B14F-4D97-AF65-F5344CB8AC3E}">
        <p14:creationId xmlns:p14="http://schemas.microsoft.com/office/powerpoint/2010/main" val="402497270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acebook.com/TualatinValleyFireandRescu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RNjO3wZDVl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OQSNhk5ICT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cnn.com/videos/us/2013/09/06/atw-asher-kenneth-cole-tweet.cn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cvb.com/news/weymouth-firefighter-draws-scrutiny-over-facebook-posts-against-narcan-addicts/3774412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noAutofit/>
          </a:bodyPr>
          <a:lstStyle/>
          <a:p>
            <a:pPr algn="l"/>
            <a:r>
              <a:rPr lang="en-US" sz="9600" dirty="0" smtClean="0">
                <a:solidFill>
                  <a:schemeClr val="bg2">
                    <a:lumMod val="25000"/>
                  </a:schemeClr>
                </a:solidFill>
              </a:rPr>
              <a:t>Social Media</a:t>
            </a:r>
            <a:endParaRPr lang="en-US" sz="9600" dirty="0">
              <a:solidFill>
                <a:schemeClr val="bg2">
                  <a:lumMod val="25000"/>
                </a:schemeClr>
              </a:solidFill>
            </a:endParaRPr>
          </a:p>
        </p:txBody>
      </p:sp>
      <p:sp>
        <p:nvSpPr>
          <p:cNvPr id="5" name="Subtitle 4"/>
          <p:cNvSpPr>
            <a:spLocks noGrp="1"/>
          </p:cNvSpPr>
          <p:nvPr>
            <p:ph type="subTitle" idx="1"/>
          </p:nvPr>
        </p:nvSpPr>
        <p:spPr>
          <a:xfrm>
            <a:off x="838200" y="2819400"/>
            <a:ext cx="5029200" cy="838200"/>
          </a:xfrm>
        </p:spPr>
        <p:txBody>
          <a:bodyPr>
            <a:normAutofit fontScale="92500" lnSpcReduction="20000"/>
          </a:bodyPr>
          <a:lstStyle/>
          <a:p>
            <a:pPr algn="l"/>
            <a:r>
              <a:rPr lang="en-US" dirty="0"/>
              <a:t>e</a:t>
            </a:r>
            <a:r>
              <a:rPr lang="en-US" dirty="0" smtClean="0"/>
              <a:t>ngage  </a:t>
            </a:r>
            <a:r>
              <a:rPr lang="en-US" sz="9600" baseline="-25000" dirty="0" smtClean="0">
                <a:solidFill>
                  <a:schemeClr val="bg2">
                    <a:lumMod val="25000"/>
                  </a:schemeClr>
                </a:solidFill>
              </a:rPr>
              <a:t>*</a:t>
            </a:r>
            <a:r>
              <a:rPr lang="en-US" dirty="0" smtClean="0"/>
              <a:t> inspire </a:t>
            </a:r>
            <a:r>
              <a:rPr lang="en-US" sz="9600" baseline="-25000" dirty="0" smtClean="0">
                <a:solidFill>
                  <a:schemeClr val="bg2">
                    <a:lumMod val="25000"/>
                  </a:schemeClr>
                </a:solidFill>
              </a:rPr>
              <a:t>*</a:t>
            </a:r>
            <a:r>
              <a:rPr lang="en-US" dirty="0" smtClean="0"/>
              <a:t> educate </a:t>
            </a:r>
            <a:endParaRPr lang="en-US" dirty="0"/>
          </a:p>
        </p:txBody>
      </p:sp>
      <p:sp>
        <p:nvSpPr>
          <p:cNvPr id="7" name="TextBox 6"/>
          <p:cNvSpPr txBox="1"/>
          <p:nvPr/>
        </p:nvSpPr>
        <p:spPr>
          <a:xfrm>
            <a:off x="609600" y="4915750"/>
            <a:ext cx="6324600" cy="1015663"/>
          </a:xfrm>
          <a:prstGeom prst="rect">
            <a:avLst/>
          </a:prstGeom>
          <a:noFill/>
        </p:spPr>
        <p:txBody>
          <a:bodyPr wrap="square" rtlCol="0">
            <a:spAutoFit/>
          </a:bodyPr>
          <a:lstStyle/>
          <a:p>
            <a:r>
              <a:rPr lang="en-US" sz="2400" b="1" dirty="0" smtClean="0">
                <a:solidFill>
                  <a:schemeClr val="bg1"/>
                </a:solidFill>
              </a:rPr>
              <a:t>Presented by Cassandra Ulven</a:t>
            </a:r>
          </a:p>
          <a:p>
            <a:r>
              <a:rPr lang="en-US" dirty="0" smtClean="0">
                <a:solidFill>
                  <a:schemeClr val="bg1"/>
                </a:solidFill>
              </a:rPr>
              <a:t>Public Affairs Chief, Tualatin Valley Fire &amp; Rescue</a:t>
            </a:r>
          </a:p>
          <a:p>
            <a:r>
              <a:rPr lang="en-US" dirty="0" smtClean="0">
                <a:solidFill>
                  <a:schemeClr val="bg1"/>
                </a:solidFill>
              </a:rPr>
              <a:t>Oregon State Fire Marshal’s Conference February, 2016</a:t>
            </a:r>
            <a:endParaRPr lang="en-US"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290237"/>
            <a:ext cx="2431356" cy="1664213"/>
          </a:xfrm>
          <a:prstGeom prst="rect">
            <a:avLst/>
          </a:prstGeom>
        </p:spPr>
      </p:pic>
    </p:spTree>
    <p:extLst>
      <p:ext uri="{BB962C8B-B14F-4D97-AF65-F5344CB8AC3E}">
        <p14:creationId xmlns:p14="http://schemas.microsoft.com/office/powerpoint/2010/main" val="4204868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9950"/>
          <a:stretch/>
        </p:blipFill>
        <p:spPr>
          <a:xfrm>
            <a:off x="0" y="1"/>
            <a:ext cx="9144000" cy="6846536"/>
          </a:xfrm>
        </p:spPr>
      </p:pic>
    </p:spTree>
    <p:extLst>
      <p:ext uri="{BB962C8B-B14F-4D97-AF65-F5344CB8AC3E}">
        <p14:creationId xmlns:p14="http://schemas.microsoft.com/office/powerpoint/2010/main" val="362963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493"/>
            <a:ext cx="9144000" cy="6865166"/>
          </a:xfrm>
        </p:spPr>
      </p:pic>
    </p:spTree>
    <p:extLst>
      <p:ext uri="{BB962C8B-B14F-4D97-AF65-F5344CB8AC3E}">
        <p14:creationId xmlns:p14="http://schemas.microsoft.com/office/powerpoint/2010/main" val="3058532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2405"/>
            <a:ext cx="6096000" cy="6816637"/>
          </a:xfrm>
        </p:spPr>
      </p:pic>
    </p:spTree>
    <p:extLst>
      <p:ext uri="{BB962C8B-B14F-4D97-AF65-F5344CB8AC3E}">
        <p14:creationId xmlns:p14="http://schemas.microsoft.com/office/powerpoint/2010/main" val="1823778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7368"/>
          <a:stretch/>
        </p:blipFill>
        <p:spPr bwMode="auto">
          <a:xfrm>
            <a:off x="1219200" y="1273171"/>
            <a:ext cx="6781800" cy="481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6248400"/>
            <a:ext cx="5867400" cy="369332"/>
          </a:xfrm>
          <a:prstGeom prst="rect">
            <a:avLst/>
          </a:prstGeom>
        </p:spPr>
        <p:txBody>
          <a:bodyPr wrap="square">
            <a:spAutoFit/>
          </a:bodyPr>
          <a:lstStyle/>
          <a:p>
            <a:r>
              <a:rPr lang="en-US" dirty="0" smtClean="0">
                <a:hlinkClick r:id="rId4"/>
              </a:rPr>
              <a:t>https://www.facebook.com/TualatinValleyFireandRescue/</a:t>
            </a:r>
            <a:endParaRPr lang="en-US" dirty="0"/>
          </a:p>
        </p:txBody>
      </p:sp>
      <p:sp>
        <p:nvSpPr>
          <p:cNvPr id="7" name="Title 1"/>
          <p:cNvSpPr>
            <a:spLocks noGrp="1"/>
          </p:cNvSpPr>
          <p:nvPr>
            <p:ph type="title"/>
          </p:nvPr>
        </p:nvSpPr>
        <p:spPr>
          <a:xfrm>
            <a:off x="457200" y="274638"/>
            <a:ext cx="8229600" cy="1143000"/>
          </a:xfrm>
        </p:spPr>
        <p:txBody>
          <a:bodyPr/>
          <a:lstStyle/>
          <a:p>
            <a:pPr algn="l"/>
            <a:r>
              <a:rPr lang="en-US" dirty="0">
                <a:solidFill>
                  <a:schemeClr val="bg2">
                    <a:lumMod val="25000"/>
                  </a:schemeClr>
                </a:solidFill>
              </a:rPr>
              <a:t>l</a:t>
            </a:r>
            <a:r>
              <a:rPr lang="en-US" dirty="0" smtClean="0">
                <a:solidFill>
                  <a:schemeClr val="bg2">
                    <a:lumMod val="25000"/>
                  </a:schemeClr>
                </a:solidFill>
              </a:rPr>
              <a:t>everage video + partners</a:t>
            </a:r>
            <a:endParaRPr lang="en-US" dirty="0">
              <a:solidFill>
                <a:schemeClr val="bg2">
                  <a:lumMod val="25000"/>
                </a:schemeClr>
              </a:solidFill>
            </a:endParaRPr>
          </a:p>
        </p:txBody>
      </p:sp>
    </p:spTree>
    <p:extLst>
      <p:ext uri="{BB962C8B-B14F-4D97-AF65-F5344CB8AC3E}">
        <p14:creationId xmlns:p14="http://schemas.microsoft.com/office/powerpoint/2010/main" val="1235890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201" y="1219200"/>
            <a:ext cx="7099669" cy="4743157"/>
          </a:xfrm>
          <a:prstGeom prst="rect">
            <a:avLst/>
          </a:prstGeom>
        </p:spPr>
      </p:pic>
      <p:sp>
        <p:nvSpPr>
          <p:cNvPr id="8" name="TextBox 7"/>
          <p:cNvSpPr txBox="1"/>
          <p:nvPr/>
        </p:nvSpPr>
        <p:spPr>
          <a:xfrm>
            <a:off x="1905000" y="6343357"/>
            <a:ext cx="6553200" cy="369332"/>
          </a:xfrm>
          <a:prstGeom prst="rect">
            <a:avLst/>
          </a:prstGeom>
          <a:noFill/>
        </p:spPr>
        <p:txBody>
          <a:bodyPr wrap="square" rtlCol="0">
            <a:spAutoFit/>
          </a:bodyPr>
          <a:lstStyle/>
          <a:p>
            <a:r>
              <a:rPr lang="en-US" dirty="0" smtClean="0">
                <a:hlinkClick r:id="rId4"/>
              </a:rPr>
              <a:t>https://www.youtube.com/watch?v=RNjO3wZDVlA</a:t>
            </a:r>
            <a:endParaRPr lang="en-US" dirty="0"/>
          </a:p>
        </p:txBody>
      </p:sp>
      <p:sp>
        <p:nvSpPr>
          <p:cNvPr id="9" name="Title 1"/>
          <p:cNvSpPr>
            <a:spLocks noGrp="1"/>
          </p:cNvSpPr>
          <p:nvPr>
            <p:ph type="title"/>
          </p:nvPr>
        </p:nvSpPr>
        <p:spPr>
          <a:xfrm>
            <a:off x="609600" y="228600"/>
            <a:ext cx="8229600" cy="1143000"/>
          </a:xfrm>
        </p:spPr>
        <p:txBody>
          <a:bodyPr/>
          <a:lstStyle/>
          <a:p>
            <a:pPr algn="l"/>
            <a:r>
              <a:rPr lang="en-US" dirty="0">
                <a:solidFill>
                  <a:schemeClr val="bg2">
                    <a:lumMod val="25000"/>
                  </a:schemeClr>
                </a:solidFill>
              </a:rPr>
              <a:t>l</a:t>
            </a:r>
            <a:r>
              <a:rPr lang="en-US" dirty="0" smtClean="0">
                <a:solidFill>
                  <a:schemeClr val="bg2">
                    <a:lumMod val="25000"/>
                  </a:schemeClr>
                </a:solidFill>
              </a:rPr>
              <a:t>everage free content</a:t>
            </a:r>
            <a:endParaRPr lang="en-US" dirty="0">
              <a:solidFill>
                <a:schemeClr val="bg2">
                  <a:lumMod val="25000"/>
                </a:schemeClr>
              </a:solidFill>
            </a:endParaRPr>
          </a:p>
        </p:txBody>
      </p:sp>
    </p:spTree>
    <p:extLst>
      <p:ext uri="{BB962C8B-B14F-4D97-AF65-F5344CB8AC3E}">
        <p14:creationId xmlns:p14="http://schemas.microsoft.com/office/powerpoint/2010/main" val="1041649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25000"/>
                  </a:schemeClr>
                </a:solidFill>
              </a:rPr>
              <a:t>l</a:t>
            </a:r>
            <a:r>
              <a:rPr lang="en-US" dirty="0" smtClean="0">
                <a:solidFill>
                  <a:schemeClr val="bg2">
                    <a:lumMod val="25000"/>
                  </a:schemeClr>
                </a:solidFill>
              </a:rPr>
              <a:t>everage online communities</a:t>
            </a:r>
            <a:endParaRPr lang="en-US" dirty="0">
              <a:solidFill>
                <a:schemeClr val="bg2">
                  <a:lumMod val="2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371600"/>
            <a:ext cx="7614960" cy="4923350"/>
          </a:xfrm>
        </p:spPr>
      </p:pic>
    </p:spTree>
    <p:extLst>
      <p:ext uri="{BB962C8B-B14F-4D97-AF65-F5344CB8AC3E}">
        <p14:creationId xmlns:p14="http://schemas.microsoft.com/office/powerpoint/2010/main" val="2636914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25000"/>
                  </a:schemeClr>
                </a:solidFill>
              </a:rPr>
              <a:t>w</a:t>
            </a:r>
            <a:r>
              <a:rPr lang="en-US" dirty="0" smtClean="0">
                <a:solidFill>
                  <a:schemeClr val="bg2">
                    <a:lumMod val="25000"/>
                  </a:schemeClr>
                </a:solidFill>
              </a:rPr>
              <a:t>hen to post</a:t>
            </a:r>
            <a:endParaRPr lang="en-US" dirty="0">
              <a:solidFill>
                <a:schemeClr val="bg2">
                  <a:lumMod val="2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447800"/>
            <a:ext cx="8021385" cy="4800600"/>
          </a:xfrm>
        </p:spPr>
      </p:pic>
      <p:sp>
        <p:nvSpPr>
          <p:cNvPr id="6" name="TextBox 5"/>
          <p:cNvSpPr txBox="1"/>
          <p:nvPr/>
        </p:nvSpPr>
        <p:spPr>
          <a:xfrm>
            <a:off x="6477000" y="6353889"/>
            <a:ext cx="2329416" cy="338554"/>
          </a:xfrm>
          <a:prstGeom prst="rect">
            <a:avLst/>
          </a:prstGeom>
          <a:noFill/>
        </p:spPr>
        <p:txBody>
          <a:bodyPr wrap="square" rtlCol="0">
            <a:spAutoFit/>
          </a:bodyPr>
          <a:lstStyle/>
          <a:p>
            <a:pPr algn="r"/>
            <a:r>
              <a:rPr lang="en-US" sz="1600" b="1" i="1" dirty="0" smtClean="0">
                <a:solidFill>
                  <a:schemeClr val="bg2">
                    <a:lumMod val="25000"/>
                  </a:schemeClr>
                </a:solidFill>
              </a:rPr>
              <a:t>Source: </a:t>
            </a:r>
            <a:r>
              <a:rPr lang="en-US" sz="1600" b="1" i="1" dirty="0" smtClean="0">
                <a:solidFill>
                  <a:schemeClr val="bg2">
                    <a:lumMod val="25000"/>
                  </a:schemeClr>
                </a:solidFill>
              </a:rPr>
              <a:t>StatisticBrain</a:t>
            </a:r>
            <a:endParaRPr lang="en-US" sz="1600" b="1" i="1" dirty="0">
              <a:solidFill>
                <a:schemeClr val="bg2">
                  <a:lumMod val="25000"/>
                </a:schemeClr>
              </a:solidFill>
            </a:endParaRPr>
          </a:p>
        </p:txBody>
      </p:sp>
    </p:spTree>
    <p:extLst>
      <p:ext uri="{BB962C8B-B14F-4D97-AF65-F5344CB8AC3E}">
        <p14:creationId xmlns:p14="http://schemas.microsoft.com/office/powerpoint/2010/main" val="2601946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25000"/>
                  </a:schemeClr>
                </a:solidFill>
              </a:rPr>
              <a:t>h</a:t>
            </a:r>
            <a:r>
              <a:rPr lang="en-US" dirty="0" smtClean="0">
                <a:solidFill>
                  <a:schemeClr val="bg2">
                    <a:lumMod val="25000"/>
                  </a:schemeClr>
                </a:solidFill>
              </a:rPr>
              <a:t>ow often to post</a:t>
            </a:r>
            <a:endParaRPr lang="en-US" dirty="0">
              <a:solidFill>
                <a:schemeClr val="bg2">
                  <a:lumMod val="2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8077382" cy="4800600"/>
          </a:xfrm>
        </p:spPr>
      </p:pic>
      <p:sp>
        <p:nvSpPr>
          <p:cNvPr id="5" name="TextBox 4"/>
          <p:cNvSpPr txBox="1"/>
          <p:nvPr/>
        </p:nvSpPr>
        <p:spPr>
          <a:xfrm>
            <a:off x="6324600" y="6353889"/>
            <a:ext cx="2329416" cy="338554"/>
          </a:xfrm>
          <a:prstGeom prst="rect">
            <a:avLst/>
          </a:prstGeom>
          <a:noFill/>
        </p:spPr>
        <p:txBody>
          <a:bodyPr wrap="square" rtlCol="0">
            <a:spAutoFit/>
          </a:bodyPr>
          <a:lstStyle/>
          <a:p>
            <a:pPr algn="r"/>
            <a:r>
              <a:rPr lang="en-US" sz="1600" b="1" i="1" dirty="0" smtClean="0">
                <a:solidFill>
                  <a:schemeClr val="bg2">
                    <a:lumMod val="25000"/>
                  </a:schemeClr>
                </a:solidFill>
              </a:rPr>
              <a:t>Source: </a:t>
            </a:r>
            <a:r>
              <a:rPr lang="en-US" sz="1600" b="1" i="1" dirty="0" smtClean="0">
                <a:solidFill>
                  <a:schemeClr val="bg2">
                    <a:lumMod val="25000"/>
                  </a:schemeClr>
                </a:solidFill>
              </a:rPr>
              <a:t>StatisticBrain</a:t>
            </a:r>
            <a:endParaRPr lang="en-US" sz="1600" b="1" i="1" dirty="0">
              <a:solidFill>
                <a:schemeClr val="bg2">
                  <a:lumMod val="25000"/>
                </a:schemeClr>
              </a:solidFill>
            </a:endParaRPr>
          </a:p>
        </p:txBody>
      </p:sp>
    </p:spTree>
    <p:extLst>
      <p:ext uri="{BB962C8B-B14F-4D97-AF65-F5344CB8AC3E}">
        <p14:creationId xmlns:p14="http://schemas.microsoft.com/office/powerpoint/2010/main" val="397927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25000"/>
                  </a:schemeClr>
                </a:solidFill>
              </a:rPr>
              <a:t>b</a:t>
            </a:r>
            <a:r>
              <a:rPr lang="en-US" dirty="0" smtClean="0">
                <a:solidFill>
                  <a:schemeClr val="bg2">
                    <a:lumMod val="25000"/>
                  </a:schemeClr>
                </a:solidFill>
              </a:rPr>
              <a:t>est day to post</a:t>
            </a:r>
            <a:endParaRPr lang="en-US" dirty="0">
              <a:solidFill>
                <a:schemeClr val="bg2">
                  <a:lumMod val="2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95400"/>
            <a:ext cx="8334375" cy="4993388"/>
          </a:xfrm>
        </p:spPr>
      </p:pic>
      <p:sp>
        <p:nvSpPr>
          <p:cNvPr id="6" name="TextBox 5"/>
          <p:cNvSpPr txBox="1"/>
          <p:nvPr/>
        </p:nvSpPr>
        <p:spPr>
          <a:xfrm>
            <a:off x="6477000" y="6353889"/>
            <a:ext cx="2329416" cy="338554"/>
          </a:xfrm>
          <a:prstGeom prst="rect">
            <a:avLst/>
          </a:prstGeom>
          <a:noFill/>
        </p:spPr>
        <p:txBody>
          <a:bodyPr wrap="square" rtlCol="0">
            <a:spAutoFit/>
          </a:bodyPr>
          <a:lstStyle/>
          <a:p>
            <a:pPr algn="r"/>
            <a:r>
              <a:rPr lang="en-US" sz="1600" b="1" i="1" dirty="0" smtClean="0">
                <a:solidFill>
                  <a:schemeClr val="bg2">
                    <a:lumMod val="25000"/>
                  </a:schemeClr>
                </a:solidFill>
              </a:rPr>
              <a:t>Source: </a:t>
            </a:r>
            <a:r>
              <a:rPr lang="en-US" sz="1600" b="1" i="1" dirty="0" smtClean="0">
                <a:solidFill>
                  <a:schemeClr val="bg2">
                    <a:lumMod val="25000"/>
                  </a:schemeClr>
                </a:solidFill>
              </a:rPr>
              <a:t>StatisticBrain</a:t>
            </a:r>
            <a:endParaRPr lang="en-US" sz="1600" b="1" i="1" dirty="0">
              <a:solidFill>
                <a:schemeClr val="bg2">
                  <a:lumMod val="25000"/>
                </a:schemeClr>
              </a:solidFill>
            </a:endParaRPr>
          </a:p>
        </p:txBody>
      </p:sp>
    </p:spTree>
    <p:extLst>
      <p:ext uri="{BB962C8B-B14F-4D97-AF65-F5344CB8AC3E}">
        <p14:creationId xmlns:p14="http://schemas.microsoft.com/office/powerpoint/2010/main" val="2601946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326" y="1219200"/>
            <a:ext cx="8458200" cy="5145405"/>
          </a:xfrm>
        </p:spPr>
      </p:pic>
      <p:sp>
        <p:nvSpPr>
          <p:cNvPr id="5" name="TextBox 4"/>
          <p:cNvSpPr txBox="1"/>
          <p:nvPr/>
        </p:nvSpPr>
        <p:spPr>
          <a:xfrm>
            <a:off x="6096000" y="6488668"/>
            <a:ext cx="2819400" cy="276999"/>
          </a:xfrm>
          <a:prstGeom prst="rect">
            <a:avLst/>
          </a:prstGeom>
          <a:noFill/>
        </p:spPr>
        <p:txBody>
          <a:bodyPr wrap="square" rtlCol="0">
            <a:spAutoFit/>
          </a:bodyPr>
          <a:lstStyle/>
          <a:p>
            <a:pPr algn="r"/>
            <a:r>
              <a:rPr lang="en-US" sz="1200" b="1" i="1" dirty="0" smtClean="0"/>
              <a:t>Source: Mashable, Twitter Timeline</a:t>
            </a:r>
            <a:endParaRPr lang="en-US" sz="1200" b="1" i="1" dirty="0"/>
          </a:p>
        </p:txBody>
      </p:sp>
      <p:sp>
        <p:nvSpPr>
          <p:cNvPr id="6" name="Title 1"/>
          <p:cNvSpPr>
            <a:spLocks noGrp="1"/>
          </p:cNvSpPr>
          <p:nvPr>
            <p:ph type="title"/>
          </p:nvPr>
        </p:nvSpPr>
        <p:spPr>
          <a:xfrm>
            <a:off x="304800" y="152400"/>
            <a:ext cx="8229600" cy="1143000"/>
          </a:xfrm>
        </p:spPr>
        <p:txBody>
          <a:bodyPr/>
          <a:lstStyle/>
          <a:p>
            <a:pPr algn="l"/>
            <a:r>
              <a:rPr lang="en-US" dirty="0">
                <a:solidFill>
                  <a:schemeClr val="bg2">
                    <a:lumMod val="25000"/>
                  </a:schemeClr>
                </a:solidFill>
              </a:rPr>
              <a:t>a</a:t>
            </a:r>
            <a:r>
              <a:rPr lang="en-US" dirty="0" smtClean="0">
                <a:solidFill>
                  <a:schemeClr val="bg2">
                    <a:lumMod val="25000"/>
                  </a:schemeClr>
                </a:solidFill>
              </a:rPr>
              <a:t>sk for the retweet or share</a:t>
            </a:r>
            <a:endParaRPr lang="en-US" dirty="0">
              <a:solidFill>
                <a:schemeClr val="bg2">
                  <a:lumMod val="25000"/>
                </a:schemeClr>
              </a:solidFill>
            </a:endParaRPr>
          </a:p>
        </p:txBody>
      </p:sp>
    </p:spTree>
    <p:extLst>
      <p:ext uri="{BB962C8B-B14F-4D97-AF65-F5344CB8AC3E}">
        <p14:creationId xmlns:p14="http://schemas.microsoft.com/office/powerpoint/2010/main" val="1986046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3"/>
            <a:ext cx="8229600" cy="1143000"/>
          </a:xfrm>
        </p:spPr>
        <p:txBody>
          <a:bodyPr/>
          <a:lstStyle/>
          <a:p>
            <a:pPr algn="l"/>
            <a:r>
              <a:rPr lang="en-US" dirty="0">
                <a:solidFill>
                  <a:schemeClr val="bg2">
                    <a:lumMod val="25000"/>
                  </a:schemeClr>
                </a:solidFill>
              </a:rPr>
              <a:t>a</a:t>
            </a:r>
            <a:r>
              <a:rPr lang="en-US" dirty="0" smtClean="0">
                <a:solidFill>
                  <a:schemeClr val="bg2">
                    <a:lumMod val="25000"/>
                  </a:schemeClr>
                </a:solidFill>
              </a:rPr>
              <a:t>bout </a:t>
            </a:r>
            <a:r>
              <a:rPr lang="en-US" dirty="0">
                <a:solidFill>
                  <a:schemeClr val="bg2">
                    <a:lumMod val="25000"/>
                  </a:schemeClr>
                </a:solidFill>
              </a:rPr>
              <a:t>m</a:t>
            </a:r>
            <a:r>
              <a:rPr lang="en-US" dirty="0" smtClean="0">
                <a:solidFill>
                  <a:schemeClr val="bg2">
                    <a:lumMod val="25000"/>
                  </a:schemeClr>
                </a:solidFill>
              </a:rPr>
              <a:t>e………………</a:t>
            </a:r>
            <a:endParaRPr lang="en-US" dirty="0">
              <a:solidFill>
                <a:schemeClr val="bg2">
                  <a:lumMod val="2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66800"/>
            <a:ext cx="8382000" cy="5435203"/>
          </a:xfrm>
        </p:spPr>
      </p:pic>
    </p:spTree>
    <p:extLst>
      <p:ext uri="{BB962C8B-B14F-4D97-AF65-F5344CB8AC3E}">
        <p14:creationId xmlns:p14="http://schemas.microsoft.com/office/powerpoint/2010/main" val="262061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194"/>
          <a:stretch/>
        </p:blipFill>
        <p:spPr>
          <a:xfrm>
            <a:off x="788581" y="1066800"/>
            <a:ext cx="7730536" cy="5129173"/>
          </a:xfrm>
          <a:prstGeom prst="rect">
            <a:avLst/>
          </a:prstGeom>
        </p:spPr>
      </p:pic>
      <p:sp>
        <p:nvSpPr>
          <p:cNvPr id="6" name="TextBox 5"/>
          <p:cNvSpPr txBox="1"/>
          <p:nvPr/>
        </p:nvSpPr>
        <p:spPr>
          <a:xfrm>
            <a:off x="2133600" y="6277490"/>
            <a:ext cx="5334000" cy="369332"/>
          </a:xfrm>
          <a:prstGeom prst="rect">
            <a:avLst/>
          </a:prstGeom>
          <a:noFill/>
        </p:spPr>
        <p:txBody>
          <a:bodyPr wrap="square" rtlCol="0">
            <a:spAutoFit/>
          </a:bodyPr>
          <a:lstStyle/>
          <a:p>
            <a:r>
              <a:rPr lang="en-US" dirty="0" smtClean="0">
                <a:hlinkClick r:id="rId4"/>
              </a:rPr>
              <a:t>https://www.youtube.com/watch?v=OQSNhk5ICTI</a:t>
            </a:r>
            <a:endParaRPr lang="en-US" dirty="0"/>
          </a:p>
        </p:txBody>
      </p:sp>
      <p:sp>
        <p:nvSpPr>
          <p:cNvPr id="7" name="Title 1"/>
          <p:cNvSpPr>
            <a:spLocks noGrp="1"/>
          </p:cNvSpPr>
          <p:nvPr>
            <p:ph type="title"/>
          </p:nvPr>
        </p:nvSpPr>
        <p:spPr>
          <a:xfrm>
            <a:off x="539049" y="76200"/>
            <a:ext cx="8229600" cy="1143000"/>
          </a:xfrm>
        </p:spPr>
        <p:txBody>
          <a:bodyPr/>
          <a:lstStyle/>
          <a:p>
            <a:pPr algn="l"/>
            <a:r>
              <a:rPr lang="en-US" dirty="0" smtClean="0">
                <a:solidFill>
                  <a:schemeClr val="bg2">
                    <a:lumMod val="25000"/>
                  </a:schemeClr>
                </a:solidFill>
              </a:rPr>
              <a:t>what goes viral?</a:t>
            </a:r>
            <a:endParaRPr lang="en-US" dirty="0">
              <a:solidFill>
                <a:schemeClr val="bg2">
                  <a:lumMod val="25000"/>
                </a:schemeClr>
              </a:solidFill>
            </a:endParaRPr>
          </a:p>
        </p:txBody>
      </p:sp>
    </p:spTree>
    <p:extLst>
      <p:ext uri="{BB962C8B-B14F-4D97-AF65-F5344CB8AC3E}">
        <p14:creationId xmlns:p14="http://schemas.microsoft.com/office/powerpoint/2010/main" val="1261905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0"/>
            <a:ext cx="9372600" cy="6858000"/>
          </a:xfrm>
        </p:spPr>
      </p:pic>
    </p:spTree>
    <p:extLst>
      <p:ext uri="{BB962C8B-B14F-4D97-AF65-F5344CB8AC3E}">
        <p14:creationId xmlns:p14="http://schemas.microsoft.com/office/powerpoint/2010/main" val="2704452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12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89"/>
            <a:ext cx="9144001" cy="687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699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77" r="5342"/>
          <a:stretch/>
        </p:blipFill>
        <p:spPr>
          <a:xfrm>
            <a:off x="1" y="0"/>
            <a:ext cx="9144000" cy="6858000"/>
          </a:xfrm>
          <a:prstGeom prst="rect">
            <a:avLst/>
          </a:prstGeom>
        </p:spPr>
      </p:pic>
    </p:spTree>
    <p:extLst>
      <p:ext uri="{BB962C8B-B14F-4D97-AF65-F5344CB8AC3E}">
        <p14:creationId xmlns:p14="http://schemas.microsoft.com/office/powerpoint/2010/main" val="2353444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2">
                    <a:lumMod val="25000"/>
                  </a:schemeClr>
                </a:solidFill>
              </a:rPr>
              <a:t>#InA</a:t>
            </a:r>
            <a:r>
              <a:rPr lang="en-US" dirty="0">
                <a:solidFill>
                  <a:schemeClr val="bg2">
                    <a:lumMod val="25000"/>
                  </a:schemeClr>
                </a:solidFill>
              </a:rPr>
              <a:t>C</a:t>
            </a:r>
            <a:r>
              <a:rPr lang="en-US" dirty="0" smtClean="0">
                <a:solidFill>
                  <a:schemeClr val="bg2">
                    <a:lumMod val="25000"/>
                  </a:schemeClr>
                </a:solidFill>
              </a:rPr>
              <a:t>risis  </a:t>
            </a:r>
            <a:endParaRPr lang="en-US" dirty="0">
              <a:solidFill>
                <a:schemeClr val="bg2">
                  <a:lumMod val="25000"/>
                </a:schemeClr>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66800" y="152400"/>
            <a:ext cx="6858000" cy="6858000"/>
          </a:xfrm>
          <a:prstGeom prst="rect">
            <a:avLst/>
          </a:prstGeom>
        </p:spPr>
      </p:pic>
    </p:spTree>
    <p:extLst>
      <p:ext uri="{BB962C8B-B14F-4D97-AF65-F5344CB8AC3E}">
        <p14:creationId xmlns:p14="http://schemas.microsoft.com/office/powerpoint/2010/main" val="1572364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49778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54" r="2692"/>
          <a:stretch/>
        </p:blipFill>
        <p:spPr bwMode="auto">
          <a:xfrm>
            <a:off x="3505200" y="2701932"/>
            <a:ext cx="5486400" cy="3927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045" y="61913"/>
            <a:ext cx="2767155" cy="2528887"/>
          </a:xfrm>
          <a:prstGeom prst="rect">
            <a:avLst/>
          </a:prstGeom>
        </p:spPr>
      </p:pic>
    </p:spTree>
    <p:extLst>
      <p:ext uri="{BB962C8B-B14F-4D97-AF65-F5344CB8AC3E}">
        <p14:creationId xmlns:p14="http://schemas.microsoft.com/office/powerpoint/2010/main" val="3167691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5" y="1108992"/>
            <a:ext cx="9144000" cy="4910808"/>
          </a:xfrm>
          <a:prstGeom prst="rect">
            <a:avLst/>
          </a:prstGeom>
        </p:spPr>
      </p:pic>
      <p:sp>
        <p:nvSpPr>
          <p:cNvPr id="6" name="TextBox 5"/>
          <p:cNvSpPr txBox="1"/>
          <p:nvPr/>
        </p:nvSpPr>
        <p:spPr>
          <a:xfrm>
            <a:off x="762000" y="6096000"/>
            <a:ext cx="7924800" cy="369332"/>
          </a:xfrm>
          <a:prstGeom prst="rect">
            <a:avLst/>
          </a:prstGeom>
          <a:noFill/>
        </p:spPr>
        <p:txBody>
          <a:bodyPr wrap="square" rtlCol="0">
            <a:spAutoFit/>
          </a:bodyPr>
          <a:lstStyle/>
          <a:p>
            <a:r>
              <a:rPr lang="en-US" dirty="0" smtClean="0">
                <a:hlinkClick r:id="rId4"/>
              </a:rPr>
              <a:t>http://www.cnn.com/videos/us/2013/09/06/atw-asher-kenneth-cole-tweet.cnn</a:t>
            </a:r>
            <a:endParaRPr lang="en-US" dirty="0"/>
          </a:p>
        </p:txBody>
      </p:sp>
      <p:sp>
        <p:nvSpPr>
          <p:cNvPr id="8" name="Title 1"/>
          <p:cNvSpPr>
            <a:spLocks noGrp="1"/>
          </p:cNvSpPr>
          <p:nvPr>
            <p:ph type="title"/>
          </p:nvPr>
        </p:nvSpPr>
        <p:spPr>
          <a:xfrm>
            <a:off x="457200" y="76200"/>
            <a:ext cx="8229600" cy="1143000"/>
          </a:xfrm>
        </p:spPr>
        <p:txBody>
          <a:bodyPr/>
          <a:lstStyle/>
          <a:p>
            <a:pPr algn="l"/>
            <a:r>
              <a:rPr lang="en-US" dirty="0">
                <a:solidFill>
                  <a:schemeClr val="bg2">
                    <a:lumMod val="25000"/>
                  </a:schemeClr>
                </a:solidFill>
              </a:rPr>
              <a:t>h</a:t>
            </a:r>
            <a:r>
              <a:rPr lang="en-US" dirty="0" smtClean="0">
                <a:solidFill>
                  <a:schemeClr val="bg2">
                    <a:lumMod val="25000"/>
                  </a:schemeClr>
                </a:solidFill>
              </a:rPr>
              <a:t>ow not to use a #hashtag</a:t>
            </a:r>
            <a:endParaRPr lang="en-US" dirty="0">
              <a:solidFill>
                <a:schemeClr val="bg2">
                  <a:lumMod val="25000"/>
                </a:schemeClr>
              </a:solidFill>
            </a:endParaRPr>
          </a:p>
        </p:txBody>
      </p:sp>
    </p:spTree>
    <p:extLst>
      <p:ext uri="{BB962C8B-B14F-4D97-AF65-F5344CB8AC3E}">
        <p14:creationId xmlns:p14="http://schemas.microsoft.com/office/powerpoint/2010/main" val="118445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2219" t="1301"/>
          <a:stretch/>
        </p:blipFill>
        <p:spPr>
          <a:xfrm>
            <a:off x="0" y="-12412"/>
            <a:ext cx="9143999" cy="6870412"/>
          </a:xfrm>
        </p:spPr>
      </p:pic>
      <p:sp>
        <p:nvSpPr>
          <p:cNvPr id="5" name="TextBox 4"/>
          <p:cNvSpPr txBox="1"/>
          <p:nvPr/>
        </p:nvSpPr>
        <p:spPr>
          <a:xfrm>
            <a:off x="168349" y="152400"/>
            <a:ext cx="8980967" cy="1152495"/>
          </a:xfrm>
          <a:prstGeom prst="rect">
            <a:avLst/>
          </a:prstGeom>
          <a:noFill/>
        </p:spPr>
        <p:txBody>
          <a:bodyPr wrap="square" rtlCol="0">
            <a:spAutoFit/>
          </a:bodyPr>
          <a:lstStyle/>
          <a:p>
            <a:pPr>
              <a:lnSpc>
                <a:spcPts val="4000"/>
              </a:lnSpc>
            </a:pPr>
            <a:r>
              <a:rPr lang="en-US" sz="4800" spc="-100" dirty="0" smtClean="0">
                <a:solidFill>
                  <a:srgbClr val="FFFF00"/>
                </a:solidFill>
                <a:effectLst>
                  <a:outerShdw blurRad="38100" dist="38100" dir="2700000" algn="tl">
                    <a:srgbClr val="000000">
                      <a:alpha val="43137"/>
                    </a:srgbClr>
                  </a:outerShdw>
                </a:effectLst>
              </a:rPr>
              <a:t>Your online life can be as permanent as a tattoo. </a:t>
            </a:r>
            <a:r>
              <a:rPr lang="en-US" sz="2000" spc="-100" dirty="0" smtClean="0">
                <a:solidFill>
                  <a:srgbClr val="FFFF00"/>
                </a:solidFill>
                <a:effectLst>
                  <a:outerShdw blurRad="38100" dist="38100" dir="2700000" algn="tl">
                    <a:srgbClr val="000000">
                      <a:alpha val="43137"/>
                    </a:srgbClr>
                  </a:outerShdw>
                </a:effectLst>
              </a:rPr>
              <a:t>–Juan Enriquez, Futurist</a:t>
            </a:r>
            <a:endParaRPr lang="en-US" sz="2000" spc="-1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7379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pPr algn="l"/>
            <a:r>
              <a:rPr lang="en-US" dirty="0">
                <a:solidFill>
                  <a:schemeClr val="bg2">
                    <a:lumMod val="25000"/>
                  </a:schemeClr>
                </a:solidFill>
              </a:rPr>
              <a:t>s</a:t>
            </a:r>
            <a:r>
              <a:rPr lang="en-US" dirty="0" smtClean="0">
                <a:solidFill>
                  <a:schemeClr val="bg2">
                    <a:lumMod val="25000"/>
                  </a:schemeClr>
                </a:solidFill>
              </a:rPr>
              <a:t>ocial media policies</a:t>
            </a:r>
            <a:endParaRPr lang="en-US" dirty="0">
              <a:solidFill>
                <a:schemeClr val="bg2">
                  <a:lumMod val="25000"/>
                </a:schemeClr>
              </a:solidFill>
            </a:endParaRPr>
          </a:p>
        </p:txBody>
      </p:sp>
      <p:sp>
        <p:nvSpPr>
          <p:cNvPr id="2" name="Content Placeholder 1"/>
          <p:cNvSpPr>
            <a:spLocks noGrp="1"/>
          </p:cNvSpPr>
          <p:nvPr>
            <p:ph idx="1"/>
          </p:nvPr>
        </p:nvSpPr>
        <p:spPr>
          <a:xfrm>
            <a:off x="762000" y="6172200"/>
            <a:ext cx="8229600" cy="4525963"/>
          </a:xfrm>
        </p:spPr>
        <p:txBody>
          <a:bodyPr>
            <a:normAutofit/>
          </a:bodyPr>
          <a:lstStyle/>
          <a:p>
            <a:pPr marL="0" indent="0">
              <a:buNone/>
            </a:pPr>
            <a:r>
              <a:rPr lang="en-US" sz="1200" dirty="0" smtClean="0">
                <a:hlinkClick r:id="rId3"/>
              </a:rPr>
              <a:t>http://www.wcvb.com/news/weymouth-firefighter-draws-scrutiny-over-facebook-posts-against-narcan-addicts/37744126</a:t>
            </a:r>
            <a:r>
              <a:rPr lang="en-US" sz="1200" dirty="0" smtClean="0"/>
              <a:t> </a:t>
            </a:r>
            <a:endParaRPr lang="en-US" sz="12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664" t="6463"/>
          <a:stretch/>
        </p:blipFill>
        <p:spPr>
          <a:xfrm>
            <a:off x="2362200" y="990600"/>
            <a:ext cx="4751382" cy="5052457"/>
          </a:xfrm>
          <a:prstGeom prst="rect">
            <a:avLst/>
          </a:prstGeom>
        </p:spPr>
      </p:pic>
    </p:spTree>
    <p:extLst>
      <p:ext uri="{BB962C8B-B14F-4D97-AF65-F5344CB8AC3E}">
        <p14:creationId xmlns:p14="http://schemas.microsoft.com/office/powerpoint/2010/main" val="2572638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a:solidFill>
                  <a:schemeClr val="bg2">
                    <a:lumMod val="25000"/>
                  </a:schemeClr>
                </a:solidFill>
              </a:rPr>
              <a:t>w</a:t>
            </a:r>
            <a:r>
              <a:rPr lang="en-US" dirty="0" smtClean="0">
                <a:solidFill>
                  <a:schemeClr val="bg2">
                    <a:lumMod val="25000"/>
                  </a:schemeClr>
                </a:solidFill>
              </a:rPr>
              <a:t>here are you on the spectrum?</a:t>
            </a:r>
            <a:endParaRPr lang="en-US" dirty="0">
              <a:solidFill>
                <a:schemeClr val="bg2">
                  <a:lumMod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7428"/>
            <a:ext cx="8498193" cy="5259572"/>
          </a:xfrm>
          <a:prstGeom prst="rect">
            <a:avLst/>
          </a:prstGeom>
        </p:spPr>
      </p:pic>
      <p:sp>
        <p:nvSpPr>
          <p:cNvPr id="4" name="TextBox 3"/>
          <p:cNvSpPr txBox="1"/>
          <p:nvPr/>
        </p:nvSpPr>
        <p:spPr>
          <a:xfrm>
            <a:off x="4724400" y="1371600"/>
            <a:ext cx="3886200" cy="369332"/>
          </a:xfrm>
          <a:prstGeom prst="rect">
            <a:avLst/>
          </a:prstGeom>
          <a:noFill/>
        </p:spPr>
        <p:txBody>
          <a:bodyPr wrap="square" rtlCol="0">
            <a:spAutoFit/>
          </a:bodyPr>
          <a:lstStyle/>
          <a:p>
            <a:pPr algn="r"/>
            <a:r>
              <a:rPr lang="en-US" i="1" dirty="0" smtClean="0">
                <a:solidFill>
                  <a:srgbClr val="FFC000"/>
                </a:solidFill>
              </a:rPr>
              <a:t>Blogger Rajesh </a:t>
            </a:r>
            <a:r>
              <a:rPr lang="en-US" i="1" dirty="0" smtClean="0">
                <a:solidFill>
                  <a:srgbClr val="FFC000"/>
                </a:solidFill>
              </a:rPr>
              <a:t>Setty</a:t>
            </a:r>
            <a:r>
              <a:rPr lang="en-US" i="1" dirty="0" smtClean="0">
                <a:solidFill>
                  <a:srgbClr val="FFC000"/>
                </a:solidFill>
              </a:rPr>
              <a:t>: ACTIVE GARAGE</a:t>
            </a:r>
            <a:endParaRPr lang="en-US" i="1" dirty="0">
              <a:solidFill>
                <a:srgbClr val="FFC000"/>
              </a:solidFill>
            </a:endParaRPr>
          </a:p>
        </p:txBody>
      </p:sp>
    </p:spTree>
    <p:extLst>
      <p:ext uri="{BB962C8B-B14F-4D97-AF65-F5344CB8AC3E}">
        <p14:creationId xmlns:p14="http://schemas.microsoft.com/office/powerpoint/2010/main" val="2016544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4" t="7556" r="-2034" b="-484"/>
          <a:stretch/>
        </p:blipFill>
        <p:spPr bwMode="auto">
          <a:xfrm>
            <a:off x="0" y="0"/>
            <a:ext cx="9353550" cy="688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794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noAutofit/>
          </a:bodyPr>
          <a:lstStyle/>
          <a:p>
            <a:pPr algn="l"/>
            <a:r>
              <a:rPr lang="en-US" sz="9600" dirty="0" smtClean="0">
                <a:solidFill>
                  <a:schemeClr val="bg2">
                    <a:lumMod val="25000"/>
                  </a:schemeClr>
                </a:solidFill>
              </a:rPr>
              <a:t>Contact</a:t>
            </a:r>
            <a:endParaRPr lang="en-US" sz="9600" dirty="0">
              <a:solidFill>
                <a:schemeClr val="bg2">
                  <a:lumMod val="25000"/>
                </a:schemeClr>
              </a:solidFill>
            </a:endParaRPr>
          </a:p>
        </p:txBody>
      </p:sp>
      <p:sp>
        <p:nvSpPr>
          <p:cNvPr id="7" name="TextBox 6"/>
          <p:cNvSpPr txBox="1"/>
          <p:nvPr/>
        </p:nvSpPr>
        <p:spPr>
          <a:xfrm>
            <a:off x="838200" y="2819400"/>
            <a:ext cx="6324600" cy="1292662"/>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rPr>
              <a:t>Cassandra Ulven</a:t>
            </a:r>
          </a:p>
          <a:p>
            <a:r>
              <a:rPr lang="en-US" dirty="0" smtClean="0">
                <a:solidFill>
                  <a:schemeClr val="bg1"/>
                </a:solidFill>
              </a:rPr>
              <a:t>Public Affairs Chief, Tualatin Valley Fire &amp; Rescue</a:t>
            </a:r>
          </a:p>
          <a:p>
            <a:r>
              <a:rPr lang="en-US" dirty="0" smtClean="0">
                <a:solidFill>
                  <a:schemeClr val="bg1"/>
                </a:solidFill>
              </a:rPr>
              <a:t>cassandra.ulven@tvfr.com</a:t>
            </a:r>
          </a:p>
          <a:p>
            <a:r>
              <a:rPr lang="en-US" dirty="0" smtClean="0">
                <a:solidFill>
                  <a:schemeClr val="bg1"/>
                </a:solidFill>
              </a:rPr>
              <a:t>503.259.1513</a:t>
            </a:r>
            <a:endParaRPr lang="en-US"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126" y="4112062"/>
            <a:ext cx="2431356" cy="1664213"/>
          </a:xfrm>
          <a:prstGeom prst="rect">
            <a:avLst/>
          </a:prstGeom>
        </p:spPr>
      </p:pic>
    </p:spTree>
    <p:extLst>
      <p:ext uri="{BB962C8B-B14F-4D97-AF65-F5344CB8AC3E}">
        <p14:creationId xmlns:p14="http://schemas.microsoft.com/office/powerpoint/2010/main" val="168832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7756" r="7756"/>
          <a:stretch/>
        </p:blipFill>
        <p:spPr>
          <a:xfrm>
            <a:off x="0" y="-76200"/>
            <a:ext cx="9144000" cy="7010400"/>
          </a:xfrm>
        </p:spPr>
      </p:pic>
    </p:spTree>
    <p:extLst>
      <p:ext uri="{BB962C8B-B14F-4D97-AF65-F5344CB8AC3E}">
        <p14:creationId xmlns:p14="http://schemas.microsoft.com/office/powerpoint/2010/main" val="2753076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29400" y="6353889"/>
            <a:ext cx="2329416" cy="338554"/>
          </a:xfrm>
          <a:prstGeom prst="rect">
            <a:avLst/>
          </a:prstGeom>
          <a:noFill/>
        </p:spPr>
        <p:txBody>
          <a:bodyPr wrap="square" rtlCol="0">
            <a:spAutoFit/>
          </a:bodyPr>
          <a:lstStyle/>
          <a:p>
            <a:pPr algn="r"/>
            <a:r>
              <a:rPr lang="en-US" sz="1600" b="1" i="1" dirty="0" smtClean="0">
                <a:solidFill>
                  <a:srgbClr val="00B050"/>
                </a:solidFill>
              </a:rPr>
              <a:t>Source: We are Social </a:t>
            </a:r>
            <a:endParaRPr lang="en-US" sz="1600" b="1" i="1" dirty="0">
              <a:solidFill>
                <a:srgbClr val="00B05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 y="0"/>
            <a:ext cx="9144000" cy="6248400"/>
          </a:xfrm>
          <a:prstGeom prst="rect">
            <a:avLst/>
          </a:prstGeom>
        </p:spPr>
      </p:pic>
    </p:spTree>
    <p:extLst>
      <p:ext uri="{BB962C8B-B14F-4D97-AF65-F5344CB8AC3E}">
        <p14:creationId xmlns:p14="http://schemas.microsoft.com/office/powerpoint/2010/main" val="378105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3" y="0"/>
            <a:ext cx="9144000" cy="6477000"/>
          </a:xfrm>
          <a:prstGeom prst="rect">
            <a:avLst/>
          </a:prstGeom>
        </p:spPr>
      </p:pic>
      <p:sp>
        <p:nvSpPr>
          <p:cNvPr id="6" name="TextBox 5"/>
          <p:cNvSpPr txBox="1"/>
          <p:nvPr/>
        </p:nvSpPr>
        <p:spPr>
          <a:xfrm>
            <a:off x="3939363" y="6492212"/>
            <a:ext cx="5105400" cy="369332"/>
          </a:xfrm>
          <a:prstGeom prst="rect">
            <a:avLst/>
          </a:prstGeom>
          <a:noFill/>
        </p:spPr>
        <p:txBody>
          <a:bodyPr wrap="square" rtlCol="0">
            <a:spAutoFit/>
          </a:bodyPr>
          <a:lstStyle/>
          <a:p>
            <a:r>
              <a:rPr lang="en-US" b="1" i="1" dirty="0" smtClean="0">
                <a:solidFill>
                  <a:srgbClr val="FABE00"/>
                </a:solidFill>
                <a:effectLst>
                  <a:outerShdw blurRad="38100" dist="38100" dir="2700000" algn="tl">
                    <a:srgbClr val="000000">
                      <a:alpha val="43137"/>
                    </a:srgbClr>
                  </a:outerShdw>
                </a:effectLst>
              </a:rPr>
              <a:t>Social media use is up by 10% in the US since 2015 </a:t>
            </a:r>
            <a:endParaRPr lang="en-US" b="1" i="1" dirty="0">
              <a:solidFill>
                <a:srgbClr val="FABE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573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358616" y="6353889"/>
            <a:ext cx="1600200" cy="246221"/>
          </a:xfrm>
          <a:prstGeom prst="rect">
            <a:avLst/>
          </a:prstGeom>
          <a:noFill/>
        </p:spPr>
        <p:txBody>
          <a:bodyPr wrap="square" rtlCol="0">
            <a:spAutoFit/>
          </a:bodyPr>
          <a:lstStyle/>
          <a:p>
            <a:pPr algn="r"/>
            <a:r>
              <a:rPr lang="en-US" sz="1000" b="1" i="1" dirty="0">
                <a:solidFill>
                  <a:srgbClr val="FFC000"/>
                </a:solidFill>
              </a:rPr>
              <a:t>Source: We are Social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75942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3355"/>
          <a:stretch/>
        </p:blipFill>
        <p:spPr>
          <a:xfrm>
            <a:off x="0" y="0"/>
            <a:ext cx="9144000" cy="6858000"/>
          </a:xfrm>
          <a:prstGeom prst="rect">
            <a:avLst/>
          </a:prstGeom>
        </p:spPr>
      </p:pic>
      <p:sp>
        <p:nvSpPr>
          <p:cNvPr id="7" name="TextBox 6"/>
          <p:cNvSpPr txBox="1"/>
          <p:nvPr/>
        </p:nvSpPr>
        <p:spPr>
          <a:xfrm>
            <a:off x="304800" y="5715000"/>
            <a:ext cx="5257800" cy="923330"/>
          </a:xfrm>
          <a:prstGeom prst="rect">
            <a:avLst/>
          </a:prstGeom>
          <a:noFill/>
        </p:spPr>
        <p:txBody>
          <a:bodyPr wrap="square" rtlCol="0">
            <a:spAutoFit/>
          </a:bodyPr>
          <a:lstStyle/>
          <a:p>
            <a:r>
              <a:rPr lang="en-US" sz="5400" dirty="0" smtClean="0">
                <a:solidFill>
                  <a:srgbClr val="FFC000"/>
                </a:solidFill>
              </a:rPr>
              <a:t> </a:t>
            </a:r>
            <a:r>
              <a:rPr lang="en-US" sz="5400" dirty="0" smtClean="0">
                <a:solidFill>
                  <a:srgbClr val="FFC000"/>
                </a:solidFill>
                <a:effectLst>
                  <a:outerShdw blurRad="38100" dist="38100" dir="2700000" algn="tl">
                    <a:srgbClr val="000000">
                      <a:alpha val="43137"/>
                    </a:srgbClr>
                  </a:outerShdw>
                </a:effectLst>
              </a:rPr>
              <a:t>micro moments  </a:t>
            </a:r>
            <a:endParaRPr lang="en-US" sz="5400" dirty="0">
              <a:solidFill>
                <a:srgbClr val="FFC000"/>
              </a:solidFill>
              <a:effectLst>
                <a:outerShdw blurRad="38100" dist="38100" dir="2700000" algn="tl">
                  <a:srgbClr val="000000">
                    <a:alpha val="43137"/>
                  </a:srgbClr>
                </a:outerShdw>
              </a:effectLst>
            </a:endParaRPr>
          </a:p>
        </p:txBody>
      </p:sp>
      <p:sp>
        <p:nvSpPr>
          <p:cNvPr id="8" name="Oval 7"/>
          <p:cNvSpPr/>
          <p:nvPr/>
        </p:nvSpPr>
        <p:spPr>
          <a:xfrm>
            <a:off x="5562600" y="3785260"/>
            <a:ext cx="2971800" cy="2819400"/>
          </a:xfrm>
          <a:prstGeom prst="ellipse">
            <a:avLst/>
          </a:prstGeom>
          <a:solidFill>
            <a:srgbClr val="FABE0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smtClean="0">
                <a:effectLst>
                  <a:outerShdw blurRad="38100" dist="38100" dir="2700000" algn="tl">
                    <a:srgbClr val="000000">
                      <a:alpha val="43137"/>
                    </a:srgbClr>
                  </a:outerShdw>
                </a:effectLst>
                <a:latin typeface="Arial Black" panose="020B0A04020102020204" pitchFamily="34" charset="0"/>
              </a:rPr>
              <a:t>91</a:t>
            </a:r>
            <a:r>
              <a:rPr lang="en-US" sz="4500" dirty="0" smtClean="0">
                <a:effectLst>
                  <a:outerShdw blurRad="38100" dist="38100" dir="2700000" algn="tl">
                    <a:srgbClr val="000000">
                      <a:alpha val="43137"/>
                    </a:srgbClr>
                  </a:outerShdw>
                </a:effectLst>
                <a:latin typeface="Arial Black" panose="020B0A04020102020204" pitchFamily="34" charset="0"/>
              </a:rPr>
              <a:t>%</a:t>
            </a:r>
          </a:p>
          <a:p>
            <a:pPr algn="ctr"/>
            <a:r>
              <a:rPr lang="en-US" dirty="0"/>
              <a:t>t</a:t>
            </a:r>
            <a:r>
              <a:rPr lang="en-US" dirty="0" smtClean="0"/>
              <a:t>urn to devices while completing tasks</a:t>
            </a:r>
            <a:endParaRPr lang="en-US" dirty="0"/>
          </a:p>
        </p:txBody>
      </p:sp>
    </p:spTree>
    <p:extLst>
      <p:ext uri="{BB962C8B-B14F-4D97-AF65-F5344CB8AC3E}">
        <p14:creationId xmlns:p14="http://schemas.microsoft.com/office/powerpoint/2010/main" val="998175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774"/>
          <a:stretch/>
        </p:blipFill>
        <p:spPr>
          <a:xfrm>
            <a:off x="4419600" y="0"/>
            <a:ext cx="4724400" cy="6858000"/>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068" r="42676"/>
          <a:stretch/>
        </p:blipFill>
        <p:spPr>
          <a:xfrm>
            <a:off x="-3544" y="0"/>
            <a:ext cx="4423144" cy="6858000"/>
          </a:xfrm>
          <a:prstGeom prst="rect">
            <a:avLst/>
          </a:prstGeom>
        </p:spPr>
      </p:pic>
    </p:spTree>
    <p:extLst>
      <p:ext uri="{BB962C8B-B14F-4D97-AF65-F5344CB8AC3E}">
        <p14:creationId xmlns:p14="http://schemas.microsoft.com/office/powerpoint/2010/main" val="3429615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TotalTime>
  <Words>1936</Words>
  <Application>Microsoft Office PowerPoint</Application>
  <PresentationFormat>On-screen Show (4:3)</PresentationFormat>
  <Paragraphs>193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Social Media</vt:lpstr>
      <vt:lpstr>about me………………</vt:lpstr>
      <vt:lpstr>where are you on the spectrum?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leverage video + partners</vt:lpstr>
      <vt:lpstr>leverage free content</vt:lpstr>
      <vt:lpstr>leverage online communities</vt:lpstr>
      <vt:lpstr>when to post</vt:lpstr>
      <vt:lpstr>how often to post</vt:lpstr>
      <vt:lpstr>best day to post</vt:lpstr>
      <vt:lpstr>ask for the retweet or share</vt:lpstr>
      <vt:lpstr>what goes viral?</vt:lpstr>
      <vt:lpstr>PowerPoint Presentation</vt:lpstr>
      <vt:lpstr>PowerPoint Presentation</vt:lpstr>
      <vt:lpstr>PowerPoint Presentation</vt:lpstr>
      <vt:lpstr>PowerPoint Presentation</vt:lpstr>
      <vt:lpstr>#InACrisis  </vt:lpstr>
      <vt:lpstr>PowerPoint Presentation</vt:lpstr>
      <vt:lpstr>how not to use a #hashtag</vt:lpstr>
      <vt:lpstr>PowerPoint Presentation</vt:lpstr>
      <vt:lpstr>social media policies</vt:lpstr>
      <vt:lpstr>PowerPoint Presentation</vt:lpstr>
      <vt:lpstr>Contact</vt:lpstr>
    </vt:vector>
  </TitlesOfParts>
  <Company>TVF&amp;R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Ulven, Cassandra A.</dc:creator>
  <cp:lastModifiedBy>Ulven, Cassandra A.</cp:lastModifiedBy>
  <cp:revision>66</cp:revision>
  <cp:lastPrinted>2016-02-18T10:27:48Z</cp:lastPrinted>
  <dcterms:created xsi:type="dcterms:W3CDTF">2016-02-17T08:29:42Z</dcterms:created>
  <dcterms:modified xsi:type="dcterms:W3CDTF">2016-02-18T10:32:25Z</dcterms:modified>
</cp:coreProperties>
</file>