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6" r:id="rId7"/>
    <p:sldId id="262" r:id="rId8"/>
    <p:sldId id="261" r:id="rId9"/>
    <p:sldId id="263" r:id="rId10"/>
    <p:sldId id="271" r:id="rId11"/>
    <p:sldId id="265" r:id="rId12"/>
    <p:sldId id="267" r:id="rId13"/>
    <p:sldId id="268" r:id="rId14"/>
    <p:sldId id="269" r:id="rId15"/>
    <p:sldId id="270" r:id="rId16"/>
    <p:sldId id="264" r:id="rId17"/>
    <p:sldId id="272" r:id="rId18"/>
    <p:sldId id="273" r:id="rId19"/>
    <p:sldId id="274" r:id="rId20"/>
    <p:sldId id="276" r:id="rId21"/>
    <p:sldId id="275" r:id="rId22"/>
    <p:sldId id="277" r:id="rId23"/>
    <p:sldId id="280" r:id="rId24"/>
    <p:sldId id="281" r:id="rId25"/>
    <p:sldId id="278" r:id="rId26"/>
    <p:sldId id="279" r:id="rId27"/>
    <p:sldId id="282" r:id="rId28"/>
    <p:sldId id="284" r:id="rId29"/>
    <p:sldId id="285" r:id="rId30"/>
    <p:sldId id="286" r:id="rId31"/>
    <p:sldId id="287" r:id="rId32"/>
    <p:sldId id="288" r:id="rId33"/>
    <p:sldId id="283" r:id="rId34"/>
    <p:sldId id="289" r:id="rId35"/>
    <p:sldId id="290" r:id="rId36"/>
    <p:sldId id="291" r:id="rId37"/>
    <p:sldId id="292" r:id="rId38"/>
    <p:sldId id="293" r:id="rId39"/>
    <p:sldId id="294" r:id="rId40"/>
    <p:sldId id="295" r:id="rId41"/>
    <p:sldId id="296" r:id="rId42"/>
    <p:sldId id="297" r:id="rId43"/>
    <p:sldId id="298"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43" d="100"/>
          <a:sy n="43" d="100"/>
        </p:scale>
        <p:origin x="564" y="4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2/19/2016</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2/19/2016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2/19/2016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2/19/2016</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2/19/2016</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2/19/2016</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2/19/2016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2/19/2016</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803405"/>
            <a:ext cx="10210800" cy="1825096"/>
          </a:xfrm>
        </p:spPr>
        <p:txBody>
          <a:bodyPr>
            <a:normAutofit/>
          </a:bodyPr>
          <a:lstStyle/>
          <a:p>
            <a:r>
              <a:rPr lang="en-US" sz="5400" dirty="0" smtClean="0"/>
              <a:t>Industrial fire prevention</a:t>
            </a:r>
            <a:endParaRPr lang="en-US" sz="5400" dirty="0"/>
          </a:p>
        </p:txBody>
      </p:sp>
      <p:sp>
        <p:nvSpPr>
          <p:cNvPr id="3" name="Subtitle 2"/>
          <p:cNvSpPr>
            <a:spLocks noGrp="1"/>
          </p:cNvSpPr>
          <p:nvPr>
            <p:ph type="subTitle" idx="1"/>
          </p:nvPr>
        </p:nvSpPr>
        <p:spPr>
          <a:xfrm>
            <a:off x="609600" y="3632201"/>
            <a:ext cx="10210800" cy="685800"/>
          </a:xfrm>
        </p:spPr>
        <p:txBody>
          <a:bodyPr/>
          <a:lstStyle/>
          <a:p>
            <a:r>
              <a:rPr lang="en-US" dirty="0" smtClean="0"/>
              <a:t>Fire Safe Operations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407" y="4570639"/>
            <a:ext cx="1714500" cy="1962150"/>
          </a:xfrm>
          <a:prstGeom prst="rect">
            <a:avLst/>
          </a:prstGeom>
        </p:spPr>
      </p:pic>
      <p:sp>
        <p:nvSpPr>
          <p:cNvPr id="5" name="TextBox 4"/>
          <p:cNvSpPr txBox="1"/>
          <p:nvPr/>
        </p:nvSpPr>
        <p:spPr>
          <a:xfrm>
            <a:off x="8142514" y="5203371"/>
            <a:ext cx="3755572" cy="923330"/>
          </a:xfrm>
          <a:prstGeom prst="rect">
            <a:avLst/>
          </a:prstGeom>
          <a:noFill/>
        </p:spPr>
        <p:txBody>
          <a:bodyPr wrap="square" rtlCol="0">
            <a:spAutoFit/>
          </a:bodyPr>
          <a:lstStyle/>
          <a:p>
            <a:r>
              <a:rPr lang="en-US" b="1" dirty="0" smtClean="0"/>
              <a:t>Tom Fields</a:t>
            </a:r>
          </a:p>
          <a:p>
            <a:r>
              <a:rPr lang="en-US" b="1" dirty="0" smtClean="0"/>
              <a:t>Fire Prevention Coordinator</a:t>
            </a:r>
          </a:p>
          <a:p>
            <a:r>
              <a:rPr lang="en-US" b="1" dirty="0" smtClean="0"/>
              <a:t>Oregon Department of Forestry</a:t>
            </a:r>
            <a:endParaRPr lang="en-US" b="1" dirty="0"/>
          </a:p>
        </p:txBody>
      </p:sp>
    </p:spTree>
    <p:extLst>
      <p:ext uri="{BB962C8B-B14F-4D97-AF65-F5344CB8AC3E}">
        <p14:creationId xmlns:p14="http://schemas.microsoft.com/office/powerpoint/2010/main" val="2368698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753533"/>
            <a:ext cx="10820400" cy="1902582"/>
          </a:xfrm>
        </p:spPr>
        <p:txBody>
          <a:bodyPr/>
          <a:lstStyle/>
          <a:p>
            <a:r>
              <a:rPr lang="en-US" dirty="0" smtClean="0"/>
              <a:t>Did the fire involve an operation?</a:t>
            </a:r>
            <a:br>
              <a:rPr lang="en-US" dirty="0" smtClean="0"/>
            </a:br>
            <a:r>
              <a:rPr lang="en-US" sz="2000" dirty="0" smtClean="0"/>
              <a:t>Fires manual #38</a:t>
            </a:r>
            <a:endParaRPr lang="en-US" dirty="0"/>
          </a:p>
        </p:txBody>
      </p:sp>
      <p:sp>
        <p:nvSpPr>
          <p:cNvPr id="7" name="Text Placeholder 6"/>
          <p:cNvSpPr>
            <a:spLocks noGrp="1"/>
          </p:cNvSpPr>
          <p:nvPr>
            <p:ph type="body" sz="half" idx="2"/>
          </p:nvPr>
        </p:nvSpPr>
        <p:spPr>
          <a:xfrm>
            <a:off x="1024467" y="2656115"/>
            <a:ext cx="10130516" cy="1992085"/>
          </a:xfrm>
        </p:spPr>
        <p:txBody>
          <a:bodyPr/>
          <a:lstStyle/>
          <a:p>
            <a:pPr marL="342900" indent="-342900">
              <a:buAutoNum type="arabicParenR"/>
            </a:pPr>
            <a:r>
              <a:rPr lang="en-US" dirty="0" smtClean="0"/>
              <a:t>No operation involved. This includes long-term holdovers when the operator was not negligent.</a:t>
            </a:r>
          </a:p>
          <a:p>
            <a:pPr marL="342900" indent="-342900">
              <a:buAutoNum type="arabicParenR"/>
            </a:pPr>
            <a:r>
              <a:rPr lang="en-US" dirty="0" smtClean="0"/>
              <a:t>Fire originated as a RESULT OF THE OPERATION (includes slash burn).</a:t>
            </a:r>
          </a:p>
          <a:p>
            <a:pPr marL="342900" indent="-342900">
              <a:buAutoNum type="arabicParenR"/>
            </a:pPr>
            <a:r>
              <a:rPr lang="en-US" dirty="0" smtClean="0"/>
              <a:t>Fire originated in an operation area while the operation is in progress, but NOT THE RESULT OF THE OPERATION (including Firewatch period).</a:t>
            </a:r>
          </a:p>
          <a:p>
            <a:pPr marL="342900" indent="-342900">
              <a:buAutoNum type="arabicParenR"/>
            </a:pPr>
            <a:r>
              <a:rPr lang="en-US" dirty="0" smtClean="0"/>
              <a:t>Slash responsibility (failed to comply with options). This refers to rating additional hazard, not typical slash burning fires. </a:t>
            </a:r>
            <a:endParaRPr lang="en-US" dirty="0"/>
          </a:p>
        </p:txBody>
      </p:sp>
    </p:spTree>
    <p:extLst>
      <p:ext uri="{BB962C8B-B14F-4D97-AF65-F5344CB8AC3E}">
        <p14:creationId xmlns:p14="http://schemas.microsoft.com/office/powerpoint/2010/main" val="236159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5861" y="4181475"/>
            <a:ext cx="4762500" cy="2676525"/>
          </a:xfrm>
          <a:prstGeom prst="rect">
            <a:avLst/>
          </a:prstGeom>
        </p:spPr>
      </p:pic>
      <p:sp>
        <p:nvSpPr>
          <p:cNvPr id="2" name="Title 1"/>
          <p:cNvSpPr>
            <a:spLocks noGrp="1"/>
          </p:cNvSpPr>
          <p:nvPr>
            <p:ph type="title"/>
          </p:nvPr>
        </p:nvSpPr>
        <p:spPr/>
        <p:txBody>
          <a:bodyPr/>
          <a:lstStyle/>
          <a:p>
            <a:r>
              <a:rPr lang="en-US" dirty="0" smtClean="0"/>
              <a:t>Operation fire statistics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5092452"/>
              </p:ext>
            </p:extLst>
          </p:nvPr>
        </p:nvGraphicFramePr>
        <p:xfrm>
          <a:off x="361825" y="3068955"/>
          <a:ext cx="11463129" cy="1112520"/>
        </p:xfrm>
        <a:graphic>
          <a:graphicData uri="http://schemas.openxmlformats.org/drawingml/2006/table">
            <a:tbl>
              <a:tblPr firstRow="1" bandRow="1">
                <a:tableStyleId>{5C22544A-7EE6-4342-B048-85BDC9FD1C3A}</a:tableStyleId>
              </a:tblPr>
              <a:tblGrid>
                <a:gridCol w="3821043"/>
                <a:gridCol w="3821043"/>
                <a:gridCol w="3821043"/>
              </a:tblGrid>
              <a:tr h="370840">
                <a:tc gridSpan="3">
                  <a:txBody>
                    <a:bodyPr/>
                    <a:lstStyle/>
                    <a:p>
                      <a:pPr algn="ctr"/>
                      <a:r>
                        <a:rPr lang="en-US" dirty="0" smtClean="0"/>
                        <a:t>Operation Fires from 2006-2015</a:t>
                      </a:r>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algn="ctr"/>
                      <a:r>
                        <a:rPr lang="en-US" sz="1600" dirty="0" smtClean="0"/>
                        <a:t>Involved Operation</a:t>
                      </a:r>
                      <a:endParaRPr lang="en-US" sz="1600" dirty="0"/>
                    </a:p>
                  </a:txBody>
                  <a:tcPr/>
                </a:tc>
                <a:tc>
                  <a:txBody>
                    <a:bodyPr/>
                    <a:lstStyle/>
                    <a:p>
                      <a:pPr algn="ctr"/>
                      <a:r>
                        <a:rPr lang="en-US" sz="1600" dirty="0" smtClean="0"/>
                        <a:t>Within but not result of Operation</a:t>
                      </a:r>
                      <a:endParaRPr lang="en-US" sz="1600" dirty="0"/>
                    </a:p>
                  </a:txBody>
                  <a:tcPr/>
                </a:tc>
                <a:tc>
                  <a:txBody>
                    <a:bodyPr/>
                    <a:lstStyle/>
                    <a:p>
                      <a:pPr algn="ctr"/>
                      <a:r>
                        <a:rPr lang="en-US" sz="1600" dirty="0" smtClean="0"/>
                        <a:t>Additional Hazard (Slash)</a:t>
                      </a:r>
                      <a:endParaRPr lang="en-US" sz="1600" dirty="0"/>
                    </a:p>
                  </a:txBody>
                  <a:tcPr/>
                </a:tc>
              </a:tr>
              <a:tr h="370840">
                <a:tc>
                  <a:txBody>
                    <a:bodyPr/>
                    <a:lstStyle/>
                    <a:p>
                      <a:pPr algn="ctr"/>
                      <a:r>
                        <a:rPr lang="en-US" dirty="0" smtClean="0"/>
                        <a:t>390</a:t>
                      </a:r>
                      <a:endParaRPr lang="en-US" dirty="0"/>
                    </a:p>
                  </a:txBody>
                  <a:tcPr/>
                </a:tc>
                <a:tc>
                  <a:txBody>
                    <a:bodyPr/>
                    <a:lstStyle/>
                    <a:p>
                      <a:pPr algn="ctr"/>
                      <a:r>
                        <a:rPr lang="en-US" dirty="0" smtClean="0"/>
                        <a:t>55</a:t>
                      </a:r>
                      <a:endParaRPr lang="en-US" dirty="0"/>
                    </a:p>
                  </a:txBody>
                  <a:tcPr/>
                </a:tc>
                <a:tc>
                  <a:txBody>
                    <a:bodyPr/>
                    <a:lstStyle/>
                    <a:p>
                      <a:pPr algn="ctr"/>
                      <a:r>
                        <a:rPr lang="en-US" dirty="0" smtClean="0"/>
                        <a:t>35</a:t>
                      </a:r>
                      <a:endParaRPr lang="en-US" dirty="0"/>
                    </a:p>
                  </a:txBody>
                  <a:tcPr/>
                </a:tc>
              </a:tr>
            </a:tbl>
          </a:graphicData>
        </a:graphic>
      </p:graphicFrame>
    </p:spTree>
    <p:extLst>
      <p:ext uri="{BB962C8B-B14F-4D97-AF65-F5344CB8AC3E}">
        <p14:creationId xmlns:p14="http://schemas.microsoft.com/office/powerpoint/2010/main" val="840284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5861" y="4181475"/>
            <a:ext cx="4762500" cy="2676525"/>
          </a:xfrm>
          <a:prstGeom prst="rect">
            <a:avLst/>
          </a:prstGeom>
        </p:spPr>
      </p:pic>
      <p:sp>
        <p:nvSpPr>
          <p:cNvPr id="2" name="Title 1"/>
          <p:cNvSpPr>
            <a:spLocks noGrp="1"/>
          </p:cNvSpPr>
          <p:nvPr>
            <p:ph type="title"/>
          </p:nvPr>
        </p:nvSpPr>
        <p:spPr/>
        <p:txBody>
          <a:bodyPr/>
          <a:lstStyle/>
          <a:p>
            <a:r>
              <a:rPr lang="en-US" dirty="0" smtClean="0"/>
              <a:t>Operation fire statistics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051962666"/>
              </p:ext>
            </p:extLst>
          </p:nvPr>
        </p:nvGraphicFramePr>
        <p:xfrm>
          <a:off x="398770" y="3068955"/>
          <a:ext cx="11463129" cy="1112520"/>
        </p:xfrm>
        <a:graphic>
          <a:graphicData uri="http://schemas.openxmlformats.org/drawingml/2006/table">
            <a:tbl>
              <a:tblPr firstRow="1" bandRow="1">
                <a:tableStyleId>{5C22544A-7EE6-4342-B048-85BDC9FD1C3A}</a:tableStyleId>
              </a:tblPr>
              <a:tblGrid>
                <a:gridCol w="3821043"/>
                <a:gridCol w="3821043"/>
                <a:gridCol w="3821043"/>
              </a:tblGrid>
              <a:tr h="370840">
                <a:tc gridSpan="3">
                  <a:txBody>
                    <a:bodyPr/>
                    <a:lstStyle/>
                    <a:p>
                      <a:pPr algn="ctr"/>
                      <a:r>
                        <a:rPr lang="en-US" dirty="0" smtClean="0"/>
                        <a:t>Operation Fires from 2006-2015</a:t>
                      </a:r>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algn="ctr"/>
                      <a:r>
                        <a:rPr lang="en-US" sz="1600" dirty="0" smtClean="0"/>
                        <a:t>Involved Operation</a:t>
                      </a:r>
                      <a:endParaRPr lang="en-US" sz="1600" dirty="0"/>
                    </a:p>
                  </a:txBody>
                  <a:tcPr/>
                </a:tc>
                <a:tc>
                  <a:txBody>
                    <a:bodyPr/>
                    <a:lstStyle/>
                    <a:p>
                      <a:pPr algn="ctr"/>
                      <a:r>
                        <a:rPr lang="en-US" sz="1600" dirty="0" smtClean="0"/>
                        <a:t>Within but not result of Operation</a:t>
                      </a:r>
                      <a:endParaRPr lang="en-US" sz="1600" dirty="0"/>
                    </a:p>
                  </a:txBody>
                  <a:tcPr/>
                </a:tc>
                <a:tc>
                  <a:txBody>
                    <a:bodyPr/>
                    <a:lstStyle/>
                    <a:p>
                      <a:pPr algn="ctr"/>
                      <a:r>
                        <a:rPr lang="en-US" sz="1600" dirty="0" smtClean="0"/>
                        <a:t>Additional Hazard (Slash)</a:t>
                      </a:r>
                      <a:endParaRPr lang="en-US" sz="1600" dirty="0"/>
                    </a:p>
                  </a:txBody>
                  <a:tcPr/>
                </a:tc>
              </a:tr>
              <a:tr h="370840">
                <a:tc>
                  <a:txBody>
                    <a:bodyPr/>
                    <a:lstStyle/>
                    <a:p>
                      <a:pPr algn="ctr"/>
                      <a:r>
                        <a:rPr lang="en-US" dirty="0" smtClean="0"/>
                        <a:t>390</a:t>
                      </a:r>
                      <a:endParaRPr lang="en-US" dirty="0"/>
                    </a:p>
                  </a:txBody>
                  <a:tcPr/>
                </a:tc>
                <a:tc>
                  <a:txBody>
                    <a:bodyPr/>
                    <a:lstStyle/>
                    <a:p>
                      <a:pPr algn="ctr"/>
                      <a:r>
                        <a:rPr lang="en-US" strike="sngStrike" baseline="0" dirty="0" smtClean="0">
                          <a:solidFill>
                            <a:schemeClr val="bg1"/>
                          </a:solidFill>
                        </a:rPr>
                        <a:t>55</a:t>
                      </a:r>
                      <a:r>
                        <a:rPr lang="en-US" strike="noStrike" baseline="0" dirty="0" smtClean="0">
                          <a:solidFill>
                            <a:schemeClr val="bg1"/>
                          </a:solidFill>
                        </a:rPr>
                        <a:t>  </a:t>
                      </a:r>
                      <a:r>
                        <a:rPr lang="en-US" b="1" strike="noStrike" baseline="0" dirty="0" smtClean="0">
                          <a:solidFill>
                            <a:srgbClr val="FF0000"/>
                          </a:solidFill>
                        </a:rPr>
                        <a:t>13</a:t>
                      </a:r>
                      <a:endParaRPr lang="en-US" b="1" strike="sngStrike" baseline="0" dirty="0">
                        <a:solidFill>
                          <a:srgbClr val="FF0000"/>
                        </a:solidFill>
                      </a:endParaRPr>
                    </a:p>
                  </a:txBody>
                  <a:tcPr/>
                </a:tc>
                <a:tc>
                  <a:txBody>
                    <a:bodyPr/>
                    <a:lstStyle/>
                    <a:p>
                      <a:pPr algn="ctr"/>
                      <a:r>
                        <a:rPr lang="en-US" dirty="0" smtClean="0"/>
                        <a:t>35</a:t>
                      </a:r>
                      <a:endParaRPr lang="en-US" dirty="0"/>
                    </a:p>
                  </a:txBody>
                  <a:tcPr/>
                </a:tc>
              </a:tr>
            </a:tbl>
          </a:graphicData>
        </a:graphic>
      </p:graphicFrame>
    </p:spTree>
    <p:extLst>
      <p:ext uri="{BB962C8B-B14F-4D97-AF65-F5344CB8AC3E}">
        <p14:creationId xmlns:p14="http://schemas.microsoft.com/office/powerpoint/2010/main" val="1984203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5861" y="4181475"/>
            <a:ext cx="4762500" cy="2676525"/>
          </a:xfrm>
          <a:prstGeom prst="rect">
            <a:avLst/>
          </a:prstGeom>
        </p:spPr>
      </p:pic>
      <p:sp>
        <p:nvSpPr>
          <p:cNvPr id="2" name="Title 1"/>
          <p:cNvSpPr>
            <a:spLocks noGrp="1"/>
          </p:cNvSpPr>
          <p:nvPr>
            <p:ph type="title"/>
          </p:nvPr>
        </p:nvSpPr>
        <p:spPr/>
        <p:txBody>
          <a:bodyPr/>
          <a:lstStyle/>
          <a:p>
            <a:r>
              <a:rPr lang="en-US" dirty="0" smtClean="0"/>
              <a:t>Operation fire statistics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8549829"/>
              </p:ext>
            </p:extLst>
          </p:nvPr>
        </p:nvGraphicFramePr>
        <p:xfrm>
          <a:off x="398770" y="3068955"/>
          <a:ext cx="11463129" cy="1112520"/>
        </p:xfrm>
        <a:graphic>
          <a:graphicData uri="http://schemas.openxmlformats.org/drawingml/2006/table">
            <a:tbl>
              <a:tblPr firstRow="1" bandRow="1">
                <a:tableStyleId>{5C22544A-7EE6-4342-B048-85BDC9FD1C3A}</a:tableStyleId>
              </a:tblPr>
              <a:tblGrid>
                <a:gridCol w="3821043"/>
                <a:gridCol w="3821043"/>
                <a:gridCol w="3821043"/>
              </a:tblGrid>
              <a:tr h="370840">
                <a:tc gridSpan="3">
                  <a:txBody>
                    <a:bodyPr/>
                    <a:lstStyle/>
                    <a:p>
                      <a:pPr algn="ctr"/>
                      <a:r>
                        <a:rPr lang="en-US" dirty="0" smtClean="0"/>
                        <a:t>Operation Fires from 2006-2015</a:t>
                      </a:r>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algn="ctr"/>
                      <a:r>
                        <a:rPr lang="en-US" sz="1600" dirty="0" smtClean="0"/>
                        <a:t>Involved Operation</a:t>
                      </a:r>
                      <a:endParaRPr lang="en-US" sz="1600" dirty="0"/>
                    </a:p>
                  </a:txBody>
                  <a:tcPr/>
                </a:tc>
                <a:tc>
                  <a:txBody>
                    <a:bodyPr/>
                    <a:lstStyle/>
                    <a:p>
                      <a:pPr algn="ctr"/>
                      <a:r>
                        <a:rPr lang="en-US" sz="1600" dirty="0" smtClean="0"/>
                        <a:t>Within but not result of Operation</a:t>
                      </a:r>
                      <a:endParaRPr lang="en-US" sz="1600" dirty="0"/>
                    </a:p>
                  </a:txBody>
                  <a:tcPr/>
                </a:tc>
                <a:tc>
                  <a:txBody>
                    <a:bodyPr/>
                    <a:lstStyle/>
                    <a:p>
                      <a:pPr algn="ctr"/>
                      <a:r>
                        <a:rPr lang="en-US" sz="1600" dirty="0" smtClean="0"/>
                        <a:t>Additional Hazard (Slash)</a:t>
                      </a:r>
                      <a:endParaRPr lang="en-US" sz="1600" dirty="0"/>
                    </a:p>
                  </a:txBody>
                  <a:tcPr/>
                </a:tc>
              </a:tr>
              <a:tr h="370840">
                <a:tc>
                  <a:txBody>
                    <a:bodyPr/>
                    <a:lstStyle/>
                    <a:p>
                      <a:pPr algn="ctr"/>
                      <a:r>
                        <a:rPr lang="en-US" strike="sngStrike" dirty="0" smtClean="0"/>
                        <a:t>390</a:t>
                      </a:r>
                      <a:r>
                        <a:rPr lang="en-US" strike="noStrike" baseline="0" dirty="0" smtClean="0"/>
                        <a:t>  </a:t>
                      </a:r>
                      <a:r>
                        <a:rPr lang="en-US" b="1" strike="noStrike" baseline="0" dirty="0" smtClean="0">
                          <a:solidFill>
                            <a:srgbClr val="FF0000"/>
                          </a:solidFill>
                        </a:rPr>
                        <a:t>432</a:t>
                      </a:r>
                      <a:endParaRPr lang="en-US" b="1" strike="sngStrike" dirty="0">
                        <a:solidFill>
                          <a:srgbClr val="FF0000"/>
                        </a:solidFill>
                      </a:endParaRPr>
                    </a:p>
                  </a:txBody>
                  <a:tcPr/>
                </a:tc>
                <a:tc>
                  <a:txBody>
                    <a:bodyPr/>
                    <a:lstStyle/>
                    <a:p>
                      <a:pPr algn="ctr"/>
                      <a:r>
                        <a:rPr lang="en-US" strike="sngStrike" baseline="0" dirty="0" smtClean="0">
                          <a:solidFill>
                            <a:schemeClr val="bg1"/>
                          </a:solidFill>
                        </a:rPr>
                        <a:t>55</a:t>
                      </a:r>
                      <a:r>
                        <a:rPr lang="en-US" strike="noStrike" baseline="0" dirty="0" smtClean="0">
                          <a:solidFill>
                            <a:schemeClr val="bg1"/>
                          </a:solidFill>
                        </a:rPr>
                        <a:t>  </a:t>
                      </a:r>
                      <a:r>
                        <a:rPr lang="en-US" b="1" strike="noStrike" baseline="0" dirty="0" smtClean="0">
                          <a:solidFill>
                            <a:srgbClr val="FF0000"/>
                          </a:solidFill>
                        </a:rPr>
                        <a:t>13</a:t>
                      </a:r>
                      <a:endParaRPr lang="en-US" b="1" strike="sngStrike" baseline="0" dirty="0">
                        <a:solidFill>
                          <a:srgbClr val="FF0000"/>
                        </a:solidFill>
                      </a:endParaRPr>
                    </a:p>
                  </a:txBody>
                  <a:tcPr/>
                </a:tc>
                <a:tc>
                  <a:txBody>
                    <a:bodyPr/>
                    <a:lstStyle/>
                    <a:p>
                      <a:pPr algn="ctr"/>
                      <a:r>
                        <a:rPr lang="en-US" dirty="0" smtClean="0"/>
                        <a:t>35</a:t>
                      </a:r>
                      <a:endParaRPr lang="en-US" dirty="0"/>
                    </a:p>
                  </a:txBody>
                  <a:tcPr/>
                </a:tc>
              </a:tr>
            </a:tbl>
          </a:graphicData>
        </a:graphic>
      </p:graphicFrame>
    </p:spTree>
    <p:extLst>
      <p:ext uri="{BB962C8B-B14F-4D97-AF65-F5344CB8AC3E}">
        <p14:creationId xmlns:p14="http://schemas.microsoft.com/office/powerpoint/2010/main" val="35400968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5861" y="4181475"/>
            <a:ext cx="4762500" cy="2676525"/>
          </a:xfrm>
          <a:prstGeom prst="rect">
            <a:avLst/>
          </a:prstGeom>
        </p:spPr>
      </p:pic>
      <p:sp>
        <p:nvSpPr>
          <p:cNvPr id="2" name="Title 1"/>
          <p:cNvSpPr>
            <a:spLocks noGrp="1"/>
          </p:cNvSpPr>
          <p:nvPr>
            <p:ph type="title"/>
          </p:nvPr>
        </p:nvSpPr>
        <p:spPr/>
        <p:txBody>
          <a:bodyPr/>
          <a:lstStyle/>
          <a:p>
            <a:r>
              <a:rPr lang="en-US" dirty="0" smtClean="0"/>
              <a:t>Operation fire statistics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02977860"/>
              </p:ext>
            </p:extLst>
          </p:nvPr>
        </p:nvGraphicFramePr>
        <p:xfrm>
          <a:off x="417242" y="3068955"/>
          <a:ext cx="11463129" cy="1112520"/>
        </p:xfrm>
        <a:graphic>
          <a:graphicData uri="http://schemas.openxmlformats.org/drawingml/2006/table">
            <a:tbl>
              <a:tblPr firstRow="1" bandRow="1">
                <a:tableStyleId>{5C22544A-7EE6-4342-B048-85BDC9FD1C3A}</a:tableStyleId>
              </a:tblPr>
              <a:tblGrid>
                <a:gridCol w="3821043"/>
                <a:gridCol w="3821043"/>
                <a:gridCol w="3821043"/>
              </a:tblGrid>
              <a:tr h="370840">
                <a:tc gridSpan="3">
                  <a:txBody>
                    <a:bodyPr/>
                    <a:lstStyle/>
                    <a:p>
                      <a:pPr algn="ctr"/>
                      <a:r>
                        <a:rPr lang="en-US" dirty="0" smtClean="0"/>
                        <a:t>Operation Fires from 2006-2015</a:t>
                      </a:r>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algn="ctr"/>
                      <a:r>
                        <a:rPr lang="en-US" sz="1600" dirty="0" smtClean="0"/>
                        <a:t>Involved Operation</a:t>
                      </a:r>
                      <a:endParaRPr lang="en-US" sz="1600" dirty="0"/>
                    </a:p>
                  </a:txBody>
                  <a:tcPr/>
                </a:tc>
                <a:tc>
                  <a:txBody>
                    <a:bodyPr/>
                    <a:lstStyle/>
                    <a:p>
                      <a:pPr algn="ctr"/>
                      <a:r>
                        <a:rPr lang="en-US" sz="1600" dirty="0" smtClean="0"/>
                        <a:t>Within but not result of Operation</a:t>
                      </a:r>
                      <a:endParaRPr lang="en-US" sz="1600" dirty="0"/>
                    </a:p>
                  </a:txBody>
                  <a:tcPr/>
                </a:tc>
                <a:tc>
                  <a:txBody>
                    <a:bodyPr/>
                    <a:lstStyle/>
                    <a:p>
                      <a:pPr algn="ctr"/>
                      <a:r>
                        <a:rPr lang="en-US" sz="1600" dirty="0" smtClean="0"/>
                        <a:t>Additional Hazard (Slash)</a:t>
                      </a:r>
                      <a:endParaRPr lang="en-US" sz="1600" dirty="0"/>
                    </a:p>
                  </a:txBody>
                  <a:tcPr/>
                </a:tc>
              </a:tr>
              <a:tr h="370840">
                <a:tc>
                  <a:txBody>
                    <a:bodyPr/>
                    <a:lstStyle/>
                    <a:p>
                      <a:pPr algn="ctr"/>
                      <a:r>
                        <a:rPr lang="en-US" strike="sngStrike" dirty="0" smtClean="0"/>
                        <a:t>390</a:t>
                      </a:r>
                      <a:r>
                        <a:rPr lang="en-US" strike="noStrike" baseline="0" dirty="0" smtClean="0"/>
                        <a:t>  </a:t>
                      </a:r>
                      <a:r>
                        <a:rPr lang="en-US" b="1" strike="noStrike" baseline="0" dirty="0" smtClean="0">
                          <a:solidFill>
                            <a:srgbClr val="FF0000"/>
                          </a:solidFill>
                        </a:rPr>
                        <a:t>432</a:t>
                      </a:r>
                      <a:endParaRPr lang="en-US" b="1" strike="sngStrike" dirty="0">
                        <a:solidFill>
                          <a:srgbClr val="FF0000"/>
                        </a:solidFill>
                      </a:endParaRPr>
                    </a:p>
                  </a:txBody>
                  <a:tcPr/>
                </a:tc>
                <a:tc>
                  <a:txBody>
                    <a:bodyPr/>
                    <a:lstStyle/>
                    <a:p>
                      <a:pPr algn="ctr"/>
                      <a:r>
                        <a:rPr lang="en-US" strike="sngStrike" baseline="0" dirty="0" smtClean="0">
                          <a:solidFill>
                            <a:schemeClr val="bg1"/>
                          </a:solidFill>
                        </a:rPr>
                        <a:t>55</a:t>
                      </a:r>
                      <a:r>
                        <a:rPr lang="en-US" strike="noStrike" baseline="0" dirty="0" smtClean="0">
                          <a:solidFill>
                            <a:schemeClr val="bg1"/>
                          </a:solidFill>
                        </a:rPr>
                        <a:t>  </a:t>
                      </a:r>
                      <a:r>
                        <a:rPr lang="en-US" b="1" strike="noStrike" baseline="0" dirty="0" smtClean="0">
                          <a:solidFill>
                            <a:srgbClr val="FF0000"/>
                          </a:solidFill>
                        </a:rPr>
                        <a:t>13</a:t>
                      </a:r>
                      <a:endParaRPr lang="en-US" b="1" strike="sngStrike" baseline="0" dirty="0">
                        <a:solidFill>
                          <a:srgbClr val="FF0000"/>
                        </a:solidFill>
                      </a:endParaRPr>
                    </a:p>
                  </a:txBody>
                  <a:tcPr/>
                </a:tc>
                <a:tc>
                  <a:txBody>
                    <a:bodyPr/>
                    <a:lstStyle/>
                    <a:p>
                      <a:pPr algn="ctr"/>
                      <a:r>
                        <a:rPr lang="en-US" strike="sngStrike" dirty="0" smtClean="0"/>
                        <a:t>35</a:t>
                      </a:r>
                      <a:r>
                        <a:rPr lang="en-US" strike="noStrike" dirty="0" smtClean="0"/>
                        <a:t>  </a:t>
                      </a:r>
                      <a:r>
                        <a:rPr lang="en-US" b="1" strike="noStrike" dirty="0" smtClean="0">
                          <a:solidFill>
                            <a:srgbClr val="FF0000"/>
                          </a:solidFill>
                        </a:rPr>
                        <a:t>0</a:t>
                      </a:r>
                      <a:endParaRPr lang="en-US" b="1" strike="sngStrike" dirty="0">
                        <a:solidFill>
                          <a:srgbClr val="FF0000"/>
                        </a:solidFill>
                      </a:endParaRPr>
                    </a:p>
                  </a:txBody>
                  <a:tcPr/>
                </a:tc>
              </a:tr>
            </a:tbl>
          </a:graphicData>
        </a:graphic>
      </p:graphicFrame>
    </p:spTree>
    <p:extLst>
      <p:ext uri="{BB962C8B-B14F-4D97-AF65-F5344CB8AC3E}">
        <p14:creationId xmlns:p14="http://schemas.microsoft.com/office/powerpoint/2010/main" val="733133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5861" y="4181475"/>
            <a:ext cx="4762500" cy="2676525"/>
          </a:xfrm>
          <a:prstGeom prst="rect">
            <a:avLst/>
          </a:prstGeom>
        </p:spPr>
      </p:pic>
      <p:sp>
        <p:nvSpPr>
          <p:cNvPr id="2" name="Title 1"/>
          <p:cNvSpPr>
            <a:spLocks noGrp="1"/>
          </p:cNvSpPr>
          <p:nvPr>
            <p:ph type="title"/>
          </p:nvPr>
        </p:nvSpPr>
        <p:spPr/>
        <p:txBody>
          <a:bodyPr/>
          <a:lstStyle/>
          <a:p>
            <a:r>
              <a:rPr lang="en-US" dirty="0" smtClean="0"/>
              <a:t>Operation fire statistics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985691611"/>
              </p:ext>
            </p:extLst>
          </p:nvPr>
        </p:nvGraphicFramePr>
        <p:xfrm>
          <a:off x="398770" y="3068955"/>
          <a:ext cx="11463129" cy="1112520"/>
        </p:xfrm>
        <a:graphic>
          <a:graphicData uri="http://schemas.openxmlformats.org/drawingml/2006/table">
            <a:tbl>
              <a:tblPr firstRow="1" bandRow="1">
                <a:tableStyleId>{5C22544A-7EE6-4342-B048-85BDC9FD1C3A}</a:tableStyleId>
              </a:tblPr>
              <a:tblGrid>
                <a:gridCol w="3821043"/>
                <a:gridCol w="3821043"/>
                <a:gridCol w="3821043"/>
              </a:tblGrid>
              <a:tr h="370840">
                <a:tc gridSpan="3">
                  <a:txBody>
                    <a:bodyPr/>
                    <a:lstStyle/>
                    <a:p>
                      <a:pPr algn="ctr"/>
                      <a:r>
                        <a:rPr lang="en-US" dirty="0" smtClean="0"/>
                        <a:t>Operation Fires from 2006-2015</a:t>
                      </a:r>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algn="ctr"/>
                      <a:r>
                        <a:rPr lang="en-US" sz="1600" dirty="0" smtClean="0"/>
                        <a:t>Involved Operation</a:t>
                      </a:r>
                      <a:endParaRPr lang="en-US" sz="1600" dirty="0"/>
                    </a:p>
                  </a:txBody>
                  <a:tcPr/>
                </a:tc>
                <a:tc>
                  <a:txBody>
                    <a:bodyPr/>
                    <a:lstStyle/>
                    <a:p>
                      <a:pPr algn="ctr"/>
                      <a:r>
                        <a:rPr lang="en-US" sz="1600" dirty="0" smtClean="0"/>
                        <a:t>Within but not result of Operation</a:t>
                      </a:r>
                      <a:endParaRPr lang="en-US" sz="1600" dirty="0"/>
                    </a:p>
                  </a:txBody>
                  <a:tcPr/>
                </a:tc>
                <a:tc>
                  <a:txBody>
                    <a:bodyPr/>
                    <a:lstStyle/>
                    <a:p>
                      <a:pPr algn="ctr"/>
                      <a:r>
                        <a:rPr lang="en-US" sz="1600" dirty="0" smtClean="0"/>
                        <a:t>Additional Hazard (Slash)</a:t>
                      </a:r>
                      <a:endParaRPr lang="en-US" sz="1600" dirty="0"/>
                    </a:p>
                  </a:txBody>
                  <a:tcPr/>
                </a:tc>
              </a:tr>
              <a:tr h="370840">
                <a:tc>
                  <a:txBody>
                    <a:bodyPr/>
                    <a:lstStyle/>
                    <a:p>
                      <a:pPr algn="ctr"/>
                      <a:r>
                        <a:rPr lang="en-US" strike="sngStrike" dirty="0" smtClean="0"/>
                        <a:t>390</a:t>
                      </a:r>
                      <a:r>
                        <a:rPr lang="en-US" strike="noStrike" baseline="0" dirty="0" smtClean="0"/>
                        <a:t>  </a:t>
                      </a:r>
                      <a:r>
                        <a:rPr lang="en-US" b="1" strike="sngStrike" baseline="0" dirty="0" smtClean="0">
                          <a:solidFill>
                            <a:srgbClr val="FF0000"/>
                          </a:solidFill>
                        </a:rPr>
                        <a:t>432</a:t>
                      </a:r>
                      <a:r>
                        <a:rPr lang="en-US" b="1" strike="noStrike" baseline="0" dirty="0" smtClean="0">
                          <a:solidFill>
                            <a:srgbClr val="FF0000"/>
                          </a:solidFill>
                        </a:rPr>
                        <a:t>  467</a:t>
                      </a:r>
                      <a:endParaRPr lang="en-US" b="1" strike="sngStrike" dirty="0">
                        <a:solidFill>
                          <a:srgbClr val="FF0000"/>
                        </a:solidFill>
                      </a:endParaRPr>
                    </a:p>
                  </a:txBody>
                  <a:tcPr/>
                </a:tc>
                <a:tc>
                  <a:txBody>
                    <a:bodyPr/>
                    <a:lstStyle/>
                    <a:p>
                      <a:pPr algn="ctr"/>
                      <a:r>
                        <a:rPr lang="en-US" strike="sngStrike" baseline="0" dirty="0" smtClean="0">
                          <a:solidFill>
                            <a:schemeClr val="bg1"/>
                          </a:solidFill>
                        </a:rPr>
                        <a:t>55</a:t>
                      </a:r>
                      <a:r>
                        <a:rPr lang="en-US" strike="noStrike" baseline="0" dirty="0" smtClean="0">
                          <a:solidFill>
                            <a:schemeClr val="bg1"/>
                          </a:solidFill>
                        </a:rPr>
                        <a:t>  </a:t>
                      </a:r>
                      <a:r>
                        <a:rPr lang="en-US" b="1" strike="noStrike" baseline="0" dirty="0" smtClean="0">
                          <a:solidFill>
                            <a:srgbClr val="FF0000"/>
                          </a:solidFill>
                        </a:rPr>
                        <a:t>13</a:t>
                      </a:r>
                      <a:endParaRPr lang="en-US" b="1" strike="sngStrike" baseline="0" dirty="0">
                        <a:solidFill>
                          <a:srgbClr val="FF0000"/>
                        </a:solidFill>
                      </a:endParaRPr>
                    </a:p>
                  </a:txBody>
                  <a:tcPr/>
                </a:tc>
                <a:tc>
                  <a:txBody>
                    <a:bodyPr/>
                    <a:lstStyle/>
                    <a:p>
                      <a:pPr algn="ctr"/>
                      <a:r>
                        <a:rPr lang="en-US" strike="sngStrike" dirty="0" smtClean="0"/>
                        <a:t>35</a:t>
                      </a:r>
                      <a:r>
                        <a:rPr lang="en-US" strike="noStrike" dirty="0" smtClean="0"/>
                        <a:t>  </a:t>
                      </a:r>
                      <a:r>
                        <a:rPr lang="en-US" b="1" strike="noStrike" dirty="0" smtClean="0">
                          <a:solidFill>
                            <a:srgbClr val="FF0000"/>
                          </a:solidFill>
                        </a:rPr>
                        <a:t>0</a:t>
                      </a:r>
                      <a:endParaRPr lang="en-US" b="1" strike="sngStrike" dirty="0">
                        <a:solidFill>
                          <a:srgbClr val="FF0000"/>
                        </a:solidFill>
                      </a:endParaRPr>
                    </a:p>
                  </a:txBody>
                  <a:tcPr/>
                </a:tc>
              </a:tr>
            </a:tbl>
          </a:graphicData>
        </a:graphic>
      </p:graphicFrame>
    </p:spTree>
    <p:extLst>
      <p:ext uri="{BB962C8B-B14F-4D97-AF65-F5344CB8AC3E}">
        <p14:creationId xmlns:p14="http://schemas.microsoft.com/office/powerpoint/2010/main" val="37324123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0887"/>
            <a:ext cx="4762500" cy="2676525"/>
          </a:xfrm>
          <a:prstGeom prst="rect">
            <a:avLst/>
          </a:prstGeom>
        </p:spPr>
      </p:pic>
      <p:sp>
        <p:nvSpPr>
          <p:cNvPr id="2" name="Title 1"/>
          <p:cNvSpPr>
            <a:spLocks noGrp="1"/>
          </p:cNvSpPr>
          <p:nvPr>
            <p:ph type="title"/>
          </p:nvPr>
        </p:nvSpPr>
        <p:spPr/>
        <p:txBody>
          <a:bodyPr/>
          <a:lstStyle/>
          <a:p>
            <a:r>
              <a:rPr lang="en-US" dirty="0" smtClean="0"/>
              <a:t>Operation fire statistics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00259413"/>
              </p:ext>
            </p:extLst>
          </p:nvPr>
        </p:nvGraphicFramePr>
        <p:xfrm>
          <a:off x="1962268" y="2193925"/>
          <a:ext cx="7573618" cy="2595880"/>
        </p:xfrm>
        <a:graphic>
          <a:graphicData uri="http://schemas.openxmlformats.org/drawingml/2006/table">
            <a:tbl>
              <a:tblPr firstRow="1" bandRow="1">
                <a:tableStyleId>{5C22544A-7EE6-4342-B048-85BDC9FD1C3A}</a:tableStyleId>
              </a:tblPr>
              <a:tblGrid>
                <a:gridCol w="3230218"/>
                <a:gridCol w="990600"/>
                <a:gridCol w="1289240"/>
                <a:gridCol w="2063560"/>
              </a:tblGrid>
              <a:tr h="370840">
                <a:tc gridSpan="4">
                  <a:txBody>
                    <a:bodyPr/>
                    <a:lstStyle/>
                    <a:p>
                      <a:pPr algn="ctr"/>
                      <a:r>
                        <a:rPr lang="en-US" dirty="0" smtClean="0"/>
                        <a:t>Leading fire causes over the past 10 Years (2006-2015)</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algn="ctr"/>
                      <a:r>
                        <a:rPr lang="en-US" b="1" dirty="0" smtClean="0"/>
                        <a:t>Cause</a:t>
                      </a:r>
                      <a:endParaRPr lang="en-US" b="1" dirty="0"/>
                    </a:p>
                  </a:txBody>
                  <a:tcPr/>
                </a:tc>
                <a:tc>
                  <a:txBody>
                    <a:bodyPr/>
                    <a:lstStyle/>
                    <a:p>
                      <a:pPr algn="ctr"/>
                      <a:r>
                        <a:rPr lang="en-US" b="1" dirty="0" smtClean="0"/>
                        <a:t>Fires</a:t>
                      </a:r>
                      <a:endParaRPr lang="en-US" b="1" dirty="0"/>
                    </a:p>
                  </a:txBody>
                  <a:tcPr/>
                </a:tc>
                <a:tc>
                  <a:txBody>
                    <a:bodyPr/>
                    <a:lstStyle/>
                    <a:p>
                      <a:pPr algn="ctr"/>
                      <a:r>
                        <a:rPr lang="en-US" b="1" dirty="0" smtClean="0"/>
                        <a:t>Acres</a:t>
                      </a:r>
                      <a:endParaRPr lang="en-US" b="1" dirty="0"/>
                    </a:p>
                  </a:txBody>
                  <a:tcPr/>
                </a:tc>
                <a:tc>
                  <a:txBody>
                    <a:bodyPr/>
                    <a:lstStyle/>
                    <a:p>
                      <a:pPr algn="ctr"/>
                      <a:r>
                        <a:rPr lang="en-US" b="1" dirty="0" smtClean="0"/>
                        <a:t>Costs</a:t>
                      </a:r>
                      <a:endParaRPr lang="en-US" b="1" dirty="0"/>
                    </a:p>
                  </a:txBody>
                  <a:tcPr/>
                </a:tc>
              </a:tr>
              <a:tr h="370840">
                <a:tc>
                  <a:txBody>
                    <a:bodyPr/>
                    <a:lstStyle/>
                    <a:p>
                      <a:pPr algn="ctr"/>
                      <a:r>
                        <a:rPr lang="en-US" dirty="0" smtClean="0"/>
                        <a:t>Slash Burning</a:t>
                      </a:r>
                      <a:endParaRPr lang="en-US" dirty="0"/>
                    </a:p>
                  </a:txBody>
                  <a:tcPr/>
                </a:tc>
                <a:tc>
                  <a:txBody>
                    <a:bodyPr/>
                    <a:lstStyle/>
                    <a:p>
                      <a:pPr algn="ctr"/>
                      <a:r>
                        <a:rPr lang="en-US" dirty="0" smtClean="0"/>
                        <a:t>257</a:t>
                      </a:r>
                      <a:endParaRPr lang="en-US" dirty="0"/>
                    </a:p>
                  </a:txBody>
                  <a:tcPr/>
                </a:tc>
                <a:tc>
                  <a:txBody>
                    <a:bodyPr/>
                    <a:lstStyle/>
                    <a:p>
                      <a:pPr algn="ctr"/>
                      <a:r>
                        <a:rPr lang="en-US" dirty="0" smtClean="0"/>
                        <a:t>4346</a:t>
                      </a:r>
                      <a:endParaRPr lang="en-US" dirty="0"/>
                    </a:p>
                  </a:txBody>
                  <a:tcPr/>
                </a:tc>
                <a:tc>
                  <a:txBody>
                    <a:bodyPr/>
                    <a:lstStyle/>
                    <a:p>
                      <a:pPr algn="ctr"/>
                      <a:r>
                        <a:rPr lang="en-US" dirty="0" smtClean="0"/>
                        <a:t>$  1,964,823</a:t>
                      </a:r>
                      <a:endParaRPr lang="en-US" dirty="0"/>
                    </a:p>
                  </a:txBody>
                  <a:tcPr/>
                </a:tc>
              </a:tr>
              <a:tr h="370840">
                <a:tc>
                  <a:txBody>
                    <a:bodyPr/>
                    <a:lstStyle/>
                    <a:p>
                      <a:pPr algn="ctr"/>
                      <a:r>
                        <a:rPr lang="en-US" dirty="0" smtClean="0"/>
                        <a:t>Other Logging Equipment</a:t>
                      </a:r>
                      <a:endParaRPr lang="en-US" dirty="0"/>
                    </a:p>
                  </a:txBody>
                  <a:tcPr/>
                </a:tc>
                <a:tc>
                  <a:txBody>
                    <a:bodyPr/>
                    <a:lstStyle/>
                    <a:p>
                      <a:pPr algn="ctr"/>
                      <a:r>
                        <a:rPr lang="en-US" dirty="0" smtClean="0"/>
                        <a:t>45</a:t>
                      </a:r>
                      <a:endParaRPr lang="en-US" dirty="0"/>
                    </a:p>
                  </a:txBody>
                  <a:tcPr/>
                </a:tc>
                <a:tc>
                  <a:txBody>
                    <a:bodyPr/>
                    <a:lstStyle/>
                    <a:p>
                      <a:pPr algn="ctr"/>
                      <a:r>
                        <a:rPr lang="en-US" dirty="0" smtClean="0"/>
                        <a:t>  159</a:t>
                      </a:r>
                      <a:endParaRPr lang="en-US" dirty="0"/>
                    </a:p>
                  </a:txBody>
                  <a:tcPr/>
                </a:tc>
                <a:tc>
                  <a:txBody>
                    <a:bodyPr/>
                    <a:lstStyle/>
                    <a:p>
                      <a:pPr algn="ctr"/>
                      <a:r>
                        <a:rPr lang="en-US" dirty="0" smtClean="0"/>
                        <a:t>       614,857</a:t>
                      </a:r>
                      <a:endParaRPr lang="en-US" dirty="0"/>
                    </a:p>
                  </a:txBody>
                  <a:tcPr/>
                </a:tc>
              </a:tr>
              <a:tr h="370840">
                <a:tc>
                  <a:txBody>
                    <a:bodyPr/>
                    <a:lstStyle/>
                    <a:p>
                      <a:pPr algn="ctr"/>
                      <a:r>
                        <a:rPr lang="en-US" dirty="0" smtClean="0"/>
                        <a:t>Rotary</a:t>
                      </a:r>
                      <a:r>
                        <a:rPr lang="en-US" baseline="0" dirty="0" smtClean="0"/>
                        <a:t> Saw</a:t>
                      </a:r>
                      <a:endParaRPr lang="en-US" dirty="0"/>
                    </a:p>
                  </a:txBody>
                  <a:tcPr/>
                </a:tc>
                <a:tc>
                  <a:txBody>
                    <a:bodyPr/>
                    <a:lstStyle/>
                    <a:p>
                      <a:pPr algn="ctr"/>
                      <a:r>
                        <a:rPr lang="en-US" dirty="0" smtClean="0"/>
                        <a:t>42</a:t>
                      </a:r>
                      <a:endParaRPr lang="en-US" dirty="0"/>
                    </a:p>
                  </a:txBody>
                  <a:tcPr/>
                </a:tc>
                <a:tc>
                  <a:txBody>
                    <a:bodyPr/>
                    <a:lstStyle/>
                    <a:p>
                      <a:pPr algn="ctr"/>
                      <a:r>
                        <a:rPr lang="en-US" dirty="0" smtClean="0"/>
                        <a:t>2735</a:t>
                      </a:r>
                      <a:endParaRPr lang="en-US" dirty="0"/>
                    </a:p>
                  </a:txBody>
                  <a:tcPr/>
                </a:tc>
                <a:tc>
                  <a:txBody>
                    <a:bodyPr/>
                    <a:lstStyle/>
                    <a:p>
                      <a:pPr algn="ctr"/>
                      <a:r>
                        <a:rPr lang="en-US" dirty="0" smtClean="0"/>
                        <a:t>    7,240,314</a:t>
                      </a:r>
                      <a:endParaRPr lang="en-US" dirty="0"/>
                    </a:p>
                  </a:txBody>
                  <a:tcPr/>
                </a:tc>
              </a:tr>
              <a:tr h="370840">
                <a:tc>
                  <a:txBody>
                    <a:bodyPr/>
                    <a:lstStyle/>
                    <a:p>
                      <a:pPr algn="ctr"/>
                      <a:r>
                        <a:rPr lang="en-US" dirty="0" smtClean="0"/>
                        <a:t>Exhaust</a:t>
                      </a:r>
                      <a:endParaRPr lang="en-US" dirty="0"/>
                    </a:p>
                  </a:txBody>
                  <a:tcPr/>
                </a:tc>
                <a:tc>
                  <a:txBody>
                    <a:bodyPr/>
                    <a:lstStyle/>
                    <a:p>
                      <a:pPr algn="ctr"/>
                      <a:r>
                        <a:rPr lang="en-US" dirty="0" smtClean="0"/>
                        <a:t>26</a:t>
                      </a:r>
                      <a:endParaRPr lang="en-US" dirty="0"/>
                    </a:p>
                  </a:txBody>
                  <a:tcPr/>
                </a:tc>
                <a:tc>
                  <a:txBody>
                    <a:bodyPr/>
                    <a:lstStyle/>
                    <a:p>
                      <a:pPr algn="ctr"/>
                      <a:r>
                        <a:rPr lang="en-US" dirty="0" smtClean="0"/>
                        <a:t>      2</a:t>
                      </a:r>
                      <a:endParaRPr lang="en-US" dirty="0"/>
                    </a:p>
                  </a:txBody>
                  <a:tcPr/>
                </a:tc>
                <a:tc>
                  <a:txBody>
                    <a:bodyPr/>
                    <a:lstStyle/>
                    <a:p>
                      <a:pPr algn="ctr"/>
                      <a:r>
                        <a:rPr lang="en-US" dirty="0" smtClean="0"/>
                        <a:t>         28,503</a:t>
                      </a:r>
                      <a:endParaRPr lang="en-US" dirty="0"/>
                    </a:p>
                  </a:txBody>
                  <a:tcPr/>
                </a:tc>
              </a:tr>
              <a:tr h="370840">
                <a:tc>
                  <a:txBody>
                    <a:bodyPr/>
                    <a:lstStyle/>
                    <a:p>
                      <a:pPr algn="ctr"/>
                      <a:r>
                        <a:rPr lang="en-US" dirty="0" smtClean="0"/>
                        <a:t>Electrical Wiring</a:t>
                      </a:r>
                      <a:endParaRPr lang="en-US" dirty="0"/>
                    </a:p>
                  </a:txBody>
                  <a:tcPr/>
                </a:tc>
                <a:tc>
                  <a:txBody>
                    <a:bodyPr/>
                    <a:lstStyle/>
                    <a:p>
                      <a:pPr algn="ctr"/>
                      <a:r>
                        <a:rPr lang="en-US" dirty="0" smtClean="0"/>
                        <a:t>23</a:t>
                      </a:r>
                      <a:endParaRPr lang="en-US" dirty="0"/>
                    </a:p>
                  </a:txBody>
                  <a:tcPr/>
                </a:tc>
                <a:tc>
                  <a:txBody>
                    <a:bodyPr/>
                    <a:lstStyle/>
                    <a:p>
                      <a:pPr algn="ctr"/>
                      <a:r>
                        <a:rPr lang="en-US" dirty="0" smtClean="0"/>
                        <a:t>    48</a:t>
                      </a:r>
                      <a:endParaRPr lang="en-US" dirty="0"/>
                    </a:p>
                  </a:txBody>
                  <a:tcPr/>
                </a:tc>
                <a:tc>
                  <a:txBody>
                    <a:bodyPr/>
                    <a:lstStyle/>
                    <a:p>
                      <a:pPr algn="ctr"/>
                      <a:r>
                        <a:rPr lang="en-US" dirty="0" smtClean="0"/>
                        <a:t>       206,361</a:t>
                      </a:r>
                      <a:endParaRPr lang="en-US" dirty="0"/>
                    </a:p>
                  </a:txBody>
                  <a:tcPr/>
                </a:tc>
              </a:tr>
            </a:tbl>
          </a:graphicData>
        </a:graphic>
      </p:graphicFrame>
    </p:spTree>
    <p:extLst>
      <p:ext uri="{BB962C8B-B14F-4D97-AF65-F5344CB8AC3E}">
        <p14:creationId xmlns:p14="http://schemas.microsoft.com/office/powerpoint/2010/main" val="8035917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53533"/>
            <a:ext cx="10820399" cy="1238553"/>
          </a:xfrm>
        </p:spPr>
        <p:txBody>
          <a:bodyPr/>
          <a:lstStyle/>
          <a:p>
            <a:pPr algn="l"/>
            <a:r>
              <a:rPr lang="en-US" dirty="0" smtClean="0"/>
              <a:t>Industrial fire prevention rules</a:t>
            </a:r>
            <a:endParaRPr lang="en-US" dirty="0"/>
          </a:p>
        </p:txBody>
      </p:sp>
      <p:sp>
        <p:nvSpPr>
          <p:cNvPr id="3" name="Text Placeholder 2"/>
          <p:cNvSpPr>
            <a:spLocks noGrp="1"/>
          </p:cNvSpPr>
          <p:nvPr>
            <p:ph type="body" idx="1"/>
          </p:nvPr>
        </p:nvSpPr>
        <p:spPr>
          <a:xfrm>
            <a:off x="850899" y="2564039"/>
            <a:ext cx="10490200" cy="955675"/>
          </a:xfrm>
        </p:spPr>
        <p:txBody>
          <a:bodyPr>
            <a:normAutofit/>
          </a:bodyPr>
          <a:lstStyle/>
          <a:p>
            <a:pPr algn="l"/>
            <a:r>
              <a:rPr lang="en-US" sz="2800" dirty="0" smtClean="0"/>
              <a:t>Making Sense of it All</a:t>
            </a:r>
            <a:endParaRPr lang="en-US" sz="2800" dirty="0"/>
          </a:p>
        </p:txBody>
      </p:sp>
    </p:spTree>
    <p:extLst>
      <p:ext uri="{BB962C8B-B14F-4D97-AF65-F5344CB8AC3E}">
        <p14:creationId xmlns:p14="http://schemas.microsoft.com/office/powerpoint/2010/main" val="14123741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tools and extinguishers</a:t>
            </a:r>
            <a:endParaRPr lang="en-US" dirty="0"/>
          </a:p>
        </p:txBody>
      </p:sp>
      <p:sp>
        <p:nvSpPr>
          <p:cNvPr id="3" name="Content Placeholder 2"/>
          <p:cNvSpPr>
            <a:spLocks noGrp="1"/>
          </p:cNvSpPr>
          <p:nvPr>
            <p:ph idx="1"/>
          </p:nvPr>
        </p:nvSpPr>
        <p:spPr/>
        <p:txBody>
          <a:bodyPr>
            <a:normAutofit/>
          </a:bodyPr>
          <a:lstStyle/>
          <a:p>
            <a:r>
              <a:rPr lang="en-US" b="1" dirty="0" smtClean="0"/>
              <a:t>ORS 477.655 </a:t>
            </a:r>
            <a:r>
              <a:rPr lang="en-US" b="1" dirty="0"/>
              <a:t>Fire-fighting tools and equipment at operation area and on trucks; rules.</a:t>
            </a:r>
            <a:r>
              <a:rPr lang="en-US" dirty="0"/>
              <a:t> During a fire season inside or within one-eighth of one mile of a forest protection district:</a:t>
            </a:r>
          </a:p>
          <a:p>
            <a:r>
              <a:rPr lang="en-US" dirty="0"/>
              <a:t>      (1) Every person conducting an operation shall provide and maintain, at the operation area or at a location designated by the forester, fire-fighting tools that are </a:t>
            </a:r>
            <a:r>
              <a:rPr lang="en-US" b="1" dirty="0">
                <a:solidFill>
                  <a:srgbClr val="FFFF00"/>
                </a:solidFill>
              </a:rPr>
              <a:t>in conformity with rules promulgated by the State Forester</a:t>
            </a:r>
            <a:r>
              <a:rPr lang="en-US" dirty="0"/>
              <a:t>. The tools shall be used only for fighting fire and for no other purpose.</a:t>
            </a:r>
          </a:p>
          <a:p>
            <a:r>
              <a:rPr lang="en-US" dirty="0"/>
              <a:t>      (2) Each internal combustion engine </a:t>
            </a:r>
            <a:r>
              <a:rPr lang="en-US" b="1" dirty="0">
                <a:solidFill>
                  <a:srgbClr val="FFFF00"/>
                </a:solidFill>
              </a:rPr>
              <a:t>used in an operation area </a:t>
            </a:r>
            <a:r>
              <a:rPr lang="en-US" dirty="0"/>
              <a:t>shall be equipped with fire-fighting tools and equipment that are in conformity with rules promulgated by the State Forester</a:t>
            </a:r>
            <a:r>
              <a:rPr lang="en-US" dirty="0" smtClean="0"/>
              <a:t>.</a:t>
            </a:r>
            <a:endParaRPr lang="en-US" dirty="0"/>
          </a:p>
        </p:txBody>
      </p:sp>
    </p:spTree>
    <p:extLst>
      <p:ext uri="{BB962C8B-B14F-4D97-AF65-F5344CB8AC3E}">
        <p14:creationId xmlns:p14="http://schemas.microsoft.com/office/powerpoint/2010/main" val="156778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tools and extinguishers</a:t>
            </a:r>
            <a:endParaRPr lang="en-US" dirty="0"/>
          </a:p>
        </p:txBody>
      </p:sp>
      <p:sp>
        <p:nvSpPr>
          <p:cNvPr id="3" name="Content Placeholder 2"/>
          <p:cNvSpPr>
            <a:spLocks noGrp="1"/>
          </p:cNvSpPr>
          <p:nvPr>
            <p:ph idx="1"/>
          </p:nvPr>
        </p:nvSpPr>
        <p:spPr/>
        <p:txBody>
          <a:bodyPr>
            <a:normAutofit/>
          </a:bodyPr>
          <a:lstStyle/>
          <a:p>
            <a:r>
              <a:rPr lang="en-US" dirty="0" smtClean="0"/>
              <a:t>ORS 477.655 (3</a:t>
            </a:r>
            <a:r>
              <a:rPr lang="en-US" dirty="0"/>
              <a:t>) All </a:t>
            </a:r>
            <a:r>
              <a:rPr lang="en-US" b="1" dirty="0">
                <a:solidFill>
                  <a:srgbClr val="FFFF00"/>
                </a:solidFill>
              </a:rPr>
              <a:t>trucks</a:t>
            </a:r>
            <a:r>
              <a:rPr lang="en-US" dirty="0"/>
              <a:t> driven over roads through forestland, excepting county roads and state highways, shall be equipped with fire-fighting tools and equipment that are in conformity with rules promulgated by the State Forester.</a:t>
            </a:r>
          </a:p>
          <a:p>
            <a:pPr marL="0" indent="0">
              <a:buNone/>
            </a:pPr>
            <a:r>
              <a:rPr lang="en-US" dirty="0"/>
              <a:t>     </a:t>
            </a:r>
            <a:endParaRPr lang="en-US" dirty="0" smtClean="0"/>
          </a:p>
          <a:p>
            <a:pPr lvl="1"/>
            <a:r>
              <a:rPr lang="en-US" dirty="0" smtClean="0"/>
              <a:t>OAR 629-041-0005 (y</a:t>
            </a:r>
            <a:r>
              <a:rPr lang="en-US" dirty="0"/>
              <a:t>) </a:t>
            </a:r>
            <a:r>
              <a:rPr lang="en-US" b="1" dirty="0">
                <a:solidFill>
                  <a:srgbClr val="FFFF00"/>
                </a:solidFill>
              </a:rPr>
              <a:t>"Truck"</a:t>
            </a:r>
            <a:r>
              <a:rPr lang="en-US" dirty="0"/>
              <a:t> means a motor vehicle designed primarily for carrying loads </a:t>
            </a:r>
            <a:r>
              <a:rPr lang="en-US" b="1" dirty="0">
                <a:solidFill>
                  <a:srgbClr val="FFFF00"/>
                </a:solidFill>
              </a:rPr>
              <a:t>other than passengers</a:t>
            </a:r>
            <a:r>
              <a:rPr lang="en-US" dirty="0"/>
              <a:t> and which is used to conduct an operation</a:t>
            </a:r>
            <a:r>
              <a:rPr lang="en-US" dirty="0" smtClean="0"/>
              <a:t>. </a:t>
            </a:r>
            <a:r>
              <a:rPr lang="en-US" i="1" dirty="0" smtClean="0"/>
              <a:t>Note: Pick-ups meet the definition of trucks.</a:t>
            </a:r>
          </a:p>
          <a:p>
            <a:pPr lvl="1"/>
            <a:endParaRPr lang="en-US" dirty="0"/>
          </a:p>
          <a:p>
            <a:pPr lvl="1"/>
            <a:r>
              <a:rPr lang="en-US" dirty="0" smtClean="0"/>
              <a:t>Crummies and crew vans used for transporting passengers are not required to carry fire-fighting tools. </a:t>
            </a:r>
            <a:r>
              <a:rPr lang="en-US" i="1" dirty="0" smtClean="0"/>
              <a:t>Fire extinguishers are required for all internal combustion engines.</a:t>
            </a:r>
            <a:endParaRPr lang="en-US" i="1" dirty="0"/>
          </a:p>
        </p:txBody>
      </p:sp>
    </p:spTree>
    <p:extLst>
      <p:ext uri="{BB962C8B-B14F-4D97-AF65-F5344CB8AC3E}">
        <p14:creationId xmlns:p14="http://schemas.microsoft.com/office/powerpoint/2010/main" val="419771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a:t>Review </a:t>
            </a:r>
            <a:r>
              <a:rPr lang="en-US" dirty="0" smtClean="0"/>
              <a:t>Oregon’s </a:t>
            </a:r>
            <a:r>
              <a:rPr lang="en-US" dirty="0"/>
              <a:t>fire prevention laws and rules (and how we interpret them</a:t>
            </a:r>
            <a:r>
              <a:rPr lang="en-US" dirty="0" smtClean="0"/>
              <a:t>) for industrial operations.</a:t>
            </a:r>
            <a:endParaRPr lang="en-US" dirty="0"/>
          </a:p>
          <a:p>
            <a:r>
              <a:rPr lang="en-US" dirty="0"/>
              <a:t>Provide consistent </a:t>
            </a:r>
            <a:r>
              <a:rPr lang="en-US" dirty="0" smtClean="0"/>
              <a:t>interpretation (guidance manual development)</a:t>
            </a:r>
            <a:endParaRPr lang="en-US" dirty="0"/>
          </a:p>
          <a:p>
            <a:r>
              <a:rPr lang="en-US" dirty="0"/>
              <a:t>Review </a:t>
            </a:r>
            <a:r>
              <a:rPr lang="en-US" dirty="0" smtClean="0"/>
              <a:t>proposed </a:t>
            </a:r>
            <a:r>
              <a:rPr lang="en-US" dirty="0"/>
              <a:t>rule updates from </a:t>
            </a:r>
            <a:r>
              <a:rPr lang="en-US" dirty="0" smtClean="0"/>
              <a:t>statewide </a:t>
            </a:r>
            <a:r>
              <a:rPr lang="en-US" dirty="0"/>
              <a:t>committee</a:t>
            </a:r>
          </a:p>
          <a:p>
            <a:r>
              <a:rPr lang="en-US" dirty="0"/>
              <a:t>Share Information</a:t>
            </a:r>
          </a:p>
        </p:txBody>
      </p:sp>
      <p:pic>
        <p:nvPicPr>
          <p:cNvPr id="4" name="Picture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550048" y="4891087"/>
            <a:ext cx="2733675" cy="1190625"/>
          </a:xfrm>
          <a:prstGeom prst="rect">
            <a:avLst/>
          </a:prstGeom>
        </p:spPr>
      </p:pic>
    </p:spTree>
    <p:extLst>
      <p:ext uri="{BB962C8B-B14F-4D97-AF65-F5344CB8AC3E}">
        <p14:creationId xmlns:p14="http://schemas.microsoft.com/office/powerpoint/2010/main" val="13730484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tools and extinguishers</a:t>
            </a:r>
            <a:endParaRPr lang="en-US" dirty="0"/>
          </a:p>
        </p:txBody>
      </p:sp>
      <p:sp>
        <p:nvSpPr>
          <p:cNvPr id="3" name="Content Placeholder 2"/>
          <p:cNvSpPr>
            <a:spLocks noGrp="1"/>
          </p:cNvSpPr>
          <p:nvPr>
            <p:ph idx="1"/>
          </p:nvPr>
        </p:nvSpPr>
        <p:spPr>
          <a:xfrm>
            <a:off x="685800" y="1911928"/>
            <a:ext cx="10820400" cy="4765963"/>
          </a:xfrm>
        </p:spPr>
        <p:txBody>
          <a:bodyPr>
            <a:normAutofit/>
          </a:bodyPr>
          <a:lstStyle/>
          <a:p>
            <a:r>
              <a:rPr lang="en-US" dirty="0" smtClean="0"/>
              <a:t>OPERATION AREA</a:t>
            </a:r>
          </a:p>
          <a:p>
            <a:pPr lvl="1"/>
            <a:r>
              <a:rPr lang="en-US" dirty="0" smtClean="0"/>
              <a:t>Fire tool box with mix of tools according to chart.</a:t>
            </a:r>
          </a:p>
          <a:p>
            <a:pPr lvl="2"/>
            <a:r>
              <a:rPr lang="en-US" dirty="0" smtClean="0"/>
              <a:t>Rules Review looking at small operation requirements</a:t>
            </a:r>
          </a:p>
          <a:p>
            <a:pPr lvl="1"/>
            <a:r>
              <a:rPr lang="en-US" dirty="0" smtClean="0"/>
              <a:t>Each internal combustion engine, except power saws, requires one 2 ½ </a:t>
            </a:r>
            <a:r>
              <a:rPr lang="en-US" dirty="0" err="1" smtClean="0"/>
              <a:t>lb</a:t>
            </a:r>
            <a:r>
              <a:rPr lang="en-US" dirty="0" smtClean="0"/>
              <a:t> ABC Fire Extinguisher.</a:t>
            </a:r>
          </a:p>
          <a:p>
            <a:pPr lvl="2"/>
            <a:r>
              <a:rPr lang="en-US" dirty="0" smtClean="0"/>
              <a:t>Contradicts statute (in use), but statute overrules OAR.</a:t>
            </a:r>
          </a:p>
          <a:p>
            <a:pPr lvl="2"/>
            <a:r>
              <a:rPr lang="en-US" dirty="0" smtClean="0"/>
              <a:t>OR-OSHA requires 2A: 10BC (5 </a:t>
            </a:r>
            <a:r>
              <a:rPr lang="en-US" dirty="0" err="1" smtClean="0"/>
              <a:t>lb</a:t>
            </a:r>
            <a:r>
              <a:rPr lang="en-US" dirty="0" smtClean="0"/>
              <a:t>) or equivalent</a:t>
            </a:r>
          </a:p>
          <a:p>
            <a:pPr lvl="2"/>
            <a:r>
              <a:rPr lang="en-US" dirty="0" smtClean="0"/>
              <a:t>Proposed rule change to align with OR-OSHA.</a:t>
            </a:r>
          </a:p>
          <a:p>
            <a:r>
              <a:rPr lang="en-US" dirty="0" smtClean="0"/>
              <a:t>TRUCKS (not transport vehicles)</a:t>
            </a:r>
          </a:p>
          <a:p>
            <a:pPr lvl="1"/>
            <a:r>
              <a:rPr lang="en-US" dirty="0" smtClean="0"/>
              <a:t>Shovel</a:t>
            </a:r>
          </a:p>
          <a:p>
            <a:pPr lvl="1"/>
            <a:r>
              <a:rPr lang="en-US" dirty="0" smtClean="0"/>
              <a:t>Axe or Pulaski</a:t>
            </a:r>
          </a:p>
          <a:p>
            <a:pPr lvl="1"/>
            <a:r>
              <a:rPr lang="en-US" dirty="0"/>
              <a:t>2 ½ </a:t>
            </a:r>
            <a:r>
              <a:rPr lang="en-US" dirty="0" err="1"/>
              <a:t>lb</a:t>
            </a:r>
            <a:r>
              <a:rPr lang="en-US" dirty="0"/>
              <a:t> ABC Fire Extinguisher </a:t>
            </a:r>
            <a:r>
              <a:rPr lang="en-US" dirty="0" smtClean="0"/>
              <a:t>(all internal combustion engines)</a:t>
            </a:r>
            <a:endParaRPr lang="en-US" dirty="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309887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supply and delivery</a:t>
            </a:r>
            <a:endParaRPr lang="en-US" dirty="0"/>
          </a:p>
        </p:txBody>
      </p:sp>
      <p:sp>
        <p:nvSpPr>
          <p:cNvPr id="3" name="Content Placeholder 2"/>
          <p:cNvSpPr>
            <a:spLocks noGrp="1"/>
          </p:cNvSpPr>
          <p:nvPr>
            <p:ph idx="1"/>
          </p:nvPr>
        </p:nvSpPr>
        <p:spPr/>
        <p:txBody>
          <a:bodyPr>
            <a:normAutofit/>
          </a:bodyPr>
          <a:lstStyle/>
          <a:p>
            <a:r>
              <a:rPr lang="en-US" dirty="0"/>
              <a:t> </a:t>
            </a:r>
            <a:r>
              <a:rPr lang="en-US" dirty="0" smtClean="0"/>
              <a:t>Stationary Equipment Requirement</a:t>
            </a:r>
          </a:p>
          <a:p>
            <a:pPr lvl="1"/>
            <a:r>
              <a:rPr lang="en-US" dirty="0" smtClean="0"/>
              <a:t>ORS 477 650 (2) Requires an additional water supply if additional stationary equipment is further than 150 feet from the main water supply.</a:t>
            </a:r>
          </a:p>
          <a:p>
            <a:pPr lvl="2"/>
            <a:r>
              <a:rPr lang="en-US" dirty="0" smtClean="0"/>
              <a:t>Not too common.</a:t>
            </a:r>
          </a:p>
          <a:p>
            <a:pPr lvl="2"/>
            <a:r>
              <a:rPr lang="en-US" dirty="0" smtClean="0"/>
              <a:t>Extra water supply specifically refers to ORS 477.615 and what is required by the OAR.</a:t>
            </a:r>
          </a:p>
          <a:p>
            <a:pPr lvl="2"/>
            <a:r>
              <a:rPr lang="en-US" dirty="0" smtClean="0"/>
              <a:t>The forester/warden can also require additional protection under ORS 477.660.</a:t>
            </a:r>
          </a:p>
          <a:p>
            <a:pPr lvl="1"/>
            <a:r>
              <a:rPr lang="en-US" dirty="0" smtClean="0"/>
              <a:t>The 2-Day Rule. </a:t>
            </a:r>
          </a:p>
          <a:p>
            <a:pPr lvl="2"/>
            <a:r>
              <a:rPr lang="en-US" dirty="0" smtClean="0"/>
              <a:t>This is how stationary internal combustion engines are defined in this statute. </a:t>
            </a:r>
          </a:p>
          <a:p>
            <a:pPr lvl="2"/>
            <a:r>
              <a:rPr lang="en-US" dirty="0" smtClean="0"/>
              <a:t>It has no bearing on when a water supply is required. A water supply is required from day one if the “stationary internal combustion engine” is scheduled to be on site for more than two days…not starting on day 2 or 3.</a:t>
            </a:r>
            <a:endParaRPr lang="en-US" dirty="0"/>
          </a:p>
        </p:txBody>
      </p:sp>
    </p:spTree>
    <p:extLst>
      <p:ext uri="{BB962C8B-B14F-4D97-AF65-F5344CB8AC3E}">
        <p14:creationId xmlns:p14="http://schemas.microsoft.com/office/powerpoint/2010/main" val="175328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supply and delivery</a:t>
            </a:r>
            <a:endParaRPr lang="en-US" dirty="0"/>
          </a:p>
        </p:txBody>
      </p:sp>
      <p:sp>
        <p:nvSpPr>
          <p:cNvPr id="3" name="Content Placeholder 2"/>
          <p:cNvSpPr>
            <a:spLocks noGrp="1"/>
          </p:cNvSpPr>
          <p:nvPr>
            <p:ph idx="1"/>
          </p:nvPr>
        </p:nvSpPr>
        <p:spPr/>
        <p:txBody>
          <a:bodyPr>
            <a:normAutofit/>
          </a:bodyPr>
          <a:lstStyle/>
          <a:p>
            <a:r>
              <a:rPr lang="en-US" dirty="0"/>
              <a:t> </a:t>
            </a:r>
            <a:r>
              <a:rPr lang="en-US" dirty="0" smtClean="0"/>
              <a:t>Mobile Equipment Requirement</a:t>
            </a:r>
          </a:p>
          <a:p>
            <a:pPr lvl="1"/>
            <a:r>
              <a:rPr lang="en-US" dirty="0" smtClean="0"/>
              <a:t>Treated like stationary equipment.</a:t>
            </a:r>
          </a:p>
          <a:p>
            <a:pPr lvl="1"/>
            <a:r>
              <a:rPr lang="en-US" dirty="0" smtClean="0"/>
              <a:t>Defined in rule rather than statute.</a:t>
            </a:r>
          </a:p>
          <a:p>
            <a:pPr lvl="1"/>
            <a:r>
              <a:rPr lang="en-US" dirty="0" smtClean="0"/>
              <a:t>Requirements can be found in OAR 629-043-0026 (2) Operation Area.</a:t>
            </a:r>
          </a:p>
          <a:p>
            <a:pPr lvl="1"/>
            <a:endParaRPr lang="en-US" dirty="0"/>
          </a:p>
          <a:p>
            <a:r>
              <a:rPr lang="en-US" dirty="0" smtClean="0"/>
              <a:t>Capacity</a:t>
            </a:r>
          </a:p>
          <a:p>
            <a:pPr lvl="1"/>
            <a:r>
              <a:rPr lang="en-US" dirty="0" smtClean="0"/>
              <a:t>20 GPM through 50 feet of hose and ¼ inch nozzle.</a:t>
            </a:r>
          </a:p>
          <a:p>
            <a:pPr lvl="1"/>
            <a:r>
              <a:rPr lang="en-US" dirty="0" smtClean="0"/>
              <a:t>Bottom line…does it have the pressure and consistency to initial attack a fire.</a:t>
            </a:r>
          </a:p>
          <a:p>
            <a:pPr lvl="1"/>
            <a:r>
              <a:rPr lang="en-US" dirty="0" smtClean="0"/>
              <a:t>Rules review is working on including psi at the pump head for clarification.</a:t>
            </a:r>
            <a:endParaRPr lang="en-US" dirty="0"/>
          </a:p>
        </p:txBody>
      </p:sp>
    </p:spTree>
    <p:extLst>
      <p:ext uri="{BB962C8B-B14F-4D97-AF65-F5344CB8AC3E}">
        <p14:creationId xmlns:p14="http://schemas.microsoft.com/office/powerpoint/2010/main" val="359771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firewatch</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78916" y="1860997"/>
            <a:ext cx="2827283" cy="17811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898634" y="1915508"/>
            <a:ext cx="7149663" cy="400109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MOST </a:t>
            </a:r>
            <a:r>
              <a:rPr lang="en-US" sz="2000" dirty="0" smtClean="0"/>
              <a:t>COMMON</a:t>
            </a:r>
            <a:r>
              <a:rPr lang="en-US" dirty="0" smtClean="0"/>
              <a:t> LIABILITY VIOLATIONS</a:t>
            </a:r>
          </a:p>
          <a:p>
            <a:pPr marL="742950" lvl="1" indent="-285750">
              <a:buFont typeface="Arial" panose="020B0604020202020204" pitchFamily="34" charset="0"/>
              <a:buChar char="•"/>
            </a:pPr>
            <a:r>
              <a:rPr lang="en-US" dirty="0" smtClean="0"/>
              <a:t>9 OUT OF 10 FIRES THAT REACH THE SALEM OFFICE HAVE AN ISSUE WITH THE FIREWATCH SERVICE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REQUIREMENTS</a:t>
            </a:r>
          </a:p>
          <a:p>
            <a:pPr marL="742950" lvl="1" indent="-285750">
              <a:buFont typeface="Arial" panose="020B0604020202020204" pitchFamily="34" charset="0"/>
              <a:buChar char="•"/>
            </a:pPr>
            <a:r>
              <a:rPr lang="en-US" dirty="0" smtClean="0"/>
              <a:t>Competent person.</a:t>
            </a:r>
          </a:p>
          <a:p>
            <a:pPr marL="1200150" lvl="2" indent="-285750">
              <a:buFont typeface="Arial" panose="020B0604020202020204" pitchFamily="34" charset="0"/>
              <a:buChar char="•"/>
            </a:pPr>
            <a:r>
              <a:rPr lang="en-US" dirty="0" smtClean="0"/>
              <a:t>Must be at least 18 (US Dept. of Labor)</a:t>
            </a:r>
          </a:p>
          <a:p>
            <a:pPr marL="1200150" lvl="2" indent="-285750">
              <a:buFont typeface="Arial" panose="020B0604020202020204" pitchFamily="34" charset="0"/>
              <a:buChar char="•"/>
            </a:pPr>
            <a:r>
              <a:rPr lang="en-US" dirty="0" smtClean="0"/>
              <a:t>Must be physically able to safely attack a fire start.</a:t>
            </a:r>
          </a:p>
          <a:p>
            <a:pPr marL="1200150" lvl="2" indent="-285750">
              <a:buFont typeface="Arial" panose="020B0604020202020204" pitchFamily="34" charset="0"/>
              <a:buChar char="•"/>
            </a:pPr>
            <a:r>
              <a:rPr lang="en-US" dirty="0" smtClean="0"/>
              <a:t>Must take annual refresher training.</a:t>
            </a:r>
          </a:p>
          <a:p>
            <a:pPr marL="742950" lvl="1" indent="-285750">
              <a:buFont typeface="Arial" panose="020B0604020202020204" pitchFamily="34" charset="0"/>
              <a:buChar char="•"/>
            </a:pPr>
            <a:r>
              <a:rPr lang="en-US" dirty="0" smtClean="0"/>
              <a:t>Constantly on duty for 3 hours (unless waived)</a:t>
            </a:r>
          </a:p>
          <a:p>
            <a:pPr marL="742950" lvl="1" indent="-285750">
              <a:buFont typeface="Arial" panose="020B0604020202020204" pitchFamily="34" charset="0"/>
              <a:buChar char="•"/>
            </a:pPr>
            <a:r>
              <a:rPr lang="en-US" dirty="0" smtClean="0"/>
              <a:t>Visually observe all areas of the operation where work was being conducted that day.</a:t>
            </a:r>
          </a:p>
          <a:p>
            <a:pPr marL="742950" lvl="1" indent="-285750">
              <a:buFont typeface="Arial" panose="020B0604020202020204" pitchFamily="34" charset="0"/>
              <a:buChar char="•"/>
            </a:pPr>
            <a:r>
              <a:rPr lang="en-US" dirty="0" smtClean="0"/>
              <a:t>Adequate facilities for communication and transportation.</a:t>
            </a:r>
            <a:endParaRPr lang="en-US" dirty="0"/>
          </a:p>
        </p:txBody>
      </p:sp>
    </p:spTree>
    <p:extLst>
      <p:ext uri="{BB962C8B-B14F-4D97-AF65-F5344CB8AC3E}">
        <p14:creationId xmlns:p14="http://schemas.microsoft.com/office/powerpoint/2010/main" val="350899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 calcmode="lin" valueType="num">
                                      <p:cBhvr additive="base">
                                        <p:cTn id="3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 calcmode="lin" valueType="num">
                                      <p:cBhvr additive="base">
                                        <p:cTn id="3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
                                            <p:txEl>
                                              <p:pRg st="8" end="8"/>
                                            </p:txEl>
                                          </p:spTgt>
                                        </p:tgtEl>
                                        <p:attrNameLst>
                                          <p:attrName>style.visibility</p:attrName>
                                        </p:attrNameLst>
                                      </p:cBhvr>
                                      <p:to>
                                        <p:strVal val="visible"/>
                                      </p:to>
                                    </p:set>
                                    <p:anim calcmode="lin" valueType="num">
                                      <p:cBhvr additive="base">
                                        <p:cTn id="4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5">
                                            <p:txEl>
                                              <p:pRg st="9" end="9"/>
                                            </p:txEl>
                                          </p:spTgt>
                                        </p:tgtEl>
                                        <p:attrNameLst>
                                          <p:attrName>style.visibility</p:attrName>
                                        </p:attrNameLst>
                                      </p:cBhvr>
                                      <p:to>
                                        <p:strVal val="visible"/>
                                      </p:to>
                                    </p:set>
                                    <p:anim calcmode="lin" valueType="num">
                                      <p:cBhvr additive="base">
                                        <p:cTn id="5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 calcmode="lin" valueType="num">
                                      <p:cBhvr additive="base">
                                        <p:cTn id="5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firewatch</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78916" y="1860997"/>
            <a:ext cx="2827283" cy="17811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898634" y="1915508"/>
            <a:ext cx="7149663" cy="369331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PROPOSED RULES CLARIFICATION</a:t>
            </a:r>
          </a:p>
          <a:p>
            <a:pPr marL="742950" lvl="1" indent="-285750">
              <a:buFont typeface="Arial" panose="020B0604020202020204" pitchFamily="34" charset="0"/>
              <a:buChar char="•"/>
            </a:pPr>
            <a:r>
              <a:rPr lang="en-US" dirty="0" smtClean="0"/>
              <a:t>Notice the title? Change from Watchman to Firewatch</a:t>
            </a:r>
          </a:p>
          <a:p>
            <a:pPr marL="742950" lvl="1" indent="-285750">
              <a:buFont typeface="Arial" panose="020B0604020202020204" pitchFamily="34" charset="0"/>
              <a:buChar char="•"/>
            </a:pPr>
            <a:r>
              <a:rPr lang="en-US" dirty="0" smtClean="0"/>
              <a:t>Align with OR-OSHA safe firefighting for single resources.</a:t>
            </a:r>
          </a:p>
          <a:p>
            <a:pPr marL="1200150" lvl="2" indent="-285750">
              <a:buFont typeface="Arial" panose="020B0604020202020204" pitchFamily="34" charset="0"/>
              <a:buChar char="•"/>
            </a:pPr>
            <a:r>
              <a:rPr lang="en-US" dirty="0" smtClean="0"/>
              <a:t>Current: Have the physical and mental faculties and be trained to a necessary to make decisions, communicate needs and take appropriate action when a fire is detected. </a:t>
            </a:r>
          </a:p>
          <a:p>
            <a:pPr marL="1200150" lvl="2" indent="-285750">
              <a:buFont typeface="Arial" panose="020B0604020202020204" pitchFamily="34" charset="0"/>
              <a:buChar char="•"/>
            </a:pPr>
            <a:r>
              <a:rPr lang="en-US" dirty="0" smtClean="0"/>
              <a:t>Proposed: Be </a:t>
            </a:r>
            <a:r>
              <a:rPr lang="en-US" dirty="0"/>
              <a:t>qualified in the use and operation of assigned firefighting equipment and tools; be physically capable of performing assigned fire suppression activities; and be advised of single employee assignment responsibilities (OAR 437-007-1315), when working alone.</a:t>
            </a:r>
          </a:p>
        </p:txBody>
      </p:sp>
    </p:spTree>
    <p:extLst>
      <p:ext uri="{BB962C8B-B14F-4D97-AF65-F5344CB8AC3E}">
        <p14:creationId xmlns:p14="http://schemas.microsoft.com/office/powerpoint/2010/main" val="109635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mph" presetSubtype="2" fill="hold" nodeType="clickEffect">
                                  <p:stCondLst>
                                    <p:cond delay="0"/>
                                  </p:stCondLst>
                                  <p:childTnLst>
                                    <p:animClr clrSpc="rgb" dir="cw">
                                      <p:cBhvr override="childStyle">
                                        <p:cTn id="30" dur="2000" fill="hold"/>
                                        <p:tgtEl>
                                          <p:spTgt spid="5">
                                            <p:txEl>
                                              <p:pRg st="3" end="3"/>
                                            </p:txEl>
                                          </p:spTgt>
                                        </p:tgtEl>
                                        <p:attrNameLst>
                                          <p:attrName>style.color</p:attrName>
                                        </p:attrNameLst>
                                      </p:cBhvr>
                                      <p:to>
                                        <a:schemeClr val="accent2"/>
                                      </p:to>
                                    </p:animClr>
                                  </p:childTnLst>
                                </p:cTn>
                              </p:par>
                              <p:par>
                                <p:cTn id="31" presetID="2" presetClass="entr" presetSubtype="4" fill="hold" grpId="0" nodeType="with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 calcmode="lin" valueType="num">
                                      <p:cBhvr additive="base">
                                        <p:cTn id="3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777589" y="2290238"/>
            <a:ext cx="4786993" cy="2676525"/>
            <a:chOff x="3442607" y="3255509"/>
            <a:chExt cx="4786993" cy="2676525"/>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2607" y="3255509"/>
              <a:ext cx="4762500" cy="2676525"/>
            </a:xfrm>
            <a:prstGeom prst="rect">
              <a:avLst/>
            </a:prstGeom>
          </p:spPr>
        </p:pic>
        <p:sp>
          <p:nvSpPr>
            <p:cNvPr id="5" name="Rectangle 4"/>
            <p:cNvSpPr/>
            <p:nvPr/>
          </p:nvSpPr>
          <p:spPr>
            <a:xfrm>
              <a:off x="7511143" y="5791200"/>
              <a:ext cx="718457" cy="130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p:txBody>
          <a:bodyPr/>
          <a:lstStyle/>
          <a:p>
            <a:r>
              <a:rPr lang="en-US" dirty="0" smtClean="0"/>
              <a:t>Questions on rules?</a:t>
            </a:r>
            <a:endParaRPr lang="en-US" dirty="0"/>
          </a:p>
        </p:txBody>
      </p:sp>
      <p:sp>
        <p:nvSpPr>
          <p:cNvPr id="3" name="Subtitle 2"/>
          <p:cNvSpPr>
            <a:spLocks noGrp="1"/>
          </p:cNvSpPr>
          <p:nvPr>
            <p:ph type="subTitle" idx="1"/>
          </p:nvPr>
        </p:nvSpPr>
        <p:spPr>
          <a:xfrm>
            <a:off x="1371600" y="3799113"/>
            <a:ext cx="9448800" cy="518887"/>
          </a:xfrm>
        </p:spPr>
        <p:txBody>
          <a:bodyPr/>
          <a:lstStyle/>
          <a:p>
            <a:pPr algn="r"/>
            <a:r>
              <a:rPr lang="en-US" dirty="0" smtClean="0"/>
              <a:t>Coming up…closures.</a:t>
            </a:r>
            <a:endParaRPr lang="en-US" dirty="0"/>
          </a:p>
        </p:txBody>
      </p:sp>
    </p:spTree>
    <p:extLst>
      <p:ext uri="{BB962C8B-B14F-4D97-AF65-F5344CB8AC3E}">
        <p14:creationId xmlns:p14="http://schemas.microsoft.com/office/powerpoint/2010/main" val="41558101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IFPL and closures</a:t>
            </a:r>
            <a:endParaRPr lang="en-US" dirty="0"/>
          </a:p>
        </p:txBody>
      </p:sp>
      <p:sp>
        <p:nvSpPr>
          <p:cNvPr id="3" name="Subtitle 2"/>
          <p:cNvSpPr>
            <a:spLocks noGrp="1"/>
          </p:cNvSpPr>
          <p:nvPr>
            <p:ph type="subTitle" idx="1"/>
          </p:nvPr>
        </p:nvSpPr>
        <p:spPr>
          <a:xfrm>
            <a:off x="8986988" y="3632201"/>
            <a:ext cx="3191164" cy="685800"/>
          </a:xfrm>
        </p:spPr>
        <p:txBody>
          <a:bodyPr/>
          <a:lstStyle/>
          <a:p>
            <a:pPr algn="r"/>
            <a:r>
              <a:rPr lang="en-US" dirty="0" smtClean="0"/>
              <a:t>Common Questions</a:t>
            </a:r>
            <a:endParaRPr lang="en-US" dirty="0"/>
          </a:p>
        </p:txBody>
      </p:sp>
    </p:spTree>
    <p:extLst>
      <p:ext uri="{BB962C8B-B14F-4D97-AF65-F5344CB8AC3E}">
        <p14:creationId xmlns:p14="http://schemas.microsoft.com/office/powerpoint/2010/main" val="128310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35" presetClass="path" presetSubtype="0" accel="50000" decel="50000" fill="hold" grpId="1" nodeType="afterEffect">
                                  <p:stCondLst>
                                    <p:cond delay="500"/>
                                  </p:stCondLst>
                                  <p:childTnLst>
                                    <p:animMotion origin="layout" path="M -6.25E-7 0 L -0.25 0 " pathEditMode="relative" rAng="0" ptsTypes="AA">
                                      <p:cBhvr>
                                        <p:cTn id="10" dur="2000" fill="hold"/>
                                        <p:tgtEl>
                                          <p:spTgt spid="3">
                                            <p:txEl>
                                              <p:pRg st="0" end="0"/>
                                            </p:txEl>
                                          </p:spTgt>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Power driven machinery </a:t>
            </a:r>
            <a:br>
              <a:rPr lang="en-US" dirty="0" smtClean="0"/>
            </a:br>
            <a:r>
              <a:rPr lang="en-US" dirty="0" smtClean="0"/>
              <a:t>and closures</a:t>
            </a:r>
            <a:endParaRPr lang="en-US" dirty="0"/>
          </a:p>
        </p:txBody>
      </p:sp>
      <p:sp>
        <p:nvSpPr>
          <p:cNvPr id="10" name="Content Placeholder 9"/>
          <p:cNvSpPr>
            <a:spLocks noGrp="1"/>
          </p:cNvSpPr>
          <p:nvPr>
            <p:ph idx="1"/>
          </p:nvPr>
        </p:nvSpPr>
        <p:spPr>
          <a:xfrm>
            <a:off x="685800" y="2761673"/>
            <a:ext cx="10820400" cy="3457012"/>
          </a:xfrm>
        </p:spPr>
        <p:txBody>
          <a:bodyPr/>
          <a:lstStyle/>
          <a:p>
            <a:pPr marL="0" indent="0">
              <a:buNone/>
            </a:pPr>
            <a:r>
              <a:rPr lang="en-US" sz="2800" b="1" dirty="0" smtClean="0"/>
              <a:t>ORS 477.625 </a:t>
            </a:r>
            <a:r>
              <a:rPr lang="en-US" sz="2800" b="1" dirty="0"/>
              <a:t>Permit to use fire or power-driven </a:t>
            </a:r>
            <a:r>
              <a:rPr lang="en-US" sz="2800" b="1" dirty="0" smtClean="0"/>
              <a:t>machinery</a:t>
            </a:r>
            <a:br>
              <a:rPr lang="en-US" sz="2800" b="1" dirty="0" smtClean="0"/>
            </a:br>
            <a:r>
              <a:rPr lang="en-US" sz="2800" dirty="0" smtClean="0"/>
              <a:t>(</a:t>
            </a:r>
            <a:r>
              <a:rPr lang="en-US" sz="2800" dirty="0"/>
              <a:t>1) Every person conducting an </a:t>
            </a:r>
            <a:r>
              <a:rPr lang="en-US" sz="2800" dirty="0" smtClean="0"/>
              <a:t>operation…that </a:t>
            </a:r>
            <a:r>
              <a:rPr lang="en-US" sz="2800" dirty="0"/>
              <a:t>uses fire in any form or power-driven machinery shall first obtain from the forester a written </a:t>
            </a:r>
            <a:r>
              <a:rPr lang="en-US" sz="2800" dirty="0" smtClean="0"/>
              <a:t>permit.</a:t>
            </a:r>
            <a:endParaRPr lang="en-US" sz="2800" dirty="0"/>
          </a:p>
          <a:p>
            <a:endParaRPr lang="en-US" dirty="0"/>
          </a:p>
        </p:txBody>
      </p:sp>
    </p:spTree>
    <p:extLst>
      <p:ext uri="{BB962C8B-B14F-4D97-AF65-F5344CB8AC3E}">
        <p14:creationId xmlns:p14="http://schemas.microsoft.com/office/powerpoint/2010/main" val="34280746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Power driven machinery </a:t>
            </a:r>
            <a:br>
              <a:rPr lang="en-US" dirty="0" smtClean="0"/>
            </a:br>
            <a:r>
              <a:rPr lang="en-US" dirty="0" smtClean="0"/>
              <a:t>and closures</a:t>
            </a:r>
            <a:endParaRPr lang="en-US" dirty="0"/>
          </a:p>
        </p:txBody>
      </p:sp>
      <p:sp>
        <p:nvSpPr>
          <p:cNvPr id="10" name="Content Placeholder 9"/>
          <p:cNvSpPr>
            <a:spLocks noGrp="1"/>
          </p:cNvSpPr>
          <p:nvPr>
            <p:ph idx="1"/>
          </p:nvPr>
        </p:nvSpPr>
        <p:spPr>
          <a:xfrm>
            <a:off x="685800" y="2761673"/>
            <a:ext cx="10820400" cy="3457012"/>
          </a:xfrm>
        </p:spPr>
        <p:txBody>
          <a:bodyPr/>
          <a:lstStyle/>
          <a:p>
            <a:r>
              <a:rPr lang="en-US" sz="2800" b="1" dirty="0" smtClean="0"/>
              <a:t>ORS 477.625 </a:t>
            </a:r>
            <a:r>
              <a:rPr lang="en-US" sz="2800" b="1" dirty="0"/>
              <a:t>Permit to use fire or power-driven </a:t>
            </a:r>
            <a:r>
              <a:rPr lang="en-US" sz="2800" b="1" dirty="0" smtClean="0"/>
              <a:t>machinery</a:t>
            </a:r>
            <a:br>
              <a:rPr lang="en-US" sz="2800" b="1" dirty="0" smtClean="0"/>
            </a:br>
            <a:r>
              <a:rPr lang="en-US" sz="2800" dirty="0" smtClean="0"/>
              <a:t>(1) (a</a:t>
            </a:r>
            <a:r>
              <a:rPr lang="en-US" sz="2800" dirty="0"/>
              <a:t>) Take reasonable precautions that in the judgment of the forester are necessary in the use of fire and power-driven machinery to prevent the spread of fire on or from an operation area.</a:t>
            </a:r>
          </a:p>
          <a:p>
            <a:endParaRPr lang="en-US" dirty="0"/>
          </a:p>
        </p:txBody>
      </p:sp>
    </p:spTree>
    <p:extLst>
      <p:ext uri="{BB962C8B-B14F-4D97-AF65-F5344CB8AC3E}">
        <p14:creationId xmlns:p14="http://schemas.microsoft.com/office/powerpoint/2010/main" val="29177045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Power driven machinery </a:t>
            </a:r>
            <a:br>
              <a:rPr lang="en-US" dirty="0" smtClean="0"/>
            </a:br>
            <a:r>
              <a:rPr lang="en-US" dirty="0" smtClean="0"/>
              <a:t>and closures</a:t>
            </a:r>
            <a:endParaRPr lang="en-US" dirty="0"/>
          </a:p>
        </p:txBody>
      </p:sp>
      <p:sp>
        <p:nvSpPr>
          <p:cNvPr id="10" name="Content Placeholder 9"/>
          <p:cNvSpPr>
            <a:spLocks noGrp="1"/>
          </p:cNvSpPr>
          <p:nvPr>
            <p:ph idx="1"/>
          </p:nvPr>
        </p:nvSpPr>
        <p:spPr>
          <a:xfrm>
            <a:off x="685800" y="2761673"/>
            <a:ext cx="10820400" cy="3457012"/>
          </a:xfrm>
        </p:spPr>
        <p:txBody>
          <a:bodyPr/>
          <a:lstStyle/>
          <a:p>
            <a:r>
              <a:rPr lang="en-US" sz="2800" b="1" dirty="0" smtClean="0"/>
              <a:t>ORS 477.625 </a:t>
            </a:r>
            <a:r>
              <a:rPr lang="en-US" sz="2800" b="1" dirty="0"/>
              <a:t>Permit to use fire or power-driven </a:t>
            </a:r>
            <a:r>
              <a:rPr lang="en-US" sz="2800" b="1" dirty="0" smtClean="0"/>
              <a:t>machinery</a:t>
            </a:r>
            <a:br>
              <a:rPr lang="en-US" sz="2800" b="1" dirty="0" smtClean="0"/>
            </a:br>
            <a:r>
              <a:rPr lang="en-US" sz="2800" dirty="0" smtClean="0"/>
              <a:t>(1)(c</a:t>
            </a:r>
            <a:r>
              <a:rPr lang="en-US" sz="2800" dirty="0"/>
              <a:t>) If operating west of the summit of the Cascade Mountains, close down any part or all of the operation during any period of time when notified that, in the judgment of the forester, conditions exist as described in ORS 477.670.</a:t>
            </a:r>
          </a:p>
          <a:p>
            <a:endParaRPr lang="en-US" sz="2800" dirty="0"/>
          </a:p>
          <a:p>
            <a:endParaRPr lang="en-US" dirty="0"/>
          </a:p>
        </p:txBody>
      </p:sp>
    </p:spTree>
    <p:extLst>
      <p:ext uri="{BB962C8B-B14F-4D97-AF65-F5344CB8AC3E}">
        <p14:creationId xmlns:p14="http://schemas.microsoft.com/office/powerpoint/2010/main" val="4017860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Why?</a:t>
            </a:r>
            <a:endParaRPr lang="en-US" dirty="0"/>
          </a:p>
        </p:txBody>
      </p:sp>
      <p:sp>
        <p:nvSpPr>
          <p:cNvPr id="3" name="Text Placeholder 2"/>
          <p:cNvSpPr>
            <a:spLocks noGrp="1"/>
          </p:cNvSpPr>
          <p:nvPr>
            <p:ph type="body" idx="1"/>
          </p:nvPr>
        </p:nvSpPr>
        <p:spPr/>
        <p:txBody>
          <a:bodyPr>
            <a:normAutofit lnSpcReduction="10000"/>
          </a:bodyPr>
          <a:lstStyle/>
          <a:p>
            <a:pPr algn="l"/>
            <a:r>
              <a:rPr lang="en-US" dirty="0" smtClean="0"/>
              <a:t>Mission: </a:t>
            </a:r>
            <a:r>
              <a:rPr lang="en-US" dirty="0"/>
              <a:t>To serve the people of Oregon by protecting, managing, and promoting stewardship of Oregon's forests to enhance environmental, economic, and community sustainability.</a:t>
            </a:r>
          </a:p>
          <a:p>
            <a:pPr algn="l"/>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3265" y="479651"/>
            <a:ext cx="4762500" cy="2676525"/>
          </a:xfrm>
          <a:prstGeom prst="rect">
            <a:avLst/>
          </a:prstGeom>
        </p:spPr>
      </p:pic>
      <p:sp>
        <p:nvSpPr>
          <p:cNvPr id="5" name="Rectangle 4"/>
          <p:cNvSpPr/>
          <p:nvPr/>
        </p:nvSpPr>
        <p:spPr>
          <a:xfrm>
            <a:off x="6422571" y="3015343"/>
            <a:ext cx="4985658" cy="261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00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Power driven machinery </a:t>
            </a:r>
            <a:br>
              <a:rPr lang="en-US" dirty="0" smtClean="0"/>
            </a:br>
            <a:r>
              <a:rPr lang="en-US" dirty="0" smtClean="0"/>
              <a:t>and closures</a:t>
            </a:r>
            <a:endParaRPr lang="en-US" dirty="0"/>
          </a:p>
        </p:txBody>
      </p:sp>
      <p:sp>
        <p:nvSpPr>
          <p:cNvPr id="10" name="Content Placeholder 9"/>
          <p:cNvSpPr>
            <a:spLocks noGrp="1"/>
          </p:cNvSpPr>
          <p:nvPr>
            <p:ph idx="1"/>
          </p:nvPr>
        </p:nvSpPr>
        <p:spPr>
          <a:xfrm>
            <a:off x="685800" y="2761673"/>
            <a:ext cx="10820400" cy="3805382"/>
          </a:xfrm>
        </p:spPr>
        <p:txBody>
          <a:bodyPr>
            <a:normAutofit fontScale="85000" lnSpcReduction="10000"/>
          </a:bodyPr>
          <a:lstStyle/>
          <a:p>
            <a:pPr marL="0" indent="0">
              <a:buNone/>
            </a:pPr>
            <a:r>
              <a:rPr lang="en-US" sz="2800" b="1" dirty="0" smtClean="0"/>
              <a:t>ORS 477.670 </a:t>
            </a:r>
            <a:r>
              <a:rPr lang="en-US" sz="2800" b="1" dirty="0"/>
              <a:t>When use of fire or power-driven machinery prohibited.</a:t>
            </a:r>
            <a:r>
              <a:rPr lang="en-US" sz="2800" dirty="0"/>
              <a:t> </a:t>
            </a:r>
            <a:endParaRPr lang="en-US" sz="2800" dirty="0" smtClean="0"/>
          </a:p>
          <a:p>
            <a:pPr marL="0" indent="0">
              <a:lnSpc>
                <a:spcPct val="120000"/>
              </a:lnSpc>
              <a:buNone/>
            </a:pPr>
            <a:r>
              <a:rPr lang="en-US" sz="2800" dirty="0" smtClean="0"/>
              <a:t>During </a:t>
            </a:r>
            <a:r>
              <a:rPr lang="en-US" sz="2800" dirty="0"/>
              <a:t>a fire </a:t>
            </a:r>
            <a:r>
              <a:rPr lang="en-US" sz="2800" dirty="0" smtClean="0"/>
              <a:t>season…</a:t>
            </a:r>
            <a:r>
              <a:rPr lang="en-US" sz="2800" b="1" dirty="0" smtClean="0">
                <a:solidFill>
                  <a:srgbClr val="FFFF00"/>
                </a:solidFill>
              </a:rPr>
              <a:t>west </a:t>
            </a:r>
            <a:r>
              <a:rPr lang="en-US" sz="2800" b="1" dirty="0">
                <a:solidFill>
                  <a:srgbClr val="FFFF00"/>
                </a:solidFill>
              </a:rPr>
              <a:t>of the summit of the Cascade Mountains</a:t>
            </a:r>
            <a:r>
              <a:rPr lang="en-US" sz="2800" dirty="0"/>
              <a:t>, if the forestland in such </a:t>
            </a:r>
            <a:r>
              <a:rPr lang="en-US" sz="2800" dirty="0" smtClean="0"/>
              <a:t>district…is </a:t>
            </a:r>
            <a:r>
              <a:rPr lang="en-US" sz="2800" dirty="0"/>
              <a:t>susceptible in the judgment of the forester to damage by fire, the forester shall issue notice to that effect. </a:t>
            </a:r>
            <a:endParaRPr lang="en-US" sz="2800" dirty="0" smtClean="0"/>
          </a:p>
          <a:p>
            <a:pPr marL="0" indent="0">
              <a:lnSpc>
                <a:spcPct val="120000"/>
              </a:lnSpc>
              <a:buNone/>
            </a:pPr>
            <a:r>
              <a:rPr lang="en-US" sz="2800" dirty="0" smtClean="0"/>
              <a:t>Thereafter </a:t>
            </a:r>
            <a:r>
              <a:rPr lang="en-US" sz="2800" dirty="0"/>
              <a:t>the use of </a:t>
            </a:r>
            <a:r>
              <a:rPr lang="en-US" sz="2800" dirty="0" smtClean="0"/>
              <a:t>fire…or…power-driven </a:t>
            </a:r>
            <a:r>
              <a:rPr lang="en-US" sz="2800" dirty="0"/>
              <a:t>machinery for any operation, is unlawful unless approved by the forester. Approval shall be granted only when in the judgment of the forester the activity will not constitute a fire hazard sufficient to justify the requirement. </a:t>
            </a:r>
          </a:p>
          <a:p>
            <a:endParaRPr lang="en-US" sz="2800" dirty="0"/>
          </a:p>
          <a:p>
            <a:endParaRPr lang="en-US" dirty="0"/>
          </a:p>
        </p:txBody>
      </p:sp>
      <p:sp>
        <p:nvSpPr>
          <p:cNvPr id="2" name="TextBox 1"/>
          <p:cNvSpPr txBox="1"/>
          <p:nvPr/>
        </p:nvSpPr>
        <p:spPr>
          <a:xfrm>
            <a:off x="267855" y="949405"/>
            <a:ext cx="2540000" cy="1107996"/>
          </a:xfrm>
          <a:prstGeom prst="rect">
            <a:avLst/>
          </a:prstGeom>
          <a:noFill/>
        </p:spPr>
        <p:txBody>
          <a:bodyPr wrap="square" rtlCol="0">
            <a:spAutoFit/>
          </a:bodyPr>
          <a:lstStyle/>
          <a:p>
            <a:pPr algn="ctr"/>
            <a:r>
              <a:rPr lang="en-US" sz="6600" b="1" dirty="0" smtClean="0">
                <a:solidFill>
                  <a:srgbClr val="FFFF00"/>
                </a:solidFill>
              </a:rPr>
              <a:t>IFPL</a:t>
            </a:r>
            <a:endParaRPr lang="en-US" sz="6600" b="1" dirty="0">
              <a:solidFill>
                <a:srgbClr val="FFFF00"/>
              </a:solidFill>
            </a:endParaRPr>
          </a:p>
        </p:txBody>
      </p:sp>
    </p:spTree>
    <p:extLst>
      <p:ext uri="{BB962C8B-B14F-4D97-AF65-F5344CB8AC3E}">
        <p14:creationId xmlns:p14="http://schemas.microsoft.com/office/powerpoint/2010/main" val="37360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Power driven machinery </a:t>
            </a:r>
            <a:br>
              <a:rPr lang="en-US" dirty="0" smtClean="0"/>
            </a:br>
            <a:r>
              <a:rPr lang="en-US" dirty="0" smtClean="0"/>
              <a:t>and closures</a:t>
            </a:r>
            <a:endParaRPr lang="en-US" dirty="0"/>
          </a:p>
        </p:txBody>
      </p:sp>
      <p:sp>
        <p:nvSpPr>
          <p:cNvPr id="10" name="Content Placeholder 9"/>
          <p:cNvSpPr>
            <a:spLocks noGrp="1"/>
          </p:cNvSpPr>
          <p:nvPr>
            <p:ph idx="1"/>
          </p:nvPr>
        </p:nvSpPr>
        <p:spPr>
          <a:xfrm>
            <a:off x="685800" y="3195781"/>
            <a:ext cx="10820400" cy="3371273"/>
          </a:xfrm>
        </p:spPr>
        <p:txBody>
          <a:bodyPr>
            <a:normAutofit/>
          </a:bodyPr>
          <a:lstStyle/>
          <a:p>
            <a:pPr marL="0" indent="0" algn="ctr">
              <a:buNone/>
            </a:pPr>
            <a:r>
              <a:rPr lang="en-US" sz="5400" b="1" dirty="0" smtClean="0"/>
              <a:t>Eastside ODF</a:t>
            </a:r>
            <a:endParaRPr lang="en-US" sz="2800" dirty="0"/>
          </a:p>
          <a:p>
            <a:endParaRPr lang="en-US" sz="2800" dirty="0"/>
          </a:p>
          <a:p>
            <a:endParaRPr lang="en-US" dirty="0"/>
          </a:p>
        </p:txBody>
      </p:sp>
    </p:spTree>
    <p:extLst>
      <p:ext uri="{BB962C8B-B14F-4D97-AF65-F5344CB8AC3E}">
        <p14:creationId xmlns:p14="http://schemas.microsoft.com/office/powerpoint/2010/main" val="14222032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Power driven machinery </a:t>
            </a:r>
            <a:br>
              <a:rPr lang="en-US" dirty="0" smtClean="0"/>
            </a:br>
            <a:r>
              <a:rPr lang="en-US" dirty="0" smtClean="0"/>
              <a:t>and closures</a:t>
            </a:r>
            <a:endParaRPr lang="en-US" dirty="0"/>
          </a:p>
        </p:txBody>
      </p:sp>
      <p:sp>
        <p:nvSpPr>
          <p:cNvPr id="10" name="Content Placeholder 9"/>
          <p:cNvSpPr>
            <a:spLocks noGrp="1"/>
          </p:cNvSpPr>
          <p:nvPr>
            <p:ph idx="1"/>
          </p:nvPr>
        </p:nvSpPr>
        <p:spPr>
          <a:xfrm>
            <a:off x="685800" y="2761672"/>
            <a:ext cx="10820400" cy="4096327"/>
          </a:xfrm>
        </p:spPr>
        <p:txBody>
          <a:bodyPr>
            <a:normAutofit fontScale="92500" lnSpcReduction="20000"/>
          </a:bodyPr>
          <a:lstStyle/>
          <a:p>
            <a:pPr marL="0" indent="0">
              <a:buNone/>
            </a:pPr>
            <a:r>
              <a:rPr lang="en-US" sz="2600" b="1" dirty="0" smtClean="0"/>
              <a:t>OAR 629-043-0026 Operation Area</a:t>
            </a:r>
          </a:p>
          <a:p>
            <a:pPr marL="0" indent="0">
              <a:lnSpc>
                <a:spcPct val="120000"/>
              </a:lnSpc>
              <a:buNone/>
            </a:pPr>
            <a:r>
              <a:rPr lang="en-US" sz="2400" dirty="0" smtClean="0"/>
              <a:t>Pursuant </a:t>
            </a:r>
            <a:r>
              <a:rPr lang="en-US" sz="2400" dirty="0"/>
              <a:t>to ORS 477.625(1)(a), operators shall comply with the following reasonable precautions that, in the judgement of the forester, are necessary to prevent the spread of fire on or from an operation area:</a:t>
            </a:r>
          </a:p>
          <a:p>
            <a:pPr marL="0" indent="0">
              <a:buNone/>
            </a:pPr>
            <a:endParaRPr lang="en-US" sz="2800" dirty="0" smtClean="0"/>
          </a:p>
          <a:p>
            <a:pPr marL="0" indent="0">
              <a:lnSpc>
                <a:spcPct val="110000"/>
              </a:lnSpc>
              <a:buNone/>
            </a:pPr>
            <a:r>
              <a:rPr lang="en-US" sz="2400" dirty="0"/>
              <a:t>(5) When conducting </a:t>
            </a:r>
            <a:r>
              <a:rPr lang="en-US" sz="2400" dirty="0" smtClean="0"/>
              <a:t>an </a:t>
            </a:r>
            <a:r>
              <a:rPr lang="en-US" sz="2400" dirty="0"/>
              <a:t>operation during fire season which uses mobile equipment </a:t>
            </a:r>
            <a:r>
              <a:rPr lang="en-US" sz="2400" b="1" dirty="0">
                <a:solidFill>
                  <a:srgbClr val="FFFF00"/>
                </a:solidFill>
              </a:rPr>
              <a:t>east of the summit of the Cascade Mountains</a:t>
            </a:r>
            <a:r>
              <a:rPr lang="en-US" sz="2400" dirty="0"/>
              <a:t> and when directed by the forester in written order, comply with limitations on when mobile equipment may be used. The forester shall base such limitations on the fire danger in the operation area, on the risk of fire beginning in the operation area, or due to a combination of any such </a:t>
            </a:r>
            <a:r>
              <a:rPr lang="en-US" sz="2400" dirty="0" smtClean="0"/>
              <a:t>conditions</a:t>
            </a:r>
            <a:r>
              <a:rPr lang="en-US" sz="2400" dirty="0"/>
              <a:t>.</a:t>
            </a:r>
          </a:p>
          <a:p>
            <a:endParaRPr lang="en-US" sz="2800" dirty="0" smtClean="0"/>
          </a:p>
          <a:p>
            <a:endParaRPr lang="en-US" sz="2800" dirty="0"/>
          </a:p>
          <a:p>
            <a:endParaRPr lang="en-US" dirty="0"/>
          </a:p>
        </p:txBody>
      </p:sp>
    </p:spTree>
    <p:extLst>
      <p:ext uri="{BB962C8B-B14F-4D97-AF65-F5344CB8AC3E}">
        <p14:creationId xmlns:p14="http://schemas.microsoft.com/office/powerpoint/2010/main" val="7804998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closures</a:t>
            </a:r>
            <a:endParaRPr lang="en-US" dirty="0"/>
          </a:p>
        </p:txBody>
      </p:sp>
      <p:sp>
        <p:nvSpPr>
          <p:cNvPr id="5" name="Content Placeholder 4"/>
          <p:cNvSpPr>
            <a:spLocks noGrp="1"/>
          </p:cNvSpPr>
          <p:nvPr>
            <p:ph sz="half" idx="1"/>
          </p:nvPr>
        </p:nvSpPr>
        <p:spPr>
          <a:xfrm>
            <a:off x="685800" y="2543760"/>
            <a:ext cx="5334000" cy="3325723"/>
          </a:xfrm>
        </p:spPr>
        <p:txBody>
          <a:bodyPr>
            <a:normAutofit/>
          </a:bodyPr>
          <a:lstStyle/>
          <a:p>
            <a:r>
              <a:rPr lang="en-US" sz="2800" dirty="0" smtClean="0"/>
              <a:t>IFPL </a:t>
            </a:r>
            <a:r>
              <a:rPr lang="en-US" sz="2000" dirty="0" smtClean="0"/>
              <a:t>(ODF </a:t>
            </a:r>
            <a:r>
              <a:rPr lang="en-US" sz="2000" dirty="0"/>
              <a:t>W</a:t>
            </a:r>
            <a:r>
              <a:rPr lang="en-US" sz="2000" dirty="0" smtClean="0"/>
              <a:t>estside and all Federal)</a:t>
            </a:r>
            <a:endParaRPr lang="en-US" sz="2800" dirty="0" smtClean="0"/>
          </a:p>
          <a:p>
            <a:pPr lvl="1"/>
            <a:r>
              <a:rPr lang="en-US" sz="2800" dirty="0" smtClean="0"/>
              <a:t>I Closed Season</a:t>
            </a:r>
          </a:p>
          <a:p>
            <a:pPr lvl="1"/>
            <a:r>
              <a:rPr lang="en-US" sz="2800" dirty="0" smtClean="0"/>
              <a:t>II Partial Hoot Owl</a:t>
            </a:r>
          </a:p>
          <a:p>
            <a:pPr lvl="1"/>
            <a:r>
              <a:rPr lang="en-US" sz="2800" dirty="0" smtClean="0"/>
              <a:t>III Partial Shutdown</a:t>
            </a:r>
          </a:p>
          <a:p>
            <a:pPr lvl="1"/>
            <a:r>
              <a:rPr lang="en-US" sz="2800" dirty="0" smtClean="0"/>
              <a:t>IV General Shutdown</a:t>
            </a:r>
            <a:endParaRPr lang="en-US" sz="2800" dirty="0"/>
          </a:p>
        </p:txBody>
      </p:sp>
      <p:sp>
        <p:nvSpPr>
          <p:cNvPr id="6" name="Content Placeholder 5"/>
          <p:cNvSpPr>
            <a:spLocks noGrp="1"/>
          </p:cNvSpPr>
          <p:nvPr>
            <p:ph sz="half" idx="2"/>
          </p:nvPr>
        </p:nvSpPr>
        <p:spPr>
          <a:xfrm>
            <a:off x="6172200" y="2543760"/>
            <a:ext cx="5334000" cy="3325723"/>
          </a:xfrm>
        </p:spPr>
        <p:txBody>
          <a:bodyPr/>
          <a:lstStyle/>
          <a:p>
            <a:r>
              <a:rPr lang="en-US" sz="2800" dirty="0" smtClean="0"/>
              <a:t>ODF Eastside</a:t>
            </a:r>
          </a:p>
          <a:p>
            <a:pPr lvl="1"/>
            <a:r>
              <a:rPr lang="en-US" sz="2600" dirty="0" smtClean="0"/>
              <a:t>OAR 629-043-0026 (5)</a:t>
            </a:r>
          </a:p>
          <a:p>
            <a:pPr lvl="1"/>
            <a:endParaRPr lang="en-US" sz="2600" dirty="0" smtClean="0"/>
          </a:p>
          <a:p>
            <a:endParaRPr lang="en-US" dirty="0"/>
          </a:p>
        </p:txBody>
      </p:sp>
    </p:spTree>
    <p:extLst>
      <p:ext uri="{BB962C8B-B14F-4D97-AF65-F5344CB8AC3E}">
        <p14:creationId xmlns:p14="http://schemas.microsoft.com/office/powerpoint/2010/main" val="1158832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closure questions</a:t>
            </a:r>
            <a:endParaRPr lang="en-US" dirty="0"/>
          </a:p>
        </p:txBody>
      </p:sp>
      <p:sp>
        <p:nvSpPr>
          <p:cNvPr id="3" name="Content Placeholder 2"/>
          <p:cNvSpPr>
            <a:spLocks noGrp="1"/>
          </p:cNvSpPr>
          <p:nvPr>
            <p:ph idx="1"/>
          </p:nvPr>
        </p:nvSpPr>
        <p:spPr/>
        <p:txBody>
          <a:bodyPr/>
          <a:lstStyle/>
          <a:p>
            <a:r>
              <a:rPr lang="en-US" dirty="0" smtClean="0"/>
              <a:t>IFPL 3: WHERE SHOULD THE LOG TRUCK BE AT 1:00?</a:t>
            </a:r>
          </a:p>
          <a:p>
            <a:pPr lvl="1"/>
            <a:endParaRPr lang="en-US" dirty="0"/>
          </a:p>
          <a:p>
            <a:pPr lvl="1"/>
            <a:r>
              <a:rPr lang="en-US" dirty="0" smtClean="0"/>
              <a:t>The log truck, and all personnel other than the Firewatch should be leaving the operation site at 1:00 or shortly thereafter. The operation shuts down at 1:00 so all personnel should be headed off site.</a:t>
            </a:r>
          </a:p>
          <a:p>
            <a:pPr lvl="1"/>
            <a:endParaRPr lang="en-US" dirty="0"/>
          </a:p>
          <a:p>
            <a:pPr lvl="1"/>
            <a:r>
              <a:rPr lang="en-US" dirty="0" smtClean="0"/>
              <a:t>If a fire results from activities associated with the log truck or operator within the operation area after 1:00, the investigation will determine if negligence occurred.</a:t>
            </a:r>
            <a:endParaRPr lang="en-US" dirty="0"/>
          </a:p>
        </p:txBody>
      </p:sp>
    </p:spTree>
    <p:extLst>
      <p:ext uri="{BB962C8B-B14F-4D97-AF65-F5344CB8AC3E}">
        <p14:creationId xmlns:p14="http://schemas.microsoft.com/office/powerpoint/2010/main" val="133894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closure questions</a:t>
            </a:r>
            <a:endParaRPr lang="en-US" dirty="0"/>
          </a:p>
        </p:txBody>
      </p:sp>
      <p:sp>
        <p:nvSpPr>
          <p:cNvPr id="3" name="Content Placeholder 2"/>
          <p:cNvSpPr>
            <a:spLocks noGrp="1"/>
          </p:cNvSpPr>
          <p:nvPr>
            <p:ph idx="1"/>
          </p:nvPr>
        </p:nvSpPr>
        <p:spPr>
          <a:xfrm>
            <a:off x="685800" y="2194560"/>
            <a:ext cx="10820400" cy="4323198"/>
          </a:xfrm>
        </p:spPr>
        <p:txBody>
          <a:bodyPr>
            <a:normAutofit/>
          </a:bodyPr>
          <a:lstStyle/>
          <a:p>
            <a:r>
              <a:rPr lang="en-US" dirty="0" smtClean="0"/>
              <a:t>CAN WORKERS AND EQUIPMENT SHUTDOWN AND LEAVE ONE OPERATION TO HELP FIGHT FIRE ON AN OPERATION NEARBY?</a:t>
            </a:r>
          </a:p>
          <a:p>
            <a:pPr lvl="1"/>
            <a:endParaRPr lang="en-US" dirty="0"/>
          </a:p>
          <a:p>
            <a:pPr lvl="1"/>
            <a:r>
              <a:rPr lang="en-US" dirty="0" smtClean="0"/>
              <a:t>Technically, the Firewatch and water supply must stay, unless waived by the forester. </a:t>
            </a:r>
          </a:p>
          <a:p>
            <a:pPr marL="457200" lvl="1" indent="0">
              <a:buNone/>
            </a:pPr>
            <a:endParaRPr lang="en-US" dirty="0"/>
          </a:p>
          <a:p>
            <a:pPr lvl="1"/>
            <a:r>
              <a:rPr lang="en-US" dirty="0" smtClean="0"/>
              <a:t>In most cases, the landowner may accept the risk and allow personnel and equipment leave to assist with fire suppression efforts.</a:t>
            </a:r>
          </a:p>
          <a:p>
            <a:pPr marL="457200" lvl="1" indent="0">
              <a:buNone/>
            </a:pPr>
            <a:endParaRPr lang="en-US" dirty="0"/>
          </a:p>
          <a:p>
            <a:pPr lvl="1"/>
            <a:r>
              <a:rPr lang="en-US" dirty="0" smtClean="0"/>
              <a:t>Should we cite? Consult with your District Forester on how to proceed.</a:t>
            </a:r>
          </a:p>
          <a:p>
            <a:pPr marL="457200" lvl="1" indent="0">
              <a:buNone/>
            </a:pPr>
            <a:endParaRPr lang="en-US" dirty="0"/>
          </a:p>
          <a:p>
            <a:pPr lvl="1"/>
            <a:r>
              <a:rPr lang="en-US" dirty="0" smtClean="0"/>
              <a:t>Rule revision will allow water supply to go, leaving Firewatch behind to observe and report.</a:t>
            </a:r>
            <a:endParaRPr lang="en-US" dirty="0"/>
          </a:p>
        </p:txBody>
      </p:sp>
    </p:spTree>
    <p:extLst>
      <p:ext uri="{BB962C8B-B14F-4D97-AF65-F5344CB8AC3E}">
        <p14:creationId xmlns:p14="http://schemas.microsoft.com/office/powerpoint/2010/main" val="56126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closure questions</a:t>
            </a:r>
            <a:endParaRPr lang="en-US" dirty="0"/>
          </a:p>
        </p:txBody>
      </p:sp>
      <p:sp>
        <p:nvSpPr>
          <p:cNvPr id="3" name="Content Placeholder 2"/>
          <p:cNvSpPr>
            <a:spLocks noGrp="1"/>
          </p:cNvSpPr>
          <p:nvPr>
            <p:ph idx="1"/>
          </p:nvPr>
        </p:nvSpPr>
        <p:spPr>
          <a:xfrm>
            <a:off x="685800" y="2194560"/>
            <a:ext cx="10820400" cy="4323198"/>
          </a:xfrm>
        </p:spPr>
        <p:txBody>
          <a:bodyPr>
            <a:normAutofit/>
          </a:bodyPr>
          <a:lstStyle/>
          <a:p>
            <a:r>
              <a:rPr lang="en-US" dirty="0" smtClean="0"/>
              <a:t>DOES A LOADER WITH A HEAL BOOM AND GOOD OPERATOR CAPABLE OF CONSTRUCTING FIRELINE MEET THE IFPL 3 REQUIREMENT OF EQUIPMENT “WITH A BLADE”…?</a:t>
            </a:r>
          </a:p>
          <a:p>
            <a:pPr lvl="1"/>
            <a:endParaRPr lang="en-US" dirty="0"/>
          </a:p>
          <a:p>
            <a:pPr lvl="1"/>
            <a:r>
              <a:rPr lang="en-US" dirty="0" smtClean="0"/>
              <a:t>No. But you can write a waiver that allows this equipment to construct </a:t>
            </a:r>
            <a:r>
              <a:rPr lang="en-US" dirty="0" err="1" smtClean="0"/>
              <a:t>fireline</a:t>
            </a:r>
            <a:r>
              <a:rPr lang="en-US" dirty="0" smtClean="0"/>
              <a:t>.</a:t>
            </a:r>
          </a:p>
          <a:p>
            <a:pPr lvl="1"/>
            <a:endParaRPr lang="en-US" dirty="0"/>
          </a:p>
          <a:p>
            <a:pPr lvl="1"/>
            <a:r>
              <a:rPr lang="en-US" dirty="0" smtClean="0"/>
              <a:t>Proposed revision to IFPL includes taking “WITH A BLADE” out of the requirement. It would just read equipment capable of constructing </a:t>
            </a:r>
            <a:r>
              <a:rPr lang="en-US" dirty="0" err="1" smtClean="0"/>
              <a:t>fireline</a:t>
            </a:r>
            <a:r>
              <a:rPr lang="en-US" dirty="0" smtClean="0"/>
              <a:t>….</a:t>
            </a:r>
            <a:endParaRPr lang="en-US" dirty="0"/>
          </a:p>
        </p:txBody>
      </p:sp>
    </p:spTree>
    <p:extLst>
      <p:ext uri="{BB962C8B-B14F-4D97-AF65-F5344CB8AC3E}">
        <p14:creationId xmlns:p14="http://schemas.microsoft.com/office/powerpoint/2010/main" val="280808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closure questions</a:t>
            </a:r>
            <a:endParaRPr lang="en-US" dirty="0"/>
          </a:p>
        </p:txBody>
      </p:sp>
      <p:sp>
        <p:nvSpPr>
          <p:cNvPr id="3" name="Content Placeholder 2"/>
          <p:cNvSpPr>
            <a:spLocks noGrp="1"/>
          </p:cNvSpPr>
          <p:nvPr>
            <p:ph idx="1"/>
          </p:nvPr>
        </p:nvSpPr>
        <p:spPr>
          <a:xfrm>
            <a:off x="685800" y="2194560"/>
            <a:ext cx="10820400" cy="4323198"/>
          </a:xfrm>
        </p:spPr>
        <p:txBody>
          <a:bodyPr>
            <a:normAutofit/>
          </a:bodyPr>
          <a:lstStyle/>
          <a:p>
            <a:r>
              <a:rPr lang="en-US" dirty="0" smtClean="0"/>
              <a:t>REGULATING GOVERNMENT AGENCIES (BPA, ODOT, </a:t>
            </a:r>
            <a:r>
              <a:rPr lang="en-US" dirty="0" err="1" smtClean="0"/>
              <a:t>etc</a:t>
            </a:r>
            <a:r>
              <a:rPr lang="en-US" dirty="0" smtClean="0"/>
              <a:t>).</a:t>
            </a:r>
          </a:p>
          <a:p>
            <a:endParaRPr lang="en-US" dirty="0"/>
          </a:p>
          <a:p>
            <a:r>
              <a:rPr lang="en-US" dirty="0" smtClean="0"/>
              <a:t>Currently: Government agencies doing government work with government employees are not required to have a PDM.</a:t>
            </a:r>
          </a:p>
          <a:p>
            <a:endParaRPr lang="en-US" dirty="0"/>
          </a:p>
          <a:p>
            <a:r>
              <a:rPr lang="en-US" dirty="0" smtClean="0"/>
              <a:t>This does not relieve them of liability in the event of a fire. So if they don’t have fire tools or a water supply or don’t follow fire prevention requirements and they have a fire, they would most likely be liable for fire suppression costs.</a:t>
            </a:r>
          </a:p>
          <a:p>
            <a:endParaRPr lang="en-US" dirty="0"/>
          </a:p>
          <a:p>
            <a:r>
              <a:rPr lang="en-US" dirty="0" smtClean="0"/>
              <a:t>Discussions are under way regarding this unwritten policy.</a:t>
            </a:r>
            <a:endParaRPr lang="en-US" dirty="0"/>
          </a:p>
        </p:txBody>
      </p:sp>
    </p:spTree>
    <p:extLst>
      <p:ext uri="{BB962C8B-B14F-4D97-AF65-F5344CB8AC3E}">
        <p14:creationId xmlns:p14="http://schemas.microsoft.com/office/powerpoint/2010/main" val="401474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closure questions</a:t>
            </a:r>
            <a:endParaRPr lang="en-US" dirty="0"/>
          </a:p>
        </p:txBody>
      </p:sp>
      <p:sp>
        <p:nvSpPr>
          <p:cNvPr id="3" name="Content Placeholder 2"/>
          <p:cNvSpPr>
            <a:spLocks noGrp="1"/>
          </p:cNvSpPr>
          <p:nvPr>
            <p:ph idx="1"/>
          </p:nvPr>
        </p:nvSpPr>
        <p:spPr>
          <a:xfrm>
            <a:off x="685800" y="2194560"/>
            <a:ext cx="10820400" cy="4323198"/>
          </a:xfrm>
        </p:spPr>
        <p:txBody>
          <a:bodyPr>
            <a:normAutofit/>
          </a:bodyPr>
          <a:lstStyle/>
          <a:p>
            <a:r>
              <a:rPr lang="en-US" dirty="0" smtClean="0"/>
              <a:t>Sky Lanterns, Tracer Ammo, Exploding Targets</a:t>
            </a:r>
          </a:p>
          <a:p>
            <a:endParaRPr lang="en-US" dirty="0"/>
          </a:p>
          <a:p>
            <a:r>
              <a:rPr lang="en-US" dirty="0" smtClean="0"/>
              <a:t>These activities are now prohibited from the start of fire season.</a:t>
            </a:r>
          </a:p>
          <a:p>
            <a:endParaRPr lang="en-US" dirty="0"/>
          </a:p>
          <a:p>
            <a:r>
              <a:rPr lang="en-US" dirty="0" smtClean="0"/>
              <a:t>Do not include in Regulated Use Closure.</a:t>
            </a:r>
          </a:p>
          <a:p>
            <a:endParaRPr lang="en-US" dirty="0"/>
          </a:p>
          <a:p>
            <a:r>
              <a:rPr lang="en-US" dirty="0" smtClean="0"/>
              <a:t>First offense is a Class “A” violation with a presumptive fine of $435.</a:t>
            </a:r>
            <a:endParaRPr lang="en-US" dirty="0"/>
          </a:p>
        </p:txBody>
      </p:sp>
    </p:spTree>
    <p:extLst>
      <p:ext uri="{BB962C8B-B14F-4D97-AF65-F5344CB8AC3E}">
        <p14:creationId xmlns:p14="http://schemas.microsoft.com/office/powerpoint/2010/main" val="182666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closure questions</a:t>
            </a:r>
            <a:endParaRPr lang="en-US" dirty="0"/>
          </a:p>
        </p:txBody>
      </p:sp>
      <p:sp>
        <p:nvSpPr>
          <p:cNvPr id="3" name="Content Placeholder 2"/>
          <p:cNvSpPr>
            <a:spLocks noGrp="1"/>
          </p:cNvSpPr>
          <p:nvPr>
            <p:ph idx="1"/>
          </p:nvPr>
        </p:nvSpPr>
        <p:spPr>
          <a:xfrm>
            <a:off x="685800" y="2194560"/>
            <a:ext cx="10820400" cy="4323198"/>
          </a:xfrm>
        </p:spPr>
        <p:txBody>
          <a:bodyPr>
            <a:normAutofit/>
          </a:bodyPr>
          <a:lstStyle/>
          <a:p>
            <a:pPr marL="0" indent="0">
              <a:buNone/>
            </a:pPr>
            <a:r>
              <a:rPr lang="en-US" sz="2800" b="1" dirty="0" smtClean="0"/>
              <a:t>WAIVERS FOR FIRE SAFE OPERATIONS</a:t>
            </a:r>
          </a:p>
          <a:p>
            <a:r>
              <a:rPr lang="en-US" dirty="0"/>
              <a:t>A fire safe operation is defined as an operation where ignition likelihood has been reduced or where provisions are made for early discovery and suppression of a fire which may start</a:t>
            </a:r>
            <a:r>
              <a:rPr lang="en-US" dirty="0" smtClean="0"/>
              <a:t>.</a:t>
            </a:r>
          </a:p>
          <a:p>
            <a:r>
              <a:rPr lang="en-US" sz="2400" dirty="0" smtClean="0">
                <a:solidFill>
                  <a:srgbClr val="FFFF00"/>
                </a:solidFill>
              </a:rPr>
              <a:t>Operators </a:t>
            </a:r>
            <a:r>
              <a:rPr lang="en-US" sz="2400" dirty="0">
                <a:solidFill>
                  <a:srgbClr val="FFFF00"/>
                </a:solidFill>
              </a:rPr>
              <a:t>must preplan such fire safe operations with the district</a:t>
            </a:r>
            <a:r>
              <a:rPr lang="en-US" sz="2400" dirty="0" smtClean="0">
                <a:solidFill>
                  <a:srgbClr val="FFFF00"/>
                </a:solidFill>
              </a:rPr>
              <a:t>.</a:t>
            </a:r>
            <a:r>
              <a:rPr lang="en-US" sz="2400" dirty="0">
                <a:solidFill>
                  <a:srgbClr val="FFFF00"/>
                </a:solidFill>
              </a:rPr>
              <a:t> </a:t>
            </a:r>
          </a:p>
          <a:p>
            <a:r>
              <a:rPr lang="en-US" sz="2400" dirty="0" smtClean="0"/>
              <a:t>Inspection </a:t>
            </a:r>
            <a:r>
              <a:rPr lang="en-US" sz="2400" dirty="0"/>
              <a:t>of each fire safe operation must be made prior to writing a waiver</a:t>
            </a:r>
            <a:r>
              <a:rPr lang="en-US" sz="2400" dirty="0" smtClean="0"/>
              <a:t>.</a:t>
            </a:r>
            <a:endParaRPr lang="en-US" sz="2400" dirty="0"/>
          </a:p>
          <a:p>
            <a:r>
              <a:rPr lang="en-US" sz="2400" dirty="0" smtClean="0">
                <a:solidFill>
                  <a:srgbClr val="FFFF00"/>
                </a:solidFill>
              </a:rPr>
              <a:t>Fire </a:t>
            </a:r>
            <a:r>
              <a:rPr lang="en-US" sz="2400" dirty="0">
                <a:solidFill>
                  <a:srgbClr val="FFFF00"/>
                </a:solidFill>
              </a:rPr>
              <a:t>prevention or reduction of ignition sources are primary considerations</a:t>
            </a:r>
            <a:r>
              <a:rPr lang="en-US" sz="2400" dirty="0" smtClean="0">
                <a:solidFill>
                  <a:srgbClr val="FFFF00"/>
                </a:solidFill>
              </a:rPr>
              <a:t>.</a:t>
            </a:r>
            <a:endParaRPr lang="en-US" sz="2400" dirty="0">
              <a:solidFill>
                <a:srgbClr val="FFFF00"/>
              </a:solidFill>
            </a:endParaRPr>
          </a:p>
          <a:p>
            <a:pPr marL="0" indent="0">
              <a:buNone/>
            </a:pPr>
            <a:endParaRPr lang="en-US" dirty="0">
              <a:solidFill>
                <a:srgbClr val="FFFF00"/>
              </a:solidFill>
            </a:endParaRPr>
          </a:p>
        </p:txBody>
      </p:sp>
    </p:spTree>
    <p:extLst>
      <p:ext uri="{BB962C8B-B14F-4D97-AF65-F5344CB8AC3E}">
        <p14:creationId xmlns:p14="http://schemas.microsoft.com/office/powerpoint/2010/main" val="109045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What is our goal?</a:t>
            </a:r>
            <a:endParaRPr lang="en-US" dirty="0"/>
          </a:p>
        </p:txBody>
      </p:sp>
      <p:sp>
        <p:nvSpPr>
          <p:cNvPr id="3" name="Text Placeholder 2"/>
          <p:cNvSpPr>
            <a:spLocks noGrp="1"/>
          </p:cNvSpPr>
          <p:nvPr>
            <p:ph type="body" idx="1"/>
          </p:nvPr>
        </p:nvSpPr>
        <p:spPr>
          <a:xfrm>
            <a:off x="1024467" y="3641725"/>
            <a:ext cx="10490200" cy="1322161"/>
          </a:xfrm>
        </p:spPr>
        <p:txBody>
          <a:bodyPr>
            <a:normAutofit/>
          </a:bodyPr>
          <a:lstStyle/>
          <a:p>
            <a:pPr algn="l"/>
            <a:r>
              <a:rPr lang="en-US" dirty="0" smtClean="0"/>
              <a:t>To PREVENT human-caused fires……</a:t>
            </a:r>
          </a:p>
          <a:p>
            <a:pPr algn="l"/>
            <a:r>
              <a:rPr lang="en-US" dirty="0" smtClean="0"/>
              <a:t>Through Education, Engineering and/or Enforcement.</a:t>
            </a:r>
          </a:p>
          <a:p>
            <a:pPr algn="l"/>
            <a:r>
              <a:rPr lang="en-US" dirty="0" smtClean="0"/>
              <a:t>Don’t forget Evaluation</a:t>
            </a:r>
            <a:endParaRPr lang="en-US" dirty="0"/>
          </a:p>
          <a:p>
            <a:pPr algn="l"/>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3265" y="479651"/>
            <a:ext cx="4762500" cy="2676525"/>
          </a:xfrm>
          <a:prstGeom prst="rect">
            <a:avLst/>
          </a:prstGeom>
        </p:spPr>
      </p:pic>
      <p:sp>
        <p:nvSpPr>
          <p:cNvPr id="5" name="Rectangle 4"/>
          <p:cNvSpPr/>
          <p:nvPr/>
        </p:nvSpPr>
        <p:spPr>
          <a:xfrm>
            <a:off x="6422571" y="3015343"/>
            <a:ext cx="4985658" cy="261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57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closure questions</a:t>
            </a:r>
            <a:endParaRPr lang="en-US" dirty="0"/>
          </a:p>
        </p:txBody>
      </p:sp>
      <p:sp>
        <p:nvSpPr>
          <p:cNvPr id="3" name="Content Placeholder 2"/>
          <p:cNvSpPr>
            <a:spLocks noGrp="1"/>
          </p:cNvSpPr>
          <p:nvPr>
            <p:ph idx="1"/>
          </p:nvPr>
        </p:nvSpPr>
        <p:spPr>
          <a:xfrm>
            <a:off x="685800" y="2194560"/>
            <a:ext cx="10820400" cy="4323198"/>
          </a:xfrm>
        </p:spPr>
        <p:txBody>
          <a:bodyPr>
            <a:normAutofit/>
          </a:bodyPr>
          <a:lstStyle/>
          <a:p>
            <a:pPr marL="0" indent="0">
              <a:buNone/>
            </a:pPr>
            <a:r>
              <a:rPr lang="en-US" sz="2800" b="1" dirty="0" smtClean="0"/>
              <a:t>WAIVERS FOR FIRE SAFE OPERATIONS</a:t>
            </a:r>
          </a:p>
          <a:p>
            <a:endParaRPr lang="en-US" dirty="0" smtClean="0"/>
          </a:p>
          <a:p>
            <a:r>
              <a:rPr lang="en-US" sz="2400" dirty="0" smtClean="0"/>
              <a:t>Increased </a:t>
            </a:r>
            <a:r>
              <a:rPr lang="en-US" sz="2400" dirty="0"/>
              <a:t>detection and suppression capability is a secondary consideration, but an important concern</a:t>
            </a:r>
            <a:r>
              <a:rPr lang="en-US" sz="2400" dirty="0" smtClean="0"/>
              <a:t>.</a:t>
            </a:r>
            <a:endParaRPr lang="en-US" sz="2400" dirty="0"/>
          </a:p>
          <a:p>
            <a:r>
              <a:rPr lang="en-US" sz="2400" dirty="0" smtClean="0">
                <a:solidFill>
                  <a:srgbClr val="FFFF00"/>
                </a:solidFill>
              </a:rPr>
              <a:t>Operations </a:t>
            </a:r>
            <a:r>
              <a:rPr lang="en-US" sz="2400" dirty="0">
                <a:solidFill>
                  <a:srgbClr val="FFFF00"/>
                </a:solidFill>
              </a:rPr>
              <a:t>working during closedown periods </a:t>
            </a:r>
            <a:r>
              <a:rPr lang="en-US" sz="2400" b="1" dirty="0">
                <a:solidFill>
                  <a:srgbClr val="FFFF00"/>
                </a:solidFill>
              </a:rPr>
              <a:t>will receive more frequent</a:t>
            </a:r>
            <a:r>
              <a:rPr lang="en-US" sz="2400" dirty="0">
                <a:solidFill>
                  <a:srgbClr val="FFFF00"/>
                </a:solidFill>
              </a:rPr>
              <a:t> and </a:t>
            </a:r>
            <a:r>
              <a:rPr lang="en-US" sz="2400" b="1" dirty="0">
                <a:solidFill>
                  <a:srgbClr val="FFFF00"/>
                </a:solidFill>
              </a:rPr>
              <a:t>more comprehensive inspections</a:t>
            </a:r>
            <a:r>
              <a:rPr lang="en-US" sz="2400" dirty="0" smtClean="0">
                <a:solidFill>
                  <a:srgbClr val="FFFF00"/>
                </a:solidFill>
              </a:rPr>
              <a:t>.</a:t>
            </a:r>
            <a:endParaRPr lang="en-US" sz="2400" dirty="0">
              <a:solidFill>
                <a:srgbClr val="FFFF00"/>
              </a:solidFill>
            </a:endParaRPr>
          </a:p>
        </p:txBody>
      </p:sp>
    </p:spTree>
    <p:extLst>
      <p:ext uri="{BB962C8B-B14F-4D97-AF65-F5344CB8AC3E}">
        <p14:creationId xmlns:p14="http://schemas.microsoft.com/office/powerpoint/2010/main" val="139422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closure questions</a:t>
            </a:r>
            <a:endParaRPr lang="en-US" dirty="0"/>
          </a:p>
        </p:txBody>
      </p:sp>
      <p:sp>
        <p:nvSpPr>
          <p:cNvPr id="3" name="Content Placeholder 2"/>
          <p:cNvSpPr>
            <a:spLocks noGrp="1"/>
          </p:cNvSpPr>
          <p:nvPr>
            <p:ph idx="1"/>
          </p:nvPr>
        </p:nvSpPr>
        <p:spPr>
          <a:xfrm>
            <a:off x="685800" y="2194560"/>
            <a:ext cx="10820400" cy="4323198"/>
          </a:xfrm>
        </p:spPr>
        <p:txBody>
          <a:bodyPr>
            <a:normAutofit/>
          </a:bodyPr>
          <a:lstStyle/>
          <a:p>
            <a:pPr marL="0" indent="0">
              <a:buNone/>
            </a:pPr>
            <a:r>
              <a:rPr lang="en-US" sz="2800" b="1" dirty="0" smtClean="0"/>
              <a:t>WAIVERS FOR FIRE SAFE OPERATIONS</a:t>
            </a:r>
          </a:p>
          <a:p>
            <a:endParaRPr lang="en-US" dirty="0" smtClean="0"/>
          </a:p>
          <a:p>
            <a:r>
              <a:rPr lang="en-US" sz="2400" dirty="0" smtClean="0"/>
              <a:t>Some districts have specific guidelines for issuing waivers.</a:t>
            </a:r>
          </a:p>
          <a:p>
            <a:endParaRPr lang="en-US" sz="2400" dirty="0"/>
          </a:p>
          <a:p>
            <a:r>
              <a:rPr lang="en-US" sz="2400" dirty="0" smtClean="0"/>
              <a:t>Here are a few other considerations.</a:t>
            </a:r>
          </a:p>
          <a:p>
            <a:pPr lvl="1"/>
            <a:r>
              <a:rPr lang="en-US" dirty="0" smtClean="0"/>
              <a:t>Landowner Approval</a:t>
            </a:r>
          </a:p>
          <a:p>
            <a:pPr lvl="1"/>
            <a:r>
              <a:rPr lang="en-US" dirty="0" smtClean="0"/>
              <a:t>Differing site conditions (fog belt, aspect, site specific)</a:t>
            </a:r>
          </a:p>
          <a:p>
            <a:pPr lvl="1"/>
            <a:r>
              <a:rPr lang="en-US" dirty="0" smtClean="0"/>
              <a:t>History of compliance, violations, ignitions</a:t>
            </a:r>
          </a:p>
          <a:p>
            <a:endParaRPr lang="en-US" sz="2400" dirty="0" smtClean="0"/>
          </a:p>
          <a:p>
            <a:endParaRPr lang="en-US" sz="2400" dirty="0">
              <a:solidFill>
                <a:srgbClr val="FFFF00"/>
              </a:solidFill>
            </a:endParaRPr>
          </a:p>
        </p:txBody>
      </p:sp>
    </p:spTree>
    <p:extLst>
      <p:ext uri="{BB962C8B-B14F-4D97-AF65-F5344CB8AC3E}">
        <p14:creationId xmlns:p14="http://schemas.microsoft.com/office/powerpoint/2010/main" val="263085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closure questions</a:t>
            </a:r>
            <a:endParaRPr lang="en-US" dirty="0"/>
          </a:p>
        </p:txBody>
      </p:sp>
      <p:sp>
        <p:nvSpPr>
          <p:cNvPr id="3" name="Content Placeholder 2"/>
          <p:cNvSpPr>
            <a:spLocks noGrp="1"/>
          </p:cNvSpPr>
          <p:nvPr>
            <p:ph idx="1"/>
          </p:nvPr>
        </p:nvSpPr>
        <p:spPr>
          <a:xfrm>
            <a:off x="685800" y="2194560"/>
            <a:ext cx="10820400" cy="4323198"/>
          </a:xfrm>
        </p:spPr>
        <p:txBody>
          <a:bodyPr>
            <a:normAutofit/>
          </a:bodyPr>
          <a:lstStyle/>
          <a:p>
            <a:pPr marL="0" indent="0">
              <a:buNone/>
            </a:pPr>
            <a:r>
              <a:rPr lang="en-US" sz="2800" b="1" dirty="0" smtClean="0"/>
              <a:t>WAIVERS FOR FIRE SAFE OPERATIONS</a:t>
            </a:r>
          </a:p>
          <a:p>
            <a:endParaRPr lang="en-US" dirty="0" smtClean="0"/>
          </a:p>
          <a:p>
            <a:r>
              <a:rPr lang="en-US" sz="2400" dirty="0" smtClean="0"/>
              <a:t>Additional Measures</a:t>
            </a:r>
          </a:p>
          <a:p>
            <a:pPr lvl="1"/>
            <a:r>
              <a:rPr lang="en-US" dirty="0" smtClean="0"/>
              <a:t>Exceeding requirements</a:t>
            </a:r>
          </a:p>
          <a:p>
            <a:pPr lvl="1"/>
            <a:r>
              <a:rPr lang="en-US" dirty="0" smtClean="0"/>
              <a:t>Additional Firewatch</a:t>
            </a:r>
          </a:p>
          <a:p>
            <a:pPr lvl="1"/>
            <a:r>
              <a:rPr lang="en-US" dirty="0" smtClean="0"/>
              <a:t>Weather considerations</a:t>
            </a:r>
          </a:p>
          <a:p>
            <a:pPr lvl="1"/>
            <a:r>
              <a:rPr lang="en-US" dirty="0" smtClean="0"/>
              <a:t>Extra suppression (prepositioning people and equipment)</a:t>
            </a:r>
          </a:p>
          <a:p>
            <a:pPr lvl="1"/>
            <a:r>
              <a:rPr lang="en-US" dirty="0" smtClean="0"/>
              <a:t>Availability of resources and number of fires in the Area and State</a:t>
            </a:r>
          </a:p>
          <a:p>
            <a:pPr lvl="1"/>
            <a:r>
              <a:rPr lang="en-US" dirty="0" smtClean="0"/>
              <a:t>Political </a:t>
            </a:r>
          </a:p>
          <a:p>
            <a:endParaRPr lang="en-US" sz="2400" dirty="0">
              <a:solidFill>
                <a:srgbClr val="FFFF00"/>
              </a:solidFill>
            </a:endParaRPr>
          </a:p>
        </p:txBody>
      </p:sp>
    </p:spTree>
    <p:extLst>
      <p:ext uri="{BB962C8B-B14F-4D97-AF65-F5344CB8AC3E}">
        <p14:creationId xmlns:p14="http://schemas.microsoft.com/office/powerpoint/2010/main" val="15303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714750" y="2090737"/>
            <a:ext cx="4965424" cy="2733054"/>
            <a:chOff x="3714750" y="2090737"/>
            <a:chExt cx="4965424" cy="2733054"/>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750" y="2090737"/>
              <a:ext cx="4762500" cy="2676525"/>
            </a:xfrm>
            <a:prstGeom prst="rect">
              <a:avLst/>
            </a:prstGeom>
          </p:spPr>
        </p:pic>
        <p:sp>
          <p:nvSpPr>
            <p:cNvPr id="4" name="Rectangle 3"/>
            <p:cNvSpPr/>
            <p:nvPr/>
          </p:nvSpPr>
          <p:spPr>
            <a:xfrm>
              <a:off x="7693152" y="4625009"/>
              <a:ext cx="987022" cy="198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498848" y="1807464"/>
            <a:ext cx="3194304" cy="3243072"/>
          </a:xfrm>
          <a:prstGeom prst="rect">
            <a:avLst/>
          </a:prstGeom>
        </p:spPr>
      </p:pic>
    </p:spTree>
    <p:extLst>
      <p:ext uri="{BB962C8B-B14F-4D97-AF65-F5344CB8AC3E}">
        <p14:creationId xmlns:p14="http://schemas.microsoft.com/office/powerpoint/2010/main" val="24479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523265" y="479651"/>
            <a:ext cx="4884964" cy="2762782"/>
            <a:chOff x="6523265" y="479651"/>
            <a:chExt cx="4884964" cy="2762782"/>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3265" y="479651"/>
              <a:ext cx="4762500" cy="2676525"/>
            </a:xfrm>
            <a:prstGeom prst="rect">
              <a:avLst/>
            </a:prstGeom>
          </p:spPr>
        </p:pic>
        <p:sp>
          <p:nvSpPr>
            <p:cNvPr id="5" name="Rectangle 4"/>
            <p:cNvSpPr/>
            <p:nvPr/>
          </p:nvSpPr>
          <p:spPr>
            <a:xfrm>
              <a:off x="7369629" y="3015344"/>
              <a:ext cx="4038600" cy="2270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pPr algn="l"/>
            <a:r>
              <a:rPr lang="en-US" dirty="0" smtClean="0"/>
              <a:t>How do we achieve this?</a:t>
            </a:r>
            <a:endParaRPr lang="en-US" dirty="0"/>
          </a:p>
        </p:txBody>
      </p:sp>
      <p:sp>
        <p:nvSpPr>
          <p:cNvPr id="3" name="Text Placeholder 2"/>
          <p:cNvSpPr>
            <a:spLocks noGrp="1"/>
          </p:cNvSpPr>
          <p:nvPr>
            <p:ph type="body" idx="1"/>
          </p:nvPr>
        </p:nvSpPr>
        <p:spPr>
          <a:xfrm>
            <a:off x="1024467" y="3641725"/>
            <a:ext cx="10490200" cy="1550761"/>
          </a:xfrm>
        </p:spPr>
        <p:txBody>
          <a:bodyPr>
            <a:normAutofit fontScale="92500" lnSpcReduction="10000"/>
          </a:bodyPr>
          <a:lstStyle/>
          <a:p>
            <a:pPr algn="l"/>
            <a:r>
              <a:rPr lang="en-US" dirty="0" smtClean="0"/>
              <a:t>Oregon Revised Statutes (ORS)</a:t>
            </a:r>
          </a:p>
          <a:p>
            <a:pPr algn="l"/>
            <a:r>
              <a:rPr lang="en-US" dirty="0" smtClean="0"/>
              <a:t>Oregon Administrative Rules (OAR)</a:t>
            </a:r>
          </a:p>
          <a:p>
            <a:pPr algn="l"/>
            <a:r>
              <a:rPr lang="en-US" dirty="0" smtClean="0"/>
              <a:t>Policies and Procedures</a:t>
            </a:r>
          </a:p>
          <a:p>
            <a:pPr algn="l"/>
            <a:r>
              <a:rPr lang="en-US" dirty="0" smtClean="0"/>
              <a:t>Professional Judgement</a:t>
            </a:r>
            <a:endParaRPr lang="en-US" dirty="0"/>
          </a:p>
          <a:p>
            <a:pPr algn="l"/>
            <a:endParaRPr lang="en-US" dirty="0"/>
          </a:p>
        </p:txBody>
      </p:sp>
    </p:spTree>
    <p:extLst>
      <p:ext uri="{BB962C8B-B14F-4D97-AF65-F5344CB8AC3E}">
        <p14:creationId xmlns:p14="http://schemas.microsoft.com/office/powerpoint/2010/main" val="77536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921784" y="2264304"/>
            <a:ext cx="4816774" cy="2676525"/>
            <a:chOff x="3921784" y="2264304"/>
            <a:chExt cx="4816774" cy="2676525"/>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1784" y="2264304"/>
              <a:ext cx="4762500" cy="2676525"/>
            </a:xfrm>
            <a:prstGeom prst="rect">
              <a:avLst/>
            </a:prstGeom>
          </p:spPr>
        </p:pic>
        <p:sp>
          <p:nvSpPr>
            <p:cNvPr id="5" name="Rectangle 4"/>
            <p:cNvSpPr/>
            <p:nvPr/>
          </p:nvSpPr>
          <p:spPr>
            <a:xfrm>
              <a:off x="7901796" y="4804913"/>
              <a:ext cx="836762" cy="1293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normAutofit/>
          </a:bodyPr>
          <a:lstStyle/>
          <a:p>
            <a:pPr algn="ctr"/>
            <a:r>
              <a:rPr lang="en-US" sz="6000" dirty="0" smtClean="0"/>
              <a:t>statistics</a:t>
            </a:r>
            <a:endParaRPr lang="en-US" sz="6000" dirty="0"/>
          </a:p>
        </p:txBody>
      </p:sp>
      <p:sp>
        <p:nvSpPr>
          <p:cNvPr id="3" name="Text Placeholder 2"/>
          <p:cNvSpPr>
            <a:spLocks noGrp="1"/>
          </p:cNvSpPr>
          <p:nvPr>
            <p:ph type="body" sz="half" idx="2"/>
          </p:nvPr>
        </p:nvSpPr>
        <p:spPr/>
        <p:txBody>
          <a:bodyPr>
            <a:normAutofit/>
          </a:bodyPr>
          <a:lstStyle/>
          <a:p>
            <a:pPr algn="ctr"/>
            <a:r>
              <a:rPr lang="en-US" sz="2400" dirty="0" smtClean="0"/>
              <a:t>Providing a Starting Point</a:t>
            </a:r>
            <a:endParaRPr lang="en-US" sz="2400" dirty="0"/>
          </a:p>
        </p:txBody>
      </p:sp>
    </p:spTree>
    <p:extLst>
      <p:ext uri="{BB962C8B-B14F-4D97-AF65-F5344CB8AC3E}">
        <p14:creationId xmlns:p14="http://schemas.microsoft.com/office/powerpoint/2010/main" val="4743155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423" y="768626"/>
            <a:ext cx="11248694" cy="5499652"/>
          </a:xfrm>
          <a:prstGeom prst="rect">
            <a:avLst/>
          </a:prstGeom>
        </p:spPr>
      </p:pic>
    </p:spTree>
    <p:extLst>
      <p:ext uri="{BB962C8B-B14F-4D97-AF65-F5344CB8AC3E}">
        <p14:creationId xmlns:p14="http://schemas.microsoft.com/office/powerpoint/2010/main" val="4111059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0887"/>
            <a:ext cx="4762500" cy="2676525"/>
          </a:xfrm>
          <a:prstGeom prst="rect">
            <a:avLst/>
          </a:prstGeom>
        </p:spPr>
      </p:pic>
      <p:sp>
        <p:nvSpPr>
          <p:cNvPr id="2" name="Title 1"/>
          <p:cNvSpPr>
            <a:spLocks noGrp="1"/>
          </p:cNvSpPr>
          <p:nvPr>
            <p:ph type="title"/>
          </p:nvPr>
        </p:nvSpPr>
        <p:spPr/>
        <p:txBody>
          <a:bodyPr/>
          <a:lstStyle/>
          <a:p>
            <a:r>
              <a:rPr lang="en-US" dirty="0" smtClean="0"/>
              <a:t>Operation fire statistics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1351320"/>
              </p:ext>
            </p:extLst>
          </p:nvPr>
        </p:nvGraphicFramePr>
        <p:xfrm>
          <a:off x="1722782" y="2193925"/>
          <a:ext cx="9117496" cy="3337560"/>
        </p:xfrm>
        <a:graphic>
          <a:graphicData uri="http://schemas.openxmlformats.org/drawingml/2006/table">
            <a:tbl>
              <a:tblPr firstRow="1" bandRow="1">
                <a:tableStyleId>{5C22544A-7EE6-4342-B048-85BDC9FD1C3A}</a:tableStyleId>
              </a:tblPr>
              <a:tblGrid>
                <a:gridCol w="2279374"/>
                <a:gridCol w="2279374"/>
                <a:gridCol w="2279374"/>
                <a:gridCol w="2279374"/>
              </a:tblGrid>
              <a:tr h="370840">
                <a:tc gridSpan="4">
                  <a:txBody>
                    <a:bodyPr/>
                    <a:lstStyle/>
                    <a:p>
                      <a:pPr algn="ctr"/>
                      <a:r>
                        <a:rPr lang="en-US" dirty="0" smtClean="0"/>
                        <a:t>Leading fire causes over the past 10 Years (2006-2015)</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algn="ctr"/>
                      <a:r>
                        <a:rPr lang="en-US" b="1" dirty="0" smtClean="0"/>
                        <a:t>Cause</a:t>
                      </a:r>
                      <a:endParaRPr lang="en-US" b="1" dirty="0"/>
                    </a:p>
                  </a:txBody>
                  <a:tcPr/>
                </a:tc>
                <a:tc>
                  <a:txBody>
                    <a:bodyPr/>
                    <a:lstStyle/>
                    <a:p>
                      <a:pPr algn="ctr"/>
                      <a:r>
                        <a:rPr lang="en-US" b="1" dirty="0" smtClean="0"/>
                        <a:t>Fires</a:t>
                      </a:r>
                      <a:endParaRPr lang="en-US" b="1" dirty="0"/>
                    </a:p>
                  </a:txBody>
                  <a:tcPr/>
                </a:tc>
                <a:tc>
                  <a:txBody>
                    <a:bodyPr/>
                    <a:lstStyle/>
                    <a:p>
                      <a:pPr algn="ctr"/>
                      <a:r>
                        <a:rPr lang="en-US" b="1" dirty="0" smtClean="0"/>
                        <a:t>Acres</a:t>
                      </a:r>
                      <a:endParaRPr lang="en-US" b="1" dirty="0"/>
                    </a:p>
                  </a:txBody>
                  <a:tcPr/>
                </a:tc>
                <a:tc>
                  <a:txBody>
                    <a:bodyPr/>
                    <a:lstStyle/>
                    <a:p>
                      <a:pPr algn="ctr"/>
                      <a:r>
                        <a:rPr lang="en-US" b="1" dirty="0" smtClean="0"/>
                        <a:t>Costs</a:t>
                      </a:r>
                      <a:endParaRPr lang="en-US" b="1" dirty="0"/>
                    </a:p>
                  </a:txBody>
                  <a:tcPr/>
                </a:tc>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bl>
          </a:graphicData>
        </a:graphic>
      </p:graphicFrame>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297" y="1722783"/>
            <a:ext cx="10197089" cy="4452729"/>
          </a:xfrm>
          <a:prstGeom prst="rect">
            <a:avLst/>
          </a:prstGeom>
        </p:spPr>
      </p:pic>
    </p:spTree>
    <p:extLst>
      <p:ext uri="{BB962C8B-B14F-4D97-AF65-F5344CB8AC3E}">
        <p14:creationId xmlns:p14="http://schemas.microsoft.com/office/powerpoint/2010/main" val="125981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0887"/>
            <a:ext cx="4762500" cy="2676525"/>
          </a:xfrm>
          <a:prstGeom prst="rect">
            <a:avLst/>
          </a:prstGeom>
        </p:spPr>
      </p:pic>
      <p:sp>
        <p:nvSpPr>
          <p:cNvPr id="2" name="Title 1"/>
          <p:cNvSpPr>
            <a:spLocks noGrp="1"/>
          </p:cNvSpPr>
          <p:nvPr>
            <p:ph type="title"/>
          </p:nvPr>
        </p:nvSpPr>
        <p:spPr/>
        <p:txBody>
          <a:bodyPr/>
          <a:lstStyle/>
          <a:p>
            <a:r>
              <a:rPr lang="en-US" dirty="0" smtClean="0"/>
              <a:t>Clean data starts with you</a:t>
            </a:r>
            <a:endParaRPr lang="en-US" dirty="0"/>
          </a:p>
        </p:txBody>
      </p:sp>
      <p:sp>
        <p:nvSpPr>
          <p:cNvPr id="3" name="Content Placeholder 2"/>
          <p:cNvSpPr>
            <a:spLocks noGrp="1"/>
          </p:cNvSpPr>
          <p:nvPr>
            <p:ph idx="1"/>
          </p:nvPr>
        </p:nvSpPr>
        <p:spPr/>
        <p:txBody>
          <a:bodyPr>
            <a:normAutofit/>
          </a:bodyPr>
          <a:lstStyle/>
          <a:p>
            <a:r>
              <a:rPr lang="en-US" dirty="0" smtClean="0"/>
              <a:t>Uploading the information (review the FIRES manual).</a:t>
            </a:r>
          </a:p>
          <a:p>
            <a:r>
              <a:rPr lang="en-US" dirty="0" smtClean="0"/>
              <a:t>Did the fire result from an operation?</a:t>
            </a:r>
          </a:p>
          <a:p>
            <a:pPr lvl="1"/>
            <a:r>
              <a:rPr lang="en-US" dirty="0" smtClean="0"/>
              <a:t>(1) No</a:t>
            </a:r>
          </a:p>
          <a:p>
            <a:pPr lvl="1"/>
            <a:r>
              <a:rPr lang="en-US" dirty="0" smtClean="0"/>
              <a:t>(2) Yes</a:t>
            </a:r>
          </a:p>
          <a:p>
            <a:pPr lvl="1"/>
            <a:r>
              <a:rPr lang="en-US" dirty="0" smtClean="0"/>
              <a:t>(3) Operation in progress, but not result</a:t>
            </a:r>
          </a:p>
          <a:p>
            <a:pPr lvl="1"/>
            <a:r>
              <a:rPr lang="en-US" dirty="0" smtClean="0"/>
              <a:t>(4) Additional Hazard</a:t>
            </a:r>
          </a:p>
          <a:p>
            <a:r>
              <a:rPr lang="en-US" dirty="0" smtClean="0"/>
              <a:t>General Cause</a:t>
            </a:r>
          </a:p>
          <a:p>
            <a:r>
              <a:rPr lang="en-US" dirty="0" smtClean="0"/>
              <a:t>Specific Cause</a:t>
            </a:r>
          </a:p>
          <a:p>
            <a:r>
              <a:rPr lang="en-US" dirty="0" smtClean="0"/>
              <a:t>Cause Comments</a:t>
            </a:r>
          </a:p>
        </p:txBody>
      </p:sp>
      <p:sp>
        <p:nvSpPr>
          <p:cNvPr id="7" name="Rectangle 6"/>
          <p:cNvSpPr/>
          <p:nvPr/>
        </p:nvSpPr>
        <p:spPr>
          <a:xfrm>
            <a:off x="4068417" y="3949148"/>
            <a:ext cx="694083" cy="138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022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mph" presetSubtype="0" fill="hold" nodeType="clickEffect">
                                  <p:stCondLst>
                                    <p:cond delay="0"/>
                                  </p:stCondLst>
                                  <p:childTnLst>
                                    <p:animScale>
                                      <p:cBhvr>
                                        <p:cTn id="34" dur="2000" fill="hold"/>
                                        <p:tgtEl>
                                          <p:spTgt spid="3">
                                            <p:txEl>
                                              <p:pRg st="3" end="3"/>
                                            </p:txEl>
                                          </p:spTgt>
                                        </p:tgtEl>
                                      </p:cBhvr>
                                      <p:by x="150000" y="150000"/>
                                    </p:animScale>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1667</TotalTime>
  <Words>1877</Words>
  <Application>Microsoft Office PowerPoint</Application>
  <PresentationFormat>Widescreen</PresentationFormat>
  <Paragraphs>271</Paragraphs>
  <Slides>43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43</vt:i4>
      </vt:variant>
    </vt:vector>
  </HeadingPairs>
  <TitlesOfParts>
    <vt:vector size="46" baseType="lpstr">
      <vt:lpstr>Arial</vt:lpstr>
      <vt:lpstr>Century Gothic</vt:lpstr>
      <vt:lpstr>Vapor Trail</vt:lpstr>
      <vt:lpstr>Industrial fire prevention</vt:lpstr>
      <vt:lpstr>Objectives</vt:lpstr>
      <vt:lpstr>Why?</vt:lpstr>
      <vt:lpstr>What is our goal?</vt:lpstr>
      <vt:lpstr>How do we achieve this?</vt:lpstr>
      <vt:lpstr>statistics</vt:lpstr>
      <vt:lpstr>PowerPoint Presentation</vt:lpstr>
      <vt:lpstr>Operation fire statistics</vt:lpstr>
      <vt:lpstr>Clean data starts with you</vt:lpstr>
      <vt:lpstr>Did the fire involve an operation? Fires manual #38</vt:lpstr>
      <vt:lpstr>Operation fire statistics</vt:lpstr>
      <vt:lpstr>Operation fire statistics</vt:lpstr>
      <vt:lpstr>Operation fire statistics</vt:lpstr>
      <vt:lpstr>Operation fire statistics</vt:lpstr>
      <vt:lpstr>Operation fire statistics</vt:lpstr>
      <vt:lpstr>Operation fire statistics</vt:lpstr>
      <vt:lpstr>Industrial fire prevention rules</vt:lpstr>
      <vt:lpstr>Fire tools and extinguishers</vt:lpstr>
      <vt:lpstr>Fire tools and extinguishers</vt:lpstr>
      <vt:lpstr>Fire tools and extinguishers</vt:lpstr>
      <vt:lpstr>Water supply and delivery</vt:lpstr>
      <vt:lpstr>Water supply and delivery</vt:lpstr>
      <vt:lpstr>firewatch</vt:lpstr>
      <vt:lpstr>firewatch</vt:lpstr>
      <vt:lpstr>Questions on rules?</vt:lpstr>
      <vt:lpstr>IFPL and closures</vt:lpstr>
      <vt:lpstr>Power driven machinery  and closures</vt:lpstr>
      <vt:lpstr>Power driven machinery  and closures</vt:lpstr>
      <vt:lpstr>Power driven machinery  and closures</vt:lpstr>
      <vt:lpstr>Power driven machinery  and closures</vt:lpstr>
      <vt:lpstr>Power driven machinery  and closures</vt:lpstr>
      <vt:lpstr>Power driven machinery  and closures</vt:lpstr>
      <vt:lpstr>closures</vt:lpstr>
      <vt:lpstr>Common closure questions</vt:lpstr>
      <vt:lpstr>Common closure questions</vt:lpstr>
      <vt:lpstr>Common closure questions</vt:lpstr>
      <vt:lpstr>Common closure questions</vt:lpstr>
      <vt:lpstr>Common closure questions</vt:lpstr>
      <vt:lpstr>Common closure questions</vt:lpstr>
      <vt:lpstr>Common closure questions</vt:lpstr>
      <vt:lpstr>Common closure questions</vt:lpstr>
      <vt:lpstr>Common closure questions</vt:lpstr>
      <vt:lpstr>PowerPoint Presentation</vt:lpstr>
    </vt:vector>
  </TitlesOfParts>
  <Company>Department of Forestry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 fire prevention</dc:title>
  <dc:creator>FIELDS Tom</dc:creator>
  <cp:lastModifiedBy>fcuser</cp:lastModifiedBy>
  <cp:revision>75</cp:revision>
  <dcterms:created xsi:type="dcterms:W3CDTF">2016-02-09T00:35:01Z</dcterms:created>
  <dcterms:modified xsi:type="dcterms:W3CDTF">2016-02-19T20:12:41Z</dcterms:modified>
</cp:coreProperties>
</file>