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0" r:id="rId2"/>
    <p:sldId id="286" r:id="rId3"/>
    <p:sldId id="305" r:id="rId4"/>
    <p:sldId id="288" r:id="rId5"/>
    <p:sldId id="289" r:id="rId6"/>
    <p:sldId id="292" r:id="rId7"/>
    <p:sldId id="290" r:id="rId8"/>
    <p:sldId id="293" r:id="rId9"/>
    <p:sldId id="291" r:id="rId10"/>
    <p:sldId id="307" r:id="rId11"/>
    <p:sldId id="295" r:id="rId12"/>
    <p:sldId id="296" r:id="rId13"/>
    <p:sldId id="298" r:id="rId14"/>
    <p:sldId id="308" r:id="rId15"/>
    <p:sldId id="309" r:id="rId16"/>
    <p:sldId id="271" r:id="rId17"/>
    <p:sldId id="316" r:id="rId18"/>
    <p:sldId id="268" r:id="rId19"/>
    <p:sldId id="259" r:id="rId20"/>
    <p:sldId id="260" r:id="rId21"/>
    <p:sldId id="261" r:id="rId22"/>
    <p:sldId id="294" r:id="rId23"/>
    <p:sldId id="300" r:id="rId24"/>
    <p:sldId id="302" r:id="rId25"/>
    <p:sldId id="270" r:id="rId26"/>
    <p:sldId id="284" r:id="rId27"/>
    <p:sldId id="301" r:id="rId28"/>
    <p:sldId id="266" r:id="rId29"/>
    <p:sldId id="264" r:id="rId30"/>
    <p:sldId id="285" r:id="rId31"/>
    <p:sldId id="258" r:id="rId32"/>
    <p:sldId id="303" r:id="rId33"/>
    <p:sldId id="304" r:id="rId34"/>
    <p:sldId id="275" r:id="rId35"/>
    <p:sldId id="315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i="1" baseline="0" dirty="0"/>
              <a:t>Fuel </a:t>
            </a:r>
            <a:r>
              <a:rPr lang="en-US" sz="3600" b="1" i="1" baseline="0" dirty="0" smtClean="0"/>
              <a:t>Moisture </a:t>
            </a:r>
            <a:r>
              <a:rPr lang="en-US" sz="3600" b="1" i="1" baseline="0" dirty="0"/>
              <a:t>at </a:t>
            </a:r>
            <a:r>
              <a:rPr lang="en-US" sz="3600" b="1" i="1" baseline="0" dirty="0" smtClean="0"/>
              <a:t>Time </a:t>
            </a:r>
            <a:r>
              <a:rPr lang="en-US" sz="3600" b="1" i="1" baseline="0" dirty="0"/>
              <a:t>of </a:t>
            </a:r>
            <a:r>
              <a:rPr lang="en-US" sz="3600" b="1" i="1" baseline="0" dirty="0" smtClean="0"/>
              <a:t>Ignition </a:t>
            </a:r>
            <a:r>
              <a:rPr lang="en-US" sz="3600" b="1" i="1" baseline="0" dirty="0"/>
              <a:t>- </a:t>
            </a:r>
            <a:r>
              <a:rPr lang="en-US" sz="3600" b="1" i="1" baseline="0" dirty="0" smtClean="0"/>
              <a:t>Recreation Shooting Fires</a:t>
            </a:r>
            <a:endParaRPr lang="en-US" sz="3600" b="1" i="1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Sheet1!$M$8</c:f>
              <c:strCache>
                <c:ptCount val="1"/>
                <c:pt idx="0">
                  <c:v>1000 hour fuel moisture</c:v>
                </c:pt>
              </c:strCache>
            </c:strRef>
          </c:tx>
          <c:spPr>
            <a:ln w="19050" cap="rnd">
              <a:noFill/>
              <a:round/>
            </a:ln>
            <a:effectLst>
              <a:innerShdw blurRad="800100" dist="50800" dir="18900000">
                <a:prstClr val="black">
                  <a:alpha val="16000"/>
                </a:prstClr>
              </a:inn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53975">
                <a:solidFill>
                  <a:schemeClr val="tx1"/>
                </a:solidFill>
              </a:ln>
              <a:effectLst>
                <a:innerShdw blurRad="800100" dist="50800" dir="18900000">
                  <a:prstClr val="black">
                    <a:alpha val="16000"/>
                  </a:prstClr>
                </a:innerShdw>
              </a:effectLst>
            </c:spPr>
          </c:marker>
          <c:xVal>
            <c:numRef>
              <c:f>Sheet1!$L$9:$L$16</c:f>
              <c:numCache>
                <c:formatCode>[$-409]d\-mmm;@</c:formatCode>
                <c:ptCount val="8"/>
                <c:pt idx="0">
                  <c:v>42168</c:v>
                </c:pt>
                <c:pt idx="1">
                  <c:v>42172</c:v>
                </c:pt>
                <c:pt idx="2">
                  <c:v>42176</c:v>
                </c:pt>
                <c:pt idx="3">
                  <c:v>42196</c:v>
                </c:pt>
                <c:pt idx="4">
                  <c:v>42216</c:v>
                </c:pt>
                <c:pt idx="5">
                  <c:v>42217</c:v>
                </c:pt>
                <c:pt idx="6">
                  <c:v>42238</c:v>
                </c:pt>
                <c:pt idx="7">
                  <c:v>42242</c:v>
                </c:pt>
              </c:numCache>
            </c:numRef>
          </c:xVal>
          <c:yVal>
            <c:numRef>
              <c:f>Sheet1!$M$9:$M$16</c:f>
              <c:numCache>
                <c:formatCode>General</c:formatCode>
                <c:ptCount val="8"/>
                <c:pt idx="0">
                  <c:v>20</c:v>
                </c:pt>
                <c:pt idx="1">
                  <c:v>20</c:v>
                </c:pt>
                <c:pt idx="2">
                  <c:v>16</c:v>
                </c:pt>
                <c:pt idx="3">
                  <c:v>14</c:v>
                </c:pt>
                <c:pt idx="4">
                  <c:v>14</c:v>
                </c:pt>
                <c:pt idx="5">
                  <c:v>13</c:v>
                </c:pt>
                <c:pt idx="6">
                  <c:v>13</c:v>
                </c:pt>
                <c:pt idx="7">
                  <c:v>13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Sheet1!$N$8</c:f>
              <c:strCache>
                <c:ptCount val="1"/>
                <c:pt idx="0">
                  <c:v>1 hour fuel moisture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44450">
                <a:solidFill>
                  <a:srgbClr val="FF0000"/>
                </a:solidFill>
              </a:ln>
              <a:effectLst/>
            </c:spPr>
          </c:marker>
          <c:xVal>
            <c:numRef>
              <c:f>Sheet1!$L$9:$L$16</c:f>
              <c:numCache>
                <c:formatCode>[$-409]d\-mmm;@</c:formatCode>
                <c:ptCount val="8"/>
                <c:pt idx="0">
                  <c:v>42168</c:v>
                </c:pt>
                <c:pt idx="1">
                  <c:v>42172</c:v>
                </c:pt>
                <c:pt idx="2">
                  <c:v>42176</c:v>
                </c:pt>
                <c:pt idx="3">
                  <c:v>42196</c:v>
                </c:pt>
                <c:pt idx="4">
                  <c:v>42216</c:v>
                </c:pt>
                <c:pt idx="5">
                  <c:v>42217</c:v>
                </c:pt>
                <c:pt idx="6">
                  <c:v>42238</c:v>
                </c:pt>
                <c:pt idx="7">
                  <c:v>42242</c:v>
                </c:pt>
              </c:numCache>
            </c:numRef>
          </c:xVal>
          <c:yVal>
            <c:numRef>
              <c:f>Sheet1!$N$9:$N$16</c:f>
              <c:numCache>
                <c:formatCode>General</c:formatCode>
                <c:ptCount val="8"/>
                <c:pt idx="0">
                  <c:v>8</c:v>
                </c:pt>
                <c:pt idx="1">
                  <c:v>6</c:v>
                </c:pt>
                <c:pt idx="2">
                  <c:v>6</c:v>
                </c:pt>
                <c:pt idx="3">
                  <c:v>10</c:v>
                </c:pt>
                <c:pt idx="4">
                  <c:v>5</c:v>
                </c:pt>
                <c:pt idx="5">
                  <c:v>4</c:v>
                </c:pt>
                <c:pt idx="6">
                  <c:v>8</c:v>
                </c:pt>
                <c:pt idx="7">
                  <c:v>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879648"/>
        <c:axId val="215880040"/>
      </c:scatterChart>
      <c:valAx>
        <c:axId val="215879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d\-m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880040"/>
        <c:crosses val="autoZero"/>
        <c:crossBetween val="midCat"/>
      </c:valAx>
      <c:valAx>
        <c:axId val="21588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5879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26E6F-2476-45CE-BCF8-D0ED1F698BBC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E472D-660B-4C8F-B5BC-3249C8ADA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7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90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6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85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76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Pause here – </a:t>
            </a:r>
          </a:p>
          <a:p>
            <a:endParaRPr lang="en-US" dirty="0"/>
          </a:p>
          <a:p>
            <a:r>
              <a:rPr lang="en-US" dirty="0" smtClean="0"/>
              <a:t>Here is what I think-  and talking with Mark – </a:t>
            </a:r>
          </a:p>
          <a:p>
            <a:r>
              <a:rPr lang="en-US" dirty="0" smtClean="0"/>
              <a:t>Low fuel moisture – south aspect on dry day, late in the day, good fuel bed – that is the risk period. North slopes, riparian areas… none of our fires were in those spots.</a:t>
            </a:r>
          </a:p>
          <a:p>
            <a:endParaRPr lang="en-US" dirty="0"/>
          </a:p>
          <a:p>
            <a:r>
              <a:rPr lang="en-US" dirty="0" smtClean="0"/>
              <a:t>Anyone here share this opinion – different opinion? Learn something new?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2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37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6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I want to make here – exploding targets were present, but we really don’t know the spark that started the fire… a fire started at the target area – exploding target, bullet impacts, likely the shooter walking there, possibly another person driving up o the site… really don’t know…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4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public use – good access. Point here – 2 fires, early in the season, that were substantial – most years – just be 10 by 10…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9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Difficulty of patrol</a:t>
            </a:r>
          </a:p>
          <a:p>
            <a:r>
              <a:rPr lang="en-US" dirty="0" smtClean="0"/>
              <a:t>Difficulty of discerning exploding targets from regular shooting. </a:t>
            </a:r>
          </a:p>
          <a:p>
            <a:endParaRPr lang="en-US" dirty="0"/>
          </a:p>
          <a:p>
            <a:r>
              <a:rPr lang="en-US" dirty="0" smtClean="0"/>
              <a:t>The third one – I called him… shooters – private group – responsible, did not want to cause damage… site of a previous fire the year before…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46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27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think this was the target, but this picture says a thousand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E472D-660B-4C8F-B5BC-3249C8ADA9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0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3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1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0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25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2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0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66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8E7B3-16DD-4C6A-97F6-72D6DE1FEE55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EEA7F-A5A4-4A66-8D3C-0DF6A55DC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egonlive.com/clackamascounty/index.ssf/2014/09/estacada_fire_36_pit_fire_name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.fed.us/rm/pubs/rmrs_rp104.pdf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s.fed.us/rm/pubs/rmrs_rp104.pdf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Oregon Fire Prevention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/>
              <a:t>Target </a:t>
            </a:r>
            <a:r>
              <a:rPr lang="en-US" sz="3200" b="1" dirty="0"/>
              <a:t>Shooting Fires: Examples, Educational Efforts, and the Future for </a:t>
            </a:r>
            <a:r>
              <a:rPr lang="en-US" sz="3200" b="1" dirty="0" smtClean="0"/>
              <a:t>ODF </a:t>
            </a:r>
            <a:r>
              <a:rPr lang="en-US" sz="3200" b="1" dirty="0"/>
              <a:t>in the Tillamook State Forest </a:t>
            </a:r>
            <a:endParaRPr lang="en-US" sz="3200" b="1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/>
              <a:t>Mike </a:t>
            </a:r>
            <a:r>
              <a:rPr lang="en-US" sz="3200" b="1" dirty="0"/>
              <a:t>Cafferata, </a:t>
            </a:r>
            <a:r>
              <a:rPr lang="en-US" sz="3200" b="1" dirty="0" smtClean="0"/>
              <a:t>ODF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/>
              <a:t>February 17, 2016</a:t>
            </a:r>
            <a:r>
              <a:rPr lang="en-US" sz="3200" b="1" dirty="0"/>
              <a:t> </a:t>
            </a:r>
            <a:endParaRPr lang="en-US" sz="3200" b="1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 smtClean="0"/>
              <a:t>Goal: Share understanding of target shooting as a cause – for prevention… and to better identify it in fire investigation and reporting efforts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1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29" y="717125"/>
            <a:ext cx="7908862" cy="593164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Long range – 100 yards +</a:t>
            </a:r>
          </a:p>
          <a:p>
            <a:r>
              <a:rPr lang="en-US" dirty="0" smtClean="0"/>
              <a:t>High use</a:t>
            </a:r>
          </a:p>
          <a:p>
            <a:r>
              <a:rPr lang="en-US" dirty="0" smtClean="0"/>
              <a:t>No exploding targets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65" y="1164113"/>
            <a:ext cx="8979036" cy="505070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6. Helter Shelter – August 1</a:t>
            </a:r>
          </a:p>
          <a:p>
            <a:r>
              <a:rPr lang="en-US" dirty="0" smtClean="0"/>
              <a:t>History of target shooting use – ODF lands</a:t>
            </a:r>
          </a:p>
          <a:p>
            <a:r>
              <a:rPr lang="en-US" dirty="0" smtClean="0"/>
              <a:t>2 miles off pavement</a:t>
            </a:r>
          </a:p>
          <a:p>
            <a:r>
              <a:rPr lang="en-US" dirty="0" smtClean="0"/>
              <a:t>Started early afternoon of Aug 1</a:t>
            </a:r>
            <a:r>
              <a:rPr lang="en-US" baseline="30000" dirty="0" smtClean="0"/>
              <a:t>st</a:t>
            </a:r>
            <a:r>
              <a:rPr lang="en-US" dirty="0" smtClean="0"/>
              <a:t>   </a:t>
            </a:r>
          </a:p>
          <a:p>
            <a:r>
              <a:rPr lang="en-US" dirty="0"/>
              <a:t>Conditions at ignition – 1000 hour fuels at </a:t>
            </a:r>
            <a:r>
              <a:rPr lang="en-US" dirty="0" smtClean="0"/>
              <a:t>13%, </a:t>
            </a:r>
            <a:r>
              <a:rPr lang="en-US" dirty="0"/>
              <a:t>1 hour fuel at </a:t>
            </a:r>
            <a:r>
              <a:rPr lang="en-US" dirty="0" smtClean="0"/>
              <a:t>4% </a:t>
            </a:r>
            <a:r>
              <a:rPr lang="en-US" dirty="0"/>
              <a:t>moisture content</a:t>
            </a:r>
          </a:p>
          <a:p>
            <a:r>
              <a:rPr lang="en-US" dirty="0" smtClean="0"/>
              <a:t>Recreation, shooting?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90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6709" y="-2766595"/>
            <a:ext cx="12574378" cy="939197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7</a:t>
            </a:r>
            <a:r>
              <a:rPr lang="en-US" dirty="0" smtClean="0"/>
              <a:t>. August Fire – August 22</a:t>
            </a:r>
          </a:p>
          <a:p>
            <a:r>
              <a:rPr lang="en-US" dirty="0" smtClean="0"/>
              <a:t>History of target shooting use – private lands (trespassing)</a:t>
            </a:r>
          </a:p>
          <a:p>
            <a:r>
              <a:rPr lang="en-US" dirty="0" smtClean="0"/>
              <a:t>Just off pavement</a:t>
            </a:r>
          </a:p>
          <a:p>
            <a:r>
              <a:rPr lang="en-US" dirty="0" smtClean="0"/>
              <a:t>Conditions </a:t>
            </a:r>
            <a:r>
              <a:rPr lang="en-US" dirty="0"/>
              <a:t>at ignition – 1000 hour fuels at </a:t>
            </a:r>
            <a:r>
              <a:rPr lang="en-US" dirty="0" smtClean="0"/>
              <a:t>13%, </a:t>
            </a:r>
            <a:r>
              <a:rPr lang="en-US" dirty="0"/>
              <a:t>1 hour fuel at 8</a:t>
            </a:r>
            <a:r>
              <a:rPr lang="en-US" dirty="0" smtClean="0"/>
              <a:t>% </a:t>
            </a:r>
            <a:r>
              <a:rPr lang="en-US" dirty="0"/>
              <a:t>moisture content</a:t>
            </a:r>
          </a:p>
          <a:p>
            <a:r>
              <a:rPr lang="en-US" dirty="0" smtClean="0"/>
              <a:t>Target shooting – no sign of exploding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4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86" y="362117"/>
            <a:ext cx="8382205" cy="628665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8. Rock Creek – August 8/26</a:t>
            </a:r>
          </a:p>
          <a:p>
            <a:r>
              <a:rPr lang="en-US" dirty="0" smtClean="0"/>
              <a:t>Private land – rural residential</a:t>
            </a:r>
          </a:p>
          <a:p>
            <a:r>
              <a:rPr lang="en-US" dirty="0" smtClean="0"/>
              <a:t>Back yard</a:t>
            </a:r>
          </a:p>
          <a:p>
            <a:r>
              <a:rPr lang="en-US" dirty="0" smtClean="0"/>
              <a:t>Started mid afternoon</a:t>
            </a:r>
          </a:p>
          <a:p>
            <a:r>
              <a:rPr lang="en-US" dirty="0"/>
              <a:t>Conditions at ignition – 1000 hour fuels at </a:t>
            </a:r>
            <a:r>
              <a:rPr lang="en-US" dirty="0" smtClean="0"/>
              <a:t>13%, </a:t>
            </a:r>
            <a:r>
              <a:rPr lang="en-US" dirty="0"/>
              <a:t>1 hour fuel at 8</a:t>
            </a:r>
            <a:r>
              <a:rPr lang="en-US" dirty="0" smtClean="0"/>
              <a:t>% </a:t>
            </a:r>
            <a:r>
              <a:rPr lang="en-US" dirty="0"/>
              <a:t>moisture content</a:t>
            </a:r>
          </a:p>
          <a:p>
            <a:r>
              <a:rPr lang="en-US" dirty="0" smtClean="0"/>
              <a:t>50 caliber at 425 yards. Steel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4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674" y="3168346"/>
            <a:ext cx="6251032" cy="4688274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86" y="362117"/>
            <a:ext cx="8382205" cy="6286653"/>
          </a:xfrm>
        </p:spPr>
      </p:pic>
    </p:spTree>
    <p:extLst>
      <p:ext uri="{BB962C8B-B14F-4D97-AF65-F5344CB8AC3E}">
        <p14:creationId xmlns:p14="http://schemas.microsoft.com/office/powerpoint/2010/main" val="26783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4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94" y="362117"/>
            <a:ext cx="4714989" cy="6286653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475" y="2063633"/>
            <a:ext cx="7419182" cy="5564387"/>
          </a:xfrm>
        </p:spPr>
      </p:pic>
    </p:spTree>
    <p:extLst>
      <p:ext uri="{BB962C8B-B14F-4D97-AF65-F5344CB8AC3E}">
        <p14:creationId xmlns:p14="http://schemas.microsoft.com/office/powerpoint/2010/main" val="36771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 Pit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Federal investigators have determined that the persistent </a:t>
            </a:r>
            <a:r>
              <a:rPr lang="en-US" sz="4400" dirty="0">
                <a:hlinkClick r:id="rId3"/>
              </a:rPr>
              <a:t>36 Pit Fire</a:t>
            </a:r>
            <a:r>
              <a:rPr lang="en-US" sz="4400" dirty="0"/>
              <a:t> was started by target shooters' hot bullet fragments igniting dry tinder nearby.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stories?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58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61002052"/>
              </p:ext>
            </p:extLst>
          </p:nvPr>
        </p:nvGraphicFramePr>
        <p:xfrm>
          <a:off x="838200" y="960895"/>
          <a:ext cx="10320580" cy="5216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709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655443" cy="7773155"/>
          </a:xfrm>
        </p:spPr>
      </p:pic>
    </p:spTree>
    <p:extLst>
      <p:ext uri="{BB962C8B-B14F-4D97-AF65-F5344CB8AC3E}">
        <p14:creationId xmlns:p14="http://schemas.microsoft.com/office/powerpoint/2010/main" val="29624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Tillamook State Forest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55" y="1419267"/>
            <a:ext cx="8030893" cy="535392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525505" cy="4351338"/>
          </a:xfrm>
        </p:spPr>
        <p:txBody>
          <a:bodyPr/>
          <a:lstStyle/>
          <a:p>
            <a:r>
              <a:rPr lang="en-US" dirty="0" smtClean="0"/>
              <a:t>Easy Access from Portland</a:t>
            </a:r>
          </a:p>
          <a:p>
            <a:r>
              <a:rPr lang="en-US" dirty="0" smtClean="0"/>
              <a:t>History of target shooting use</a:t>
            </a:r>
          </a:p>
          <a:p>
            <a:r>
              <a:rPr lang="en-US" dirty="0" smtClean="0"/>
              <a:t>Recreation Management for other uses – hiking, ATV, horses, etc. </a:t>
            </a:r>
          </a:p>
          <a:p>
            <a:r>
              <a:rPr lang="en-US" dirty="0" smtClean="0"/>
              <a:t>Surrounded and interspersed by private and lands and roads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231519"/>
            <a:ext cx="9235697" cy="7435236"/>
          </a:xfrm>
        </p:spPr>
      </p:pic>
    </p:spTree>
    <p:extLst>
      <p:ext uri="{BB962C8B-B14F-4D97-AF65-F5344CB8AC3E}">
        <p14:creationId xmlns:p14="http://schemas.microsoft.com/office/powerpoint/2010/main" val="36048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54" y="104718"/>
            <a:ext cx="8477573" cy="6935230"/>
          </a:xfrm>
        </p:spPr>
      </p:pic>
    </p:spTree>
    <p:extLst>
      <p:ext uri="{BB962C8B-B14F-4D97-AF65-F5344CB8AC3E}">
        <p14:creationId xmlns:p14="http://schemas.microsoft.com/office/powerpoint/2010/main" val="28701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395" y="1947567"/>
            <a:ext cx="5181600" cy="4351338"/>
          </a:xfrm>
        </p:spPr>
        <p:txBody>
          <a:bodyPr/>
          <a:lstStyle/>
          <a:p>
            <a:r>
              <a:rPr lang="en-US" dirty="0" smtClean="0"/>
              <a:t>Fliers at ammunition counters</a:t>
            </a:r>
          </a:p>
          <a:p>
            <a:r>
              <a:rPr lang="en-US" dirty="0" smtClean="0"/>
              <a:t>Email to our many recreation contacts – soliciting feedback</a:t>
            </a:r>
          </a:p>
          <a:p>
            <a:r>
              <a:rPr lang="en-US" dirty="0" smtClean="0"/>
              <a:t>On local news stations</a:t>
            </a:r>
          </a:p>
          <a:p>
            <a:r>
              <a:rPr lang="en-US" dirty="0" smtClean="0"/>
              <a:t>Web presence at FGDFire.com</a:t>
            </a:r>
          </a:p>
          <a:p>
            <a:r>
              <a:rPr lang="en-US" dirty="0" smtClean="0"/>
              <a:t>Patrols after hours when humidity was below 20%.</a:t>
            </a:r>
          </a:p>
          <a:p>
            <a:r>
              <a:rPr lang="en-US" dirty="0" smtClean="0"/>
              <a:t>People want the data!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5995" y="1165633"/>
            <a:ext cx="6975490" cy="53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063" y="202648"/>
            <a:ext cx="10299032" cy="9522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 Finney has just explained the science to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154879"/>
            <a:ext cx="9190495" cy="4493849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The recreation community wants the facts, not our opinions. The science papers help.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Rocky Mountain Research Station</a:t>
            </a:r>
          </a:p>
          <a:p>
            <a:r>
              <a:rPr lang="en-US" dirty="0"/>
              <a:t>Research Paper RMRS-RP-104</a:t>
            </a:r>
          </a:p>
          <a:p>
            <a:r>
              <a:rPr lang="en-US" dirty="0"/>
              <a:t>August 2013</a:t>
            </a:r>
          </a:p>
          <a:p>
            <a:pPr algn="ctr"/>
            <a:r>
              <a:rPr lang="en-US" b="1" dirty="0"/>
              <a:t>A Study of Ignition by Rifle Bullets</a:t>
            </a:r>
          </a:p>
          <a:p>
            <a:r>
              <a:rPr lang="en-US" b="1" dirty="0"/>
              <a:t>Mark A. </a:t>
            </a:r>
            <a:r>
              <a:rPr lang="en-US" b="1" dirty="0" smtClean="0"/>
              <a:t>Finney, Trevor </a:t>
            </a:r>
            <a:r>
              <a:rPr lang="en-US" b="1" dirty="0"/>
              <a:t>B. </a:t>
            </a:r>
            <a:r>
              <a:rPr lang="en-US" b="1" dirty="0" smtClean="0"/>
              <a:t>Maynard, Sara </a:t>
            </a:r>
            <a:r>
              <a:rPr lang="en-US" b="1" dirty="0"/>
              <a:t>S. </a:t>
            </a:r>
            <a:r>
              <a:rPr lang="en-US" b="1" dirty="0" smtClean="0"/>
              <a:t>McAllister, Ian </a:t>
            </a:r>
            <a:r>
              <a:rPr lang="en-US" b="1" dirty="0"/>
              <a:t>J. </a:t>
            </a:r>
            <a:r>
              <a:rPr lang="en-US" b="1" dirty="0" err="1"/>
              <a:t>Grob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9695" y="5958439"/>
            <a:ext cx="8564105" cy="899561"/>
          </a:xfrm>
        </p:spPr>
        <p:txBody>
          <a:bodyPr>
            <a:noAutofit/>
          </a:bodyPr>
          <a:lstStyle/>
          <a:p>
            <a:r>
              <a:rPr lang="en-US" sz="3200" dirty="0" smtClean="0"/>
              <a:t> </a:t>
            </a:r>
            <a:r>
              <a:rPr lang="en-US" sz="3200" dirty="0"/>
              <a:t> </a:t>
            </a:r>
            <a:r>
              <a:rPr lang="en-US" sz="3200" u="sng" dirty="0">
                <a:hlinkClick r:id="rId2"/>
              </a:rPr>
              <a:t>http://www.fs.fed.us/rm/pubs/rmrs_rp104.pdf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2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95" y="202648"/>
            <a:ext cx="10515600" cy="952231"/>
          </a:xfrm>
        </p:spPr>
        <p:txBody>
          <a:bodyPr/>
          <a:lstStyle/>
          <a:p>
            <a:r>
              <a:rPr lang="en-US" dirty="0" smtClean="0"/>
              <a:t>Science messages: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154879"/>
            <a:ext cx="9190495" cy="4493849"/>
          </a:xfrm>
        </p:spPr>
        <p:txBody>
          <a:bodyPr>
            <a:normAutofit/>
          </a:bodyPr>
          <a:lstStyle/>
          <a:p>
            <a:r>
              <a:rPr lang="en-US" dirty="0" smtClean="0"/>
              <a:t>Bullets reflected off steel plates started fires</a:t>
            </a:r>
          </a:p>
          <a:p>
            <a:r>
              <a:rPr lang="en-US" dirty="0" smtClean="0"/>
              <a:t>Especially steel core and </a:t>
            </a:r>
            <a:r>
              <a:rPr lang="en-US" dirty="0"/>
              <a:t>s</a:t>
            </a:r>
            <a:r>
              <a:rPr lang="en-US" dirty="0" smtClean="0"/>
              <a:t>teel </a:t>
            </a:r>
            <a:r>
              <a:rPr lang="en-US" dirty="0"/>
              <a:t>j</a:t>
            </a:r>
            <a:r>
              <a:rPr lang="en-US" dirty="0" smtClean="0"/>
              <a:t>acket  and copper. </a:t>
            </a:r>
          </a:p>
          <a:p>
            <a:r>
              <a:rPr lang="en-US" dirty="0" smtClean="0"/>
              <a:t>Lead core, copper jackets were least likely to cause starts.</a:t>
            </a:r>
          </a:p>
          <a:p>
            <a:r>
              <a:rPr lang="en-US" dirty="0" smtClean="0"/>
              <a:t>Bullet Fragments were 800 degrees C.</a:t>
            </a:r>
          </a:p>
          <a:p>
            <a:r>
              <a:rPr lang="en-US" dirty="0"/>
              <a:t>Research Paper </a:t>
            </a:r>
            <a:r>
              <a:rPr lang="en-US" dirty="0" smtClean="0"/>
              <a:t>RMRS-RP-104</a:t>
            </a:r>
          </a:p>
          <a:p>
            <a:r>
              <a:rPr lang="en-US" dirty="0" smtClean="0"/>
              <a:t>Kinetic energy transformed to thermal energy on impact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9695" y="5958439"/>
            <a:ext cx="8564105" cy="899561"/>
          </a:xfrm>
        </p:spPr>
        <p:txBody>
          <a:bodyPr>
            <a:noAutofit/>
          </a:bodyPr>
          <a:lstStyle/>
          <a:p>
            <a:r>
              <a:rPr lang="en-US" sz="3200" dirty="0" smtClean="0"/>
              <a:t> </a:t>
            </a:r>
            <a:r>
              <a:rPr lang="en-US" sz="3200" dirty="0"/>
              <a:t> </a:t>
            </a:r>
            <a:r>
              <a:rPr lang="en-US" sz="3200" u="sng" dirty="0">
                <a:hlinkClick r:id="rId2"/>
              </a:rPr>
              <a:t>http://www.fs.fed.us/rm/pubs/rmrs_rp104.pdf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572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from </a:t>
            </a:r>
            <a:r>
              <a:rPr lang="en-US" dirty="0"/>
              <a:t>r</a:t>
            </a:r>
            <a:r>
              <a:rPr lang="en-US" dirty="0" smtClean="0"/>
              <a:t>ecreation community about shooting: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Supportive of efforts to find solutions</a:t>
            </a:r>
          </a:p>
          <a:p>
            <a:r>
              <a:rPr lang="en-US" dirty="0" smtClean="0"/>
              <a:t>Care for forests first, recreation second</a:t>
            </a:r>
          </a:p>
          <a:p>
            <a:r>
              <a:rPr lang="en-US" dirty="0" smtClean="0"/>
              <a:t>Confusion why we regulate woods professionals with equipment, but not target shooting</a:t>
            </a:r>
          </a:p>
          <a:p>
            <a:r>
              <a:rPr lang="en-US" dirty="0" smtClean="0"/>
              <a:t>Most private lands are closed to recreational shooting</a:t>
            </a:r>
          </a:p>
          <a:p>
            <a:r>
              <a:rPr lang="en-US" dirty="0" smtClean="0"/>
              <a:t>Desire to understand the mechanism of fire starts… disbelief – even from our own staff.</a:t>
            </a:r>
          </a:p>
        </p:txBody>
      </p:sp>
    </p:spTree>
    <p:extLst>
      <p:ext uri="{BB962C8B-B14F-4D97-AF65-F5344CB8AC3E}">
        <p14:creationId xmlns:p14="http://schemas.microsoft.com/office/powerpoint/2010/main" val="654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our public 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shootings are a diverse group</a:t>
            </a:r>
          </a:p>
          <a:p>
            <a:pPr lvl="1"/>
            <a:r>
              <a:rPr lang="en-US" dirty="0" smtClean="0"/>
              <a:t>Mixed understanding of requirements for shovel and water</a:t>
            </a:r>
          </a:p>
          <a:p>
            <a:pPr lvl="1"/>
            <a:r>
              <a:rPr lang="en-US" dirty="0" smtClean="0"/>
              <a:t>Mixed range of guns and desired shooting experience</a:t>
            </a:r>
          </a:p>
          <a:p>
            <a:pPr lvl="1"/>
            <a:r>
              <a:rPr lang="en-US" dirty="0" smtClean="0"/>
              <a:t>Mixed reactions to approach from government</a:t>
            </a:r>
          </a:p>
          <a:p>
            <a:pPr lvl="1"/>
            <a:r>
              <a:rPr lang="en-US" dirty="0" smtClean="0"/>
              <a:t>Range of targets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Lesson – this is a diverse set of forest users. Most open to better information, most willing to contribute to problem solving.</a:t>
            </a:r>
          </a:p>
          <a:p>
            <a:pPr lvl="1"/>
            <a:r>
              <a:rPr lang="en-US" dirty="0" smtClean="0"/>
              <a:t>Most were willing to share contact emails – so we are establishing a communication link </a:t>
            </a:r>
          </a:p>
        </p:txBody>
      </p:sp>
    </p:spTree>
    <p:extLst>
      <p:ext uri="{BB962C8B-B14F-4D97-AF65-F5344CB8AC3E}">
        <p14:creationId xmlns:p14="http://schemas.microsoft.com/office/powerpoint/2010/main" val="137171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9695" y="202648"/>
            <a:ext cx="10515600" cy="952231"/>
          </a:xfrm>
        </p:spPr>
        <p:txBody>
          <a:bodyPr/>
          <a:lstStyle/>
          <a:p>
            <a:r>
              <a:rPr lang="en-US" dirty="0" smtClean="0"/>
              <a:t>ORS 166.170 State preemption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154879"/>
            <a:ext cx="9190495" cy="4493849"/>
          </a:xfrm>
        </p:spPr>
        <p:txBody>
          <a:bodyPr>
            <a:normAutofit/>
          </a:bodyPr>
          <a:lstStyle/>
          <a:p>
            <a:r>
              <a:rPr lang="en-US" dirty="0" smtClean="0"/>
              <a:t>The Legislative Assembly has sole authority to regulate use of firearms and any element related to fire arms. </a:t>
            </a:r>
          </a:p>
          <a:p>
            <a:r>
              <a:rPr lang="en-US" dirty="0" smtClean="0"/>
              <a:t>Counties may regulate some discharges of firearms, but not, </a:t>
            </a:r>
          </a:p>
          <a:p>
            <a:pPr marL="0" indent="0" algn="ctr">
              <a:buNone/>
            </a:pPr>
            <a:r>
              <a:rPr lang="en-US" dirty="0" smtClean="0"/>
              <a:t>“A </a:t>
            </a:r>
            <a:r>
              <a:rPr lang="en-US" dirty="0"/>
              <a:t>person discharging a firearm in the course of target shooting on public land that is not inside an urban growth boundary or the boundary of a city, if the discharge will not endanger persons or </a:t>
            </a:r>
            <a:r>
              <a:rPr lang="en-US" dirty="0" smtClean="0"/>
              <a:t>property.”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9695" y="5958439"/>
            <a:ext cx="8564105" cy="89956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85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understanding – much better about this – perhaps fires that were unknown before, we now surmise what is the actual start.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Bullet Fragments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8" y="365125"/>
            <a:ext cx="5181600" cy="388805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6" y="1705477"/>
            <a:ext cx="6870031" cy="5152523"/>
          </a:xfrm>
        </p:spPr>
      </p:pic>
    </p:spTree>
    <p:extLst>
      <p:ext uri="{BB962C8B-B14F-4D97-AF65-F5344CB8AC3E}">
        <p14:creationId xmlns:p14="http://schemas.microsoft.com/office/powerpoint/2010/main" val="13626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Diverse private lands</a:t>
            </a:r>
          </a:p>
          <a:p>
            <a:r>
              <a:rPr lang="en-US" dirty="0" smtClean="0"/>
              <a:t>Rural interface</a:t>
            </a:r>
          </a:p>
          <a:p>
            <a:r>
              <a:rPr lang="en-US" dirty="0" smtClean="0"/>
              <a:t>Agricultural operations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32" y="878305"/>
            <a:ext cx="6898547" cy="5935063"/>
          </a:xfrm>
        </p:spPr>
      </p:pic>
    </p:spTree>
    <p:extLst>
      <p:ext uri="{BB962C8B-B14F-4D97-AF65-F5344CB8AC3E}">
        <p14:creationId xmlns:p14="http://schemas.microsoft.com/office/powerpoint/2010/main" val="347167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" y="0"/>
            <a:ext cx="11181347" cy="7742224"/>
          </a:xfrm>
        </p:spPr>
      </p:pic>
    </p:spTree>
    <p:extLst>
      <p:ext uri="{BB962C8B-B14F-4D97-AF65-F5344CB8AC3E}">
        <p14:creationId xmlns:p14="http://schemas.microsoft.com/office/powerpoint/2010/main" val="41865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5986" y="-1748558"/>
            <a:ext cx="18237932" cy="12628368"/>
          </a:xfrm>
        </p:spPr>
      </p:pic>
    </p:spTree>
    <p:extLst>
      <p:ext uri="{BB962C8B-B14F-4D97-AF65-F5344CB8AC3E}">
        <p14:creationId xmlns:p14="http://schemas.microsoft.com/office/powerpoint/2010/main" val="13950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these reported in Fires?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Fire Caused By Factors: </a:t>
            </a:r>
          </a:p>
          <a:p>
            <a:pPr lvl="1"/>
            <a:r>
              <a:rPr lang="en-US" dirty="0" smtClean="0"/>
              <a:t>Landowner </a:t>
            </a:r>
            <a:r>
              <a:rPr lang="en-US" dirty="0"/>
              <a:t>R</a:t>
            </a:r>
            <a:r>
              <a:rPr lang="en-US" dirty="0" smtClean="0"/>
              <a:t>elated: </a:t>
            </a:r>
            <a:r>
              <a:rPr lang="en-US" dirty="0" err="1" smtClean="0"/>
              <a:t>Ruralist</a:t>
            </a:r>
            <a:r>
              <a:rPr lang="en-US" dirty="0" smtClean="0"/>
              <a:t> or “Other”</a:t>
            </a:r>
          </a:p>
          <a:p>
            <a:pPr lvl="1"/>
            <a:r>
              <a:rPr lang="en-US" dirty="0" smtClean="0"/>
              <a:t>Public Related: recreationist or “other public.”</a:t>
            </a:r>
          </a:p>
          <a:p>
            <a:r>
              <a:rPr lang="en-US" dirty="0" smtClean="0"/>
              <a:t>General Cause: Miscellaneous</a:t>
            </a:r>
          </a:p>
          <a:p>
            <a:r>
              <a:rPr lang="en-US" dirty="0" smtClean="0"/>
              <a:t>Specific Causes:</a:t>
            </a:r>
          </a:p>
          <a:p>
            <a:pPr lvl="1"/>
            <a:r>
              <a:rPr lang="en-US" dirty="0" smtClean="0"/>
              <a:t>901 exploding device</a:t>
            </a:r>
          </a:p>
          <a:p>
            <a:pPr lvl="1"/>
            <a:r>
              <a:rPr lang="en-US" dirty="0" smtClean="0"/>
              <a:t>950 firearms - general</a:t>
            </a:r>
          </a:p>
          <a:p>
            <a:pPr lvl="1"/>
            <a:r>
              <a:rPr lang="en-US" dirty="0" smtClean="0"/>
              <a:t>951 firearms - target</a:t>
            </a:r>
          </a:p>
          <a:p>
            <a:pPr lvl="1"/>
            <a:r>
              <a:rPr lang="en-US" dirty="0" smtClean="0"/>
              <a:t>952 firearms - ammunition</a:t>
            </a:r>
          </a:p>
          <a:p>
            <a:r>
              <a:rPr lang="en-US" dirty="0" smtClean="0"/>
              <a:t>Cause Comments can be very helpful: “bullet ricochet into dry grass” or not so much, “See investigation report.”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03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Statewide – 26 fires in specific causes of 901, 950, 951, 952 and where specific description indicates shooting. </a:t>
            </a:r>
            <a:r>
              <a:rPr lang="en-US" dirty="0"/>
              <a:t>A</a:t>
            </a:r>
            <a:r>
              <a:rPr lang="en-US" dirty="0" smtClean="0"/>
              <a:t>bout $500,000, 120 acres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72719"/>
            <a:ext cx="10515600" cy="3604244"/>
          </a:xfrm>
        </p:spPr>
        <p:txBody>
          <a:bodyPr>
            <a:normAutofit/>
          </a:bodyPr>
          <a:lstStyle/>
          <a:p>
            <a:r>
              <a:rPr lang="en-US" dirty="0" smtClean="0"/>
              <a:t>Example descriptions:</a:t>
            </a:r>
          </a:p>
          <a:p>
            <a:pPr lvl="1"/>
            <a:r>
              <a:rPr lang="en-US" sz="3200" dirty="0" smtClean="0"/>
              <a:t>“Super heated bullet in dry grass.”</a:t>
            </a:r>
          </a:p>
          <a:p>
            <a:pPr lvl="1"/>
            <a:r>
              <a:rPr lang="en-US" sz="3200" dirty="0" smtClean="0"/>
              <a:t>Exploding target (evidence of?)</a:t>
            </a:r>
          </a:p>
          <a:p>
            <a:pPr lvl="1"/>
            <a:r>
              <a:rPr lang="en-US" sz="3200" dirty="0" smtClean="0"/>
              <a:t>Target shooting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 smtClean="0"/>
              <a:t>This information is important if we want to recognize this issue and search for solutions.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97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Next Year – More Education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Better web presence – we are building this now… </a:t>
            </a:r>
          </a:p>
          <a:p>
            <a:r>
              <a:rPr lang="en-US" dirty="0" smtClean="0"/>
              <a:t>More patrols</a:t>
            </a:r>
          </a:p>
          <a:p>
            <a:r>
              <a:rPr lang="en-US" dirty="0" smtClean="0"/>
              <a:t>Better communications with our shooting public – direct via email</a:t>
            </a:r>
          </a:p>
          <a:p>
            <a:r>
              <a:rPr lang="en-US" dirty="0" smtClean="0"/>
              <a:t>We are starting to reach out to our shooting public to work on solutions – fire safe locations, supported by user groups. Education for all about the risks of fire and public safety.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Wild card – learning about the environmental aspects of target shooting.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4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09" y="365125"/>
            <a:ext cx="5654350" cy="6166304"/>
          </a:xfrm>
        </p:spPr>
        <p:txBody>
          <a:bodyPr/>
          <a:lstStyle/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dirty="0" smtClean="0"/>
              <a:t>Engineering?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1. Stump removal</a:t>
            </a:r>
            <a:br>
              <a:rPr lang="en-US" dirty="0" smtClean="0"/>
            </a:br>
            <a:r>
              <a:rPr lang="en-US" dirty="0" smtClean="0"/>
              <a:t>2. Remove fine woody material </a:t>
            </a:r>
            <a:br>
              <a:rPr lang="en-US" dirty="0" smtClean="0"/>
            </a:br>
            <a:r>
              <a:rPr lang="en-US" dirty="0" smtClean="0"/>
              <a:t>3. add soil backstops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3723" y="957004"/>
            <a:ext cx="6643397" cy="4982546"/>
          </a:xfrm>
        </p:spPr>
      </p:pic>
    </p:spTree>
    <p:extLst>
      <p:ext uri="{BB962C8B-B14F-4D97-AF65-F5344CB8AC3E}">
        <p14:creationId xmlns:p14="http://schemas.microsoft.com/office/powerpoint/2010/main" val="16652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help share these messages…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1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50" y="-1757914"/>
            <a:ext cx="4846450" cy="861591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5920353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1. Sunset Grade Fire – June 12</a:t>
            </a:r>
          </a:p>
          <a:p>
            <a:r>
              <a:rPr lang="en-US" dirty="0" smtClean="0"/>
              <a:t>4.5 miles from pavement</a:t>
            </a:r>
          </a:p>
          <a:p>
            <a:r>
              <a:rPr lang="en-US" dirty="0" smtClean="0"/>
              <a:t>Started when – June 12, pm?</a:t>
            </a:r>
          </a:p>
          <a:p>
            <a:r>
              <a:rPr lang="en-US" dirty="0" smtClean="0"/>
              <a:t>Conditions at ignition – 1000 hour fuels at 20%, 1 hour fuel at 8% moisture content</a:t>
            </a:r>
          </a:p>
          <a:p>
            <a:r>
              <a:rPr lang="en-US" dirty="0" smtClean="0"/>
              <a:t>Exploding targets present, unknown spark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Beaverdam</a:t>
            </a:r>
            <a:r>
              <a:rPr lang="en-US" dirty="0" smtClean="0"/>
              <a:t> Road - June 17</a:t>
            </a:r>
          </a:p>
          <a:p>
            <a:r>
              <a:rPr lang="en-US" dirty="0" smtClean="0"/>
              <a:t>History of target shooting use</a:t>
            </a:r>
          </a:p>
          <a:p>
            <a:r>
              <a:rPr lang="en-US" dirty="0" smtClean="0"/>
              <a:t>5 miles off pavement</a:t>
            </a:r>
          </a:p>
          <a:p>
            <a:r>
              <a:rPr lang="en-US" dirty="0" smtClean="0"/>
              <a:t>Started late afternoon</a:t>
            </a:r>
          </a:p>
          <a:p>
            <a:r>
              <a:rPr lang="en-US" dirty="0"/>
              <a:t>Conditions at ignition – 1000 hour fuels at 20%, 1 hour fuel at 8% moisture content</a:t>
            </a:r>
          </a:p>
          <a:p>
            <a:r>
              <a:rPr lang="en-US" dirty="0" smtClean="0"/>
              <a:t>Exploding targets present..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9031" y="883895"/>
            <a:ext cx="6929901" cy="51760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2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92" y="1600964"/>
            <a:ext cx="6896308" cy="517223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3. Wolf Creek Call - June 21</a:t>
            </a:r>
          </a:p>
          <a:p>
            <a:r>
              <a:rPr lang="en-US" dirty="0" smtClean="0"/>
              <a:t>History of high target shooting use</a:t>
            </a:r>
          </a:p>
          <a:p>
            <a:r>
              <a:rPr lang="en-US" dirty="0" smtClean="0"/>
              <a:t>2.5 miles off pavement</a:t>
            </a:r>
          </a:p>
          <a:p>
            <a:r>
              <a:rPr lang="en-US" dirty="0" smtClean="0"/>
              <a:t>Started late afternoon</a:t>
            </a:r>
          </a:p>
          <a:p>
            <a:r>
              <a:rPr lang="en-US" dirty="0"/>
              <a:t>Conditions at ignition – 1000 hour fuels at </a:t>
            </a:r>
            <a:r>
              <a:rPr lang="en-US" dirty="0" smtClean="0"/>
              <a:t>16%, </a:t>
            </a:r>
            <a:r>
              <a:rPr lang="en-US" dirty="0"/>
              <a:t>1 hour fuel at </a:t>
            </a:r>
            <a:r>
              <a:rPr lang="en-US" dirty="0" smtClean="0"/>
              <a:t>6% </a:t>
            </a:r>
            <a:r>
              <a:rPr lang="en-US" dirty="0"/>
              <a:t>moisture content</a:t>
            </a:r>
          </a:p>
          <a:p>
            <a:r>
              <a:rPr lang="en-US" dirty="0" smtClean="0"/>
              <a:t>Reporting party describes incident – no exploding targets – just friends shooting a variety of guns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52" y="1251285"/>
            <a:ext cx="7362548" cy="552191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4</a:t>
            </a:r>
            <a:r>
              <a:rPr lang="en-US" dirty="0" smtClean="0"/>
              <a:t>. Salmonberry Fire – July 11 </a:t>
            </a:r>
          </a:p>
          <a:p>
            <a:r>
              <a:rPr lang="en-US" dirty="0" smtClean="0"/>
              <a:t>History of target shooting use</a:t>
            </a:r>
          </a:p>
          <a:p>
            <a:r>
              <a:rPr lang="en-US" dirty="0" smtClean="0"/>
              <a:t>7 miles off pavement</a:t>
            </a:r>
          </a:p>
          <a:p>
            <a:r>
              <a:rPr lang="en-US" dirty="0" smtClean="0"/>
              <a:t>Late afternoon</a:t>
            </a:r>
          </a:p>
          <a:p>
            <a:r>
              <a:rPr lang="en-US" dirty="0"/>
              <a:t>Conditions at ignition – 1000 hour fuels at 14%, 1 hour fuel at 5</a:t>
            </a:r>
            <a:r>
              <a:rPr lang="en-US" dirty="0" smtClean="0"/>
              <a:t>% </a:t>
            </a:r>
            <a:r>
              <a:rPr lang="en-US" dirty="0"/>
              <a:t>moisture content</a:t>
            </a:r>
          </a:p>
          <a:p>
            <a:r>
              <a:rPr lang="en-US" dirty="0" smtClean="0"/>
              <a:t>30-06, shooter reported it, described the incident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637" y="-932483"/>
            <a:ext cx="5842862" cy="779048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Summer of 2015</a:t>
            </a:r>
            <a:endParaRPr lang="en-US" sz="4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29" y="717125"/>
            <a:ext cx="7908863" cy="5931647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2421856"/>
            <a:ext cx="429345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5. Old Bald Mountain Fire – July 31</a:t>
            </a:r>
          </a:p>
          <a:p>
            <a:r>
              <a:rPr lang="en-US" dirty="0" smtClean="0"/>
              <a:t>History of target shooting use – BLM lands</a:t>
            </a:r>
          </a:p>
          <a:p>
            <a:r>
              <a:rPr lang="en-US" dirty="0" smtClean="0"/>
              <a:t>0.5 miles off pavement</a:t>
            </a:r>
          </a:p>
          <a:p>
            <a:r>
              <a:rPr lang="en-US" dirty="0" smtClean="0"/>
              <a:t>Started afternoon of July 31</a:t>
            </a:r>
          </a:p>
          <a:p>
            <a:r>
              <a:rPr lang="en-US" dirty="0"/>
              <a:t>Conditions at ignition – 1000 hour fuels at 14%, 1 hour fuel at 5% moisture content</a:t>
            </a:r>
          </a:p>
          <a:p>
            <a:r>
              <a:rPr lang="en-US" dirty="0" smtClean="0"/>
              <a:t>30-06 through paper into a stump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1346</Words>
  <Application>Microsoft Office PowerPoint</Application>
  <PresentationFormat>Widescreen</PresentationFormat>
  <Paragraphs>181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2016 Oregon Fire Prevention Conference</vt:lpstr>
      <vt:lpstr>Tillamook State Forest</vt:lpstr>
      <vt:lpstr>Private Lands</vt:lpstr>
      <vt:lpstr>Summer of 2015</vt:lpstr>
      <vt:lpstr>Summer of 2015</vt:lpstr>
      <vt:lpstr>Summer of 2015</vt:lpstr>
      <vt:lpstr>Summer of 2015</vt:lpstr>
      <vt:lpstr>PowerPoint Presentation</vt:lpstr>
      <vt:lpstr>Summer of 2015</vt:lpstr>
      <vt:lpstr>Summer of 2015</vt:lpstr>
      <vt:lpstr>Summer of 2015</vt:lpstr>
      <vt:lpstr>Summer of 2015</vt:lpstr>
      <vt:lpstr>Summer of 2015</vt:lpstr>
      <vt:lpstr>Summer of 2015</vt:lpstr>
      <vt:lpstr>Summer of 2015</vt:lpstr>
      <vt:lpstr>36 Pit Fire</vt:lpstr>
      <vt:lpstr>Your stories?</vt:lpstr>
      <vt:lpstr>PowerPoint Presentation</vt:lpstr>
      <vt:lpstr>PowerPoint Presentation</vt:lpstr>
      <vt:lpstr>PowerPoint Presentation</vt:lpstr>
      <vt:lpstr>PowerPoint Presentation</vt:lpstr>
      <vt:lpstr>Education Efforts</vt:lpstr>
      <vt:lpstr>Mark Finney has just explained the science to us</vt:lpstr>
      <vt:lpstr>Science messages:</vt:lpstr>
      <vt:lpstr>Feedback from recreation community about shooting:</vt:lpstr>
      <vt:lpstr>From our public contacts</vt:lpstr>
      <vt:lpstr>ORS 166.170 State preemption</vt:lpstr>
      <vt:lpstr>Our understanding – much better about this – perhaps fires that were unknown before, we now surmise what is the actual start. </vt:lpstr>
      <vt:lpstr>Bullet Fragments</vt:lpstr>
      <vt:lpstr>PowerPoint Presentation</vt:lpstr>
      <vt:lpstr>PowerPoint Presentation</vt:lpstr>
      <vt:lpstr>How are these reported in Fires?</vt:lpstr>
      <vt:lpstr>Statewide – 26 fires in specific causes of 901, 950, 951, 952 and where specific description indicates shooting. About $500,000, 120 acres</vt:lpstr>
      <vt:lpstr>Next Year – More Education </vt:lpstr>
      <vt:lpstr>Engineering?  1. Stump removal 2. Remove fine woody material  3. add soil backstops </vt:lpstr>
      <vt:lpstr>End </vt:lpstr>
    </vt:vector>
  </TitlesOfParts>
  <Company>Oregon Department of Forestry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CAFFERATA Mike J</dc:creator>
  <cp:lastModifiedBy>fcuser</cp:lastModifiedBy>
  <cp:revision>41</cp:revision>
  <dcterms:created xsi:type="dcterms:W3CDTF">2015-09-16T23:36:43Z</dcterms:created>
  <dcterms:modified xsi:type="dcterms:W3CDTF">2016-02-17T21:33:41Z</dcterms:modified>
</cp:coreProperties>
</file>