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0" r:id="rId1"/>
  </p:sldMasterIdLst>
  <p:notesMasterIdLst>
    <p:notesMasterId r:id="rId46"/>
  </p:notesMasterIdLst>
  <p:sldIdLst>
    <p:sldId id="306" r:id="rId2"/>
    <p:sldId id="258" r:id="rId3"/>
    <p:sldId id="259" r:id="rId4"/>
    <p:sldId id="261" r:id="rId5"/>
    <p:sldId id="266" r:id="rId6"/>
    <p:sldId id="307" r:id="rId7"/>
    <p:sldId id="310" r:id="rId8"/>
    <p:sldId id="308" r:id="rId9"/>
    <p:sldId id="262" r:id="rId10"/>
    <p:sldId id="268" r:id="rId11"/>
    <p:sldId id="269" r:id="rId12"/>
    <p:sldId id="270" r:id="rId13"/>
    <p:sldId id="271" r:id="rId14"/>
    <p:sldId id="272" r:id="rId15"/>
    <p:sldId id="273" r:id="rId16"/>
    <p:sldId id="311" r:id="rId17"/>
    <p:sldId id="264" r:id="rId18"/>
    <p:sldId id="265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8" r:id="rId33"/>
    <p:sldId id="299" r:id="rId34"/>
    <p:sldId id="288" r:id="rId35"/>
    <p:sldId id="289" r:id="rId36"/>
    <p:sldId id="290" r:id="rId37"/>
    <p:sldId id="312" r:id="rId38"/>
    <p:sldId id="297" r:id="rId39"/>
    <p:sldId id="301" r:id="rId40"/>
    <p:sldId id="302" r:id="rId41"/>
    <p:sldId id="300" r:id="rId42"/>
    <p:sldId id="303" r:id="rId43"/>
    <p:sldId id="304" r:id="rId44"/>
    <p:sldId id="305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1562" autoAdjust="0"/>
  </p:normalViewPr>
  <p:slideViewPr>
    <p:cSldViewPr snapToGrid="0">
      <p:cViewPr varScale="1">
        <p:scale>
          <a:sx n="59" d="100"/>
          <a:sy n="59" d="100"/>
        </p:scale>
        <p:origin x="10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of Wildfires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49</c:v>
                </c:pt>
                <c:pt idx="1">
                  <c:v>121</c:v>
                </c:pt>
                <c:pt idx="2">
                  <c:v>83</c:v>
                </c:pt>
                <c:pt idx="3">
                  <c:v>84</c:v>
                </c:pt>
                <c:pt idx="4">
                  <c:v>64</c:v>
                </c:pt>
                <c:pt idx="5">
                  <c:v>55</c:v>
                </c:pt>
                <c:pt idx="6">
                  <c:v>66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5140880"/>
        <c:axId val="330872280"/>
      </c:barChart>
      <c:catAx>
        <c:axId val="24514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872280"/>
        <c:crosses val="autoZero"/>
        <c:auto val="1"/>
        <c:lblAlgn val="ctr"/>
        <c:lblOffset val="100"/>
        <c:noMultiLvlLbl val="0"/>
      </c:catAx>
      <c:valAx>
        <c:axId val="330872280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accent1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14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693259696704578"/>
          <c:y val="0.90525746781652294"/>
          <c:w val="0.29726263593901225"/>
          <c:h val="8.92863392075990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0CAFA-D7C7-4C81-AC5F-72E3F5750B9C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EFD8F-0CEC-4B62-AEBA-F21A99857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7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Photos</a:t>
            </a:r>
            <a:r>
              <a:rPr lang="en-US" baseline="0" dirty="0" smtClean="0"/>
              <a:t> of our lives </a:t>
            </a:r>
            <a:r>
              <a:rPr lang="en-US" baseline="0" smtClean="0"/>
              <a:t>and favorite pies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2CEAA-4850-4273-88B8-FC284C574B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15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74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61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20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11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55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37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24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Hand-out the pretest….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5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40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3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57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77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43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07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11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99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32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www.everytrail.com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EFD8F-0CEC-4B62-AEBA-F21A9985799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68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252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44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8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105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91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2CEAA-4850-4273-88B8-FC284C574B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1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06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00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67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67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24470-49EF-4640-B70A-D7F25664EE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1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48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8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3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61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69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1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3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988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1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95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09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mailto:einar.jensen@southmetro.or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6" t="14827" b="10155"/>
          <a:stretch/>
        </p:blipFill>
        <p:spPr>
          <a:xfrm>
            <a:off x="5409127" y="0"/>
            <a:ext cx="6782874" cy="6859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https://encrypted-tbn0.gstatic.com/images?q=tbn:ANd9GcS3_aOIelMpPnJHcOnVQda9gcJ86WZ0O6V1cVlvE25NeQL6-ZvFG32Uvj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16938"/>
            <a:ext cx="1911440" cy="191144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0.gstatic.com/images?q=tbn:ANd9GcT7amQf2AzrP8qfCn3zbEjzASJj_QoM9wRsrtnOUrEHK97sPEMNZiBSYynW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245524"/>
            <a:ext cx="1895840" cy="18958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xtLst/>
        </p:spPr>
      </p:pic>
      <p:pic>
        <p:nvPicPr>
          <p:cNvPr id="1030" name="Picture 6" descr="U:\FLSEC Items\Photos\FLSEC Members Logos\South Metro Fire Rescue Authority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73" y="4378817"/>
            <a:ext cx="2289458" cy="227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einar.jensen\Desktop\ICC 2013\EJ Pi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69" y="3552290"/>
            <a:ext cx="1915827" cy="14350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95" y="116937"/>
            <a:ext cx="2109952" cy="3164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5695" y="5194024"/>
            <a:ext cx="2190248" cy="1458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3" descr="F:\Photos and Art\CC Incidents\Alvarado Fire\Alvarado fire 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78" y="116938"/>
            <a:ext cx="2414679" cy="18109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8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810702" cy="4596631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600" dirty="0" smtClean="0"/>
              <a:t>(1998 – Master’s degree in Environmental History)</a:t>
            </a:r>
          </a:p>
          <a:p>
            <a:pPr>
              <a:spcBef>
                <a:spcPts val="800"/>
              </a:spcBef>
            </a:pPr>
            <a:r>
              <a:rPr lang="en-US" sz="2600" dirty="0" smtClean="0"/>
              <a:t>2007-ish: Chat with Kim Scott</a:t>
            </a:r>
          </a:p>
          <a:p>
            <a:pPr>
              <a:spcBef>
                <a:spcPts val="800"/>
              </a:spcBef>
            </a:pPr>
            <a:r>
              <a:rPr lang="en-US" sz="2600" dirty="0" smtClean="0"/>
              <a:t>2010 – Project Learning Tree workshop</a:t>
            </a:r>
          </a:p>
          <a:p>
            <a:pPr>
              <a:spcBef>
                <a:spcPts val="800"/>
              </a:spcBef>
            </a:pPr>
            <a:r>
              <a:rPr lang="en-US" sz="2600" dirty="0" smtClean="0"/>
              <a:t>2011 – Read </a:t>
            </a:r>
            <a:r>
              <a:rPr lang="en-US" sz="2600" i="1" dirty="0" smtClean="0"/>
              <a:t>Last Child in the Woods</a:t>
            </a:r>
          </a:p>
          <a:p>
            <a:pPr>
              <a:spcBef>
                <a:spcPts val="800"/>
              </a:spcBef>
            </a:pPr>
            <a:r>
              <a:rPr lang="en-US" sz="2600" dirty="0" smtClean="0"/>
              <a:t>2011 – Piloted the Class</a:t>
            </a:r>
          </a:p>
          <a:p>
            <a:pPr>
              <a:spcBef>
                <a:spcPts val="800"/>
              </a:spcBef>
            </a:pPr>
            <a:r>
              <a:rPr lang="en-US" sz="2600" dirty="0" smtClean="0"/>
              <a:t>2012 – </a:t>
            </a:r>
            <a:r>
              <a:rPr lang="en-US" sz="2600" dirty="0" err="1" smtClean="0"/>
              <a:t>FireWorks</a:t>
            </a:r>
            <a:r>
              <a:rPr lang="en-US" sz="2600" dirty="0" smtClean="0"/>
              <a:t> Master Class</a:t>
            </a:r>
          </a:p>
          <a:p>
            <a:pPr>
              <a:spcBef>
                <a:spcPts val="800"/>
              </a:spcBef>
            </a:pPr>
            <a:r>
              <a:rPr lang="en-US" sz="2600" dirty="0" smtClean="0"/>
              <a:t>2012 – Join Colorado Alliance for Environmental Educators</a:t>
            </a:r>
          </a:p>
          <a:p>
            <a:pPr>
              <a:spcBef>
                <a:spcPts val="800"/>
              </a:spcBef>
            </a:pPr>
            <a:r>
              <a:rPr lang="en-US" sz="2600" dirty="0" smtClean="0"/>
              <a:t>2012 – Adopt Ready Set Go and Fire-Adapted Community themes for SMFRA</a:t>
            </a:r>
          </a:p>
          <a:p>
            <a:pPr>
              <a:spcBef>
                <a:spcPts val="800"/>
              </a:spcBef>
            </a:pPr>
            <a:r>
              <a:rPr lang="en-US" sz="2600" dirty="0" smtClean="0"/>
              <a:t>2015 – Published </a:t>
            </a:r>
            <a:r>
              <a:rPr lang="en-US" sz="2600" i="1" dirty="0" smtClean="0"/>
              <a:t>Ancient Fire, Modern Fire</a:t>
            </a:r>
          </a:p>
        </p:txBody>
      </p:sp>
    </p:spTree>
    <p:extLst>
      <p:ext uri="{BB962C8B-B14F-4D97-AF65-F5344CB8AC3E}">
        <p14:creationId xmlns:p14="http://schemas.microsoft.com/office/powerpoint/2010/main" val="29741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586" y="3485"/>
            <a:ext cx="9628414" cy="6854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6" y="155322"/>
            <a:ext cx="5695406" cy="831091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Environmental History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ttoes.files.wordpress.com/2012/03/buffaloju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7843"/>
            <a:ext cx="4541676" cy="28901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79505" y="6597134"/>
            <a:ext cx="64679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Courtesy: AP</a:t>
            </a:r>
          </a:p>
        </p:txBody>
      </p:sp>
      <p:pic>
        <p:nvPicPr>
          <p:cNvPr id="1032" name="Picture 8" descr="http://www.nevadacountygold.com/goldrushtown/photos/placer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127093"/>
            <a:ext cx="4378905" cy="3036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28" y="1449032"/>
            <a:ext cx="4274820" cy="1028095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study of human interactions with our ecological context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Learning Tree - 2010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Evidence-based </a:t>
            </a:r>
            <a:r>
              <a:rPr lang="en-US" sz="2800" dirty="0"/>
              <a:t>environmental education </a:t>
            </a:r>
            <a:r>
              <a:rPr lang="en-US" sz="2800" dirty="0" smtClean="0"/>
              <a:t>curriculum</a:t>
            </a:r>
          </a:p>
          <a:p>
            <a:r>
              <a:rPr lang="en-US" sz="2800" dirty="0" smtClean="0"/>
              <a:t>Developed </a:t>
            </a:r>
            <a:r>
              <a:rPr lang="en-US" sz="2800" dirty="0"/>
              <a:t>by the American Forest </a:t>
            </a:r>
            <a:r>
              <a:rPr lang="en-US" sz="2800" dirty="0" smtClean="0"/>
              <a:t>Foundation</a:t>
            </a:r>
          </a:p>
          <a:p>
            <a:r>
              <a:rPr lang="en-US" sz="2800" dirty="0" smtClean="0"/>
              <a:t>How to think, not what to think</a:t>
            </a:r>
          </a:p>
          <a:p>
            <a:r>
              <a:rPr lang="en-US" sz="2800" dirty="0" smtClean="0"/>
              <a:t>PreK-12 lesson plans</a:t>
            </a:r>
          </a:p>
          <a:p>
            <a:r>
              <a:rPr lang="en-US" sz="2800" dirty="0" smtClean="0"/>
              <a:t>Differentiated learning</a:t>
            </a:r>
          </a:p>
          <a:p>
            <a:r>
              <a:rPr lang="en-US" sz="2800" dirty="0" smtClean="0"/>
              <a:t>Only 2 actual fire ecology lessons, but hundreds of ideas</a:t>
            </a:r>
            <a:endParaRPr lang="en-US" sz="2800" dirty="0"/>
          </a:p>
          <a:p>
            <a:endParaRPr lang="en-US" dirty="0"/>
          </a:p>
        </p:txBody>
      </p:sp>
      <p:pic>
        <p:nvPicPr>
          <p:cNvPr id="6146" name="Picture 2" descr="Project Learning 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58263" y="2324264"/>
            <a:ext cx="6852230" cy="22152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36" y="286603"/>
            <a:ext cx="10968644" cy="1450757"/>
          </a:xfrm>
        </p:spPr>
        <p:txBody>
          <a:bodyPr/>
          <a:lstStyle/>
          <a:p>
            <a:r>
              <a:rPr lang="en-US" dirty="0" smtClean="0"/>
              <a:t>Last Child in the Woods - 2011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36" y="1946704"/>
            <a:ext cx="6224650" cy="443140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Nature-deficit disorder</a:t>
            </a:r>
          </a:p>
          <a:p>
            <a:r>
              <a:rPr lang="en-US" sz="2800" dirty="0" smtClean="0"/>
              <a:t>Links lack of “Nature” with ADD, ADHD</a:t>
            </a:r>
          </a:p>
          <a:p>
            <a:r>
              <a:rPr lang="en-US" sz="2800" dirty="0" smtClean="0"/>
              <a:t>Suggested connections to juvenile firesetting, inept WUI living</a:t>
            </a:r>
            <a:endParaRPr lang="en-US" sz="2800" dirty="0"/>
          </a:p>
        </p:txBody>
      </p:sp>
      <p:pic>
        <p:nvPicPr>
          <p:cNvPr id="8194" name="Picture 2" descr="https://encrypted-tbn2.gstatic.com/images?q=tbn:ANd9GcRQ0BYubrdUofX0IHkAC8hC9gQZc_NWi6YYUzqon1S_1XbwGI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120">
            <a:off x="7640849" y="181994"/>
            <a:ext cx="4209801" cy="65485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29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3" y="286603"/>
            <a:ext cx="10677698" cy="1450757"/>
          </a:xfrm>
        </p:spPr>
        <p:txBody>
          <a:bodyPr/>
          <a:lstStyle/>
          <a:p>
            <a:r>
              <a:rPr lang="en-US" dirty="0" err="1" smtClean="0"/>
              <a:t>FireWorks</a:t>
            </a:r>
            <a:r>
              <a:rPr lang="en-US" dirty="0" smtClean="0"/>
              <a:t> - 2012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82" y="1737360"/>
            <a:ext cx="5253347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Interactive, hands-on activities</a:t>
            </a:r>
          </a:p>
          <a:p>
            <a:r>
              <a:rPr lang="en-US" sz="2800" dirty="0" smtClean="0"/>
              <a:t>Fire ecology, fire behavior, human impacts</a:t>
            </a:r>
          </a:p>
          <a:p>
            <a:r>
              <a:rPr lang="en-US" sz="2800" dirty="0" smtClean="0"/>
              <a:t>Grades 1-10</a:t>
            </a:r>
          </a:p>
          <a:p>
            <a:r>
              <a:rPr lang="en-US" sz="2800" dirty="0" smtClean="0"/>
              <a:t>Designed for ponderosa, </a:t>
            </a:r>
            <a:r>
              <a:rPr lang="en-US" sz="2800" dirty="0" err="1" smtClean="0"/>
              <a:t>lodgepole</a:t>
            </a:r>
            <a:r>
              <a:rPr lang="en-US" sz="2800" dirty="0" smtClean="0"/>
              <a:t> and </a:t>
            </a:r>
            <a:r>
              <a:rPr lang="en-US" sz="2800" dirty="0" err="1" smtClean="0"/>
              <a:t>whitebark</a:t>
            </a:r>
            <a:r>
              <a:rPr lang="en-US" sz="2800" dirty="0" smtClean="0"/>
              <a:t> pine ecosystems</a:t>
            </a:r>
          </a:p>
          <a:p>
            <a:r>
              <a:rPr lang="en-US" sz="2800" dirty="0" smtClean="0"/>
              <a:t>Jane </a:t>
            </a:r>
            <a:r>
              <a:rPr lang="en-US" sz="2800" dirty="0" err="1" smtClean="0"/>
              <a:t>Kapler</a:t>
            </a:r>
            <a:r>
              <a:rPr lang="en-US" sz="2800" dirty="0" smtClean="0"/>
              <a:t> Smith and Nancy McMurray, USFS</a:t>
            </a:r>
            <a:endParaRPr lang="en-US" sz="2800" dirty="0"/>
          </a:p>
        </p:txBody>
      </p:sp>
      <p:pic>
        <p:nvPicPr>
          <p:cNvPr id="7170" name="Picture 2" descr="U:\Presentations\Presentations External\FLSEC Conferences\FLSEC 2013\Wildfire Matters by EJ\rmrs_gtr065 page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t="7804" r="6197" b="6367"/>
          <a:stretch/>
        </p:blipFill>
        <p:spPr bwMode="auto">
          <a:xfrm>
            <a:off x="6995475" y="0"/>
            <a:ext cx="5196525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U:\Photos and Art\Jensen Photos\Missoula Feb 2012\Missoula Fire Lab with friend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45" y="4574218"/>
            <a:ext cx="2569828" cy="22837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2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10" y="231310"/>
            <a:ext cx="4715691" cy="891844"/>
          </a:xfrm>
        </p:spPr>
        <p:txBody>
          <a:bodyPr/>
          <a:lstStyle/>
          <a:p>
            <a:r>
              <a:rPr lang="en-US" dirty="0" smtClean="0"/>
              <a:t>SMFR Campaigns</a:t>
            </a:r>
            <a:endParaRPr lang="en-US" dirty="0"/>
          </a:p>
        </p:txBody>
      </p:sp>
      <p:pic>
        <p:nvPicPr>
          <p:cNvPr id="9218" name="Picture 2" descr="U:\Presentations\Presentations External\FLSEC Conferences\FLSEC 2013\Wildfire Matters by EJ\Ready Set Go - SMFRA_Page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097">
            <a:off x="7124780" y="426412"/>
            <a:ext cx="4700125" cy="6081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U:\Presentations\Presentations External\FLSEC Conferences\FLSEC 2013\Wildfire Matters by EJ\Fire Adapted Communities for SMFRA - Email Version_Page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061">
            <a:off x="1307115" y="1309530"/>
            <a:ext cx="4034673" cy="52213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:\Presentations\Presentations External\FLSEC Conferences\FLSEC 2013\Wildfire Matters by EJ\Urban Firewise - Page 1_Pag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58" y="437353"/>
            <a:ext cx="2166256" cy="55161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6603"/>
            <a:ext cx="10012679" cy="1450757"/>
          </a:xfrm>
        </p:spPr>
        <p:txBody>
          <a:bodyPr/>
          <a:lstStyle/>
          <a:p>
            <a:r>
              <a:rPr lang="en-US" dirty="0" smtClean="0"/>
              <a:t>Ancient Fire, Modern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45734"/>
            <a:ext cx="5982210" cy="4023360"/>
          </a:xfrm>
        </p:spPr>
        <p:txBody>
          <a:bodyPr/>
          <a:lstStyle/>
          <a:p>
            <a:r>
              <a:rPr lang="en-US" sz="2800" dirty="0" smtClean="0"/>
              <a:t>Shelved the program in 2012, but couldn’t let go</a:t>
            </a:r>
          </a:p>
          <a:p>
            <a:r>
              <a:rPr lang="en-US" sz="2800" dirty="0" smtClean="0"/>
              <a:t>Addresses cultural gaps</a:t>
            </a:r>
          </a:p>
          <a:p>
            <a:r>
              <a:rPr lang="en-US" sz="2800" dirty="0" smtClean="0"/>
              <a:t>Targets educators, firefighters (adults)</a:t>
            </a:r>
          </a:p>
          <a:p>
            <a:r>
              <a:rPr lang="en-US" sz="2800" dirty="0" smtClean="0"/>
              <a:t>Fire origin stories</a:t>
            </a:r>
          </a:p>
          <a:p>
            <a:r>
              <a:rPr lang="en-US" sz="2800" dirty="0" smtClean="0"/>
              <a:t>Youth firesetting</a:t>
            </a:r>
          </a:p>
          <a:p>
            <a:r>
              <a:rPr lang="en-US" sz="2800" dirty="0" smtClean="0"/>
              <a:t>Striving for harmony with fire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392">
            <a:off x="7520650" y="405167"/>
            <a:ext cx="4074973" cy="61124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223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Wildfire Education Group\Wildfire Matters\Photos\L Peterson class by EJ Oct 2012 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04"/>
          <a:stretch/>
        </p:blipFill>
        <p:spPr bwMode="auto">
          <a:xfrm>
            <a:off x="1668567" y="1"/>
            <a:ext cx="10523433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5451"/>
            <a:ext cx="4487091" cy="82374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Why 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Graders?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35382"/>
            <a:ext cx="4114800" cy="4343401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marL="293688" indent="-2286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9-10 years old</a:t>
            </a:r>
          </a:p>
          <a:p>
            <a:pPr marL="293688" indent="-2286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Able to distinguish fantasy from reality</a:t>
            </a:r>
          </a:p>
          <a:p>
            <a:pPr marL="293688" indent="-2286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Developing ability to conceptualize</a:t>
            </a:r>
          </a:p>
          <a:p>
            <a:pPr marL="293688" indent="-2286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Developing “self” attitudes</a:t>
            </a:r>
          </a:p>
          <a:p>
            <a:pPr marL="293688" indent="-2286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Learning social rules</a:t>
            </a:r>
          </a:p>
          <a:p>
            <a:pPr marL="293688" indent="-2286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Social, physical and intellectual </a:t>
            </a:r>
            <a:r>
              <a:rPr lang="en-US" sz="2600" dirty="0" smtClean="0">
                <a:solidFill>
                  <a:schemeClr val="bg1"/>
                </a:solidFill>
              </a:rPr>
              <a:t>thrusts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Wildfire Education Group\Wildfire Matters\Photos\S Keppers class by EJ February 2013 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3"/>
          <a:stretch/>
        </p:blipFill>
        <p:spPr bwMode="auto">
          <a:xfrm>
            <a:off x="4849586" y="-17114"/>
            <a:ext cx="7342414" cy="68717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9208" y="253946"/>
            <a:ext cx="4372791" cy="856397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Why 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Graders?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7" y="1387928"/>
            <a:ext cx="4372791" cy="2645229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marL="342900" indent="-277813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Eager to learn</a:t>
            </a:r>
          </a:p>
          <a:p>
            <a:pPr marL="342900" indent="-277813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Ready for personal, community responsibility</a:t>
            </a:r>
          </a:p>
          <a:p>
            <a:pPr marL="342900" indent="-277813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Understand that positive and negative incentives influence behavior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Needed a Venue…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5924006" cy="4408109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US" sz="2800" dirty="0" smtClean="0"/>
              <a:t>Teachers were interested, but teachers have huge responsibilities and little time for extras</a:t>
            </a:r>
          </a:p>
          <a:p>
            <a:pPr>
              <a:spcBef>
                <a:spcPts val="900"/>
              </a:spcBef>
            </a:pPr>
            <a:r>
              <a:rPr lang="en-US" sz="2800" dirty="0" smtClean="0"/>
              <a:t>What if our programs weren’t extras?</a:t>
            </a:r>
          </a:p>
          <a:p>
            <a:pPr>
              <a:spcBef>
                <a:spcPts val="900"/>
              </a:spcBef>
            </a:pPr>
            <a:r>
              <a:rPr lang="en-US" sz="2800" dirty="0" smtClean="0"/>
              <a:t>Work with classroom teachers</a:t>
            </a:r>
          </a:p>
          <a:p>
            <a:pPr lvl="1"/>
            <a:r>
              <a:rPr lang="en-US" sz="2500" dirty="0"/>
              <a:t>Meet with them</a:t>
            </a:r>
          </a:p>
          <a:p>
            <a:pPr lvl="1"/>
            <a:r>
              <a:rPr lang="en-US" sz="2500" dirty="0"/>
              <a:t>Learn from them</a:t>
            </a:r>
          </a:p>
          <a:p>
            <a:pPr lvl="1"/>
            <a:r>
              <a:rPr lang="en-US" sz="2500" dirty="0"/>
              <a:t>Seek their advice</a:t>
            </a:r>
          </a:p>
          <a:p>
            <a:pPr lvl="1"/>
            <a:r>
              <a:rPr lang="en-US" sz="2500" dirty="0"/>
              <a:t>Follow their advice</a:t>
            </a:r>
          </a:p>
          <a:p>
            <a:r>
              <a:rPr lang="en-US" sz="2800" dirty="0" smtClean="0"/>
              <a:t>State Academic Standards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45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Wildfire Matters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Teaching Kids about the Wildland Urban Interface</a:t>
            </a:r>
          </a:p>
        </p:txBody>
      </p:sp>
      <p:pic>
        <p:nvPicPr>
          <p:cNvPr id="5" name="Picture 2" descr="C:\Users\einar.jensen\Desktop\Wildfire Matters by EJ\WILD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1" r="16686"/>
          <a:stretch/>
        </p:blipFill>
        <p:spPr bwMode="auto">
          <a:xfrm>
            <a:off x="9008282" y="0"/>
            <a:ext cx="3183718" cy="373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07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51" y="172303"/>
            <a:ext cx="5989320" cy="807411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Make It Easy to Say Yes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50" y="1175656"/>
            <a:ext cx="12025449" cy="5682343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marL="5715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300" b="1" dirty="0" smtClean="0">
                <a:solidFill>
                  <a:schemeClr val="bg1"/>
                </a:solidFill>
              </a:rPr>
              <a:t>Life </a:t>
            </a:r>
            <a:r>
              <a:rPr lang="en-US" sz="2300" b="1" dirty="0">
                <a:solidFill>
                  <a:schemeClr val="bg1"/>
                </a:solidFill>
              </a:rPr>
              <a:t>Science</a:t>
            </a:r>
            <a:r>
              <a:rPr lang="en-US" sz="2300" dirty="0">
                <a:solidFill>
                  <a:schemeClr val="bg1"/>
                </a:solidFill>
              </a:rPr>
              <a:t>: L</a:t>
            </a:r>
            <a:r>
              <a:rPr lang="en-US" sz="2300" dirty="0" smtClean="0">
                <a:solidFill>
                  <a:schemeClr val="bg1"/>
                </a:solidFill>
              </a:rPr>
              <a:t>iving </a:t>
            </a:r>
            <a:r>
              <a:rPr lang="en-US" sz="2300" dirty="0">
                <a:solidFill>
                  <a:schemeClr val="bg1"/>
                </a:solidFill>
              </a:rPr>
              <a:t>things </a:t>
            </a:r>
            <a:r>
              <a:rPr lang="en-US" sz="2300" dirty="0" smtClean="0">
                <a:solidFill>
                  <a:schemeClr val="bg1"/>
                </a:solidFill>
              </a:rPr>
              <a:t>have characteristics that can </a:t>
            </a:r>
            <a:r>
              <a:rPr lang="en-US" sz="2300" dirty="0">
                <a:solidFill>
                  <a:schemeClr val="bg1"/>
                </a:solidFill>
              </a:rPr>
              <a:t>be described and classified. There is interaction and interdependence between and among living and nonliving components of systems. </a:t>
            </a:r>
          </a:p>
          <a:p>
            <a:pPr marL="5715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Physical Science</a:t>
            </a:r>
            <a:r>
              <a:rPr lang="en-US" sz="2300" dirty="0">
                <a:solidFill>
                  <a:schemeClr val="bg1"/>
                </a:solidFill>
              </a:rPr>
              <a:t>: Energy exists in many forms such as light, heat, sound, magnetic, chemical and electrical.</a:t>
            </a:r>
          </a:p>
          <a:p>
            <a:pPr marL="5715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History</a:t>
            </a:r>
            <a:r>
              <a:rPr lang="en-US" sz="2300" dirty="0">
                <a:solidFill>
                  <a:schemeClr val="bg1"/>
                </a:solidFill>
              </a:rPr>
              <a:t>: Organize a sequence of events to understand the concepts of chronology and cause/effect in the history of </a:t>
            </a:r>
            <a:r>
              <a:rPr lang="en-US" sz="2300" dirty="0" smtClean="0">
                <a:solidFill>
                  <a:schemeClr val="bg1"/>
                </a:solidFill>
              </a:rPr>
              <a:t>CO. Themes </a:t>
            </a:r>
            <a:r>
              <a:rPr lang="en-US" sz="2300" dirty="0">
                <a:solidFill>
                  <a:schemeClr val="bg1"/>
                </a:solidFill>
              </a:rPr>
              <a:t>in Colorado history are related to key events in the </a:t>
            </a:r>
            <a:r>
              <a:rPr lang="en-US" sz="2300" dirty="0" smtClean="0">
                <a:solidFill>
                  <a:schemeClr val="bg1"/>
                </a:solidFill>
              </a:rPr>
              <a:t>US.</a:t>
            </a:r>
            <a:endParaRPr lang="en-US" sz="2300" dirty="0">
              <a:solidFill>
                <a:schemeClr val="bg1"/>
              </a:solidFill>
            </a:endParaRPr>
          </a:p>
          <a:p>
            <a:pPr marL="5715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Geography</a:t>
            </a:r>
            <a:r>
              <a:rPr lang="en-US" sz="2300" dirty="0">
                <a:solidFill>
                  <a:schemeClr val="bg1"/>
                </a:solidFill>
              </a:rPr>
              <a:t>: Use </a:t>
            </a:r>
            <a:r>
              <a:rPr lang="en-US" sz="2300" dirty="0" smtClean="0">
                <a:solidFill>
                  <a:schemeClr val="bg1"/>
                </a:solidFill>
              </a:rPr>
              <a:t>geographic </a:t>
            </a:r>
            <a:r>
              <a:rPr lang="en-US" sz="2300" dirty="0">
                <a:solidFill>
                  <a:schemeClr val="bg1"/>
                </a:solidFill>
              </a:rPr>
              <a:t>tools to </a:t>
            </a:r>
            <a:r>
              <a:rPr lang="en-US" sz="2300" dirty="0" smtClean="0">
                <a:solidFill>
                  <a:schemeClr val="bg1"/>
                </a:solidFill>
              </a:rPr>
              <a:t>develop </a:t>
            </a:r>
            <a:r>
              <a:rPr lang="en-US" sz="2300" dirty="0">
                <a:solidFill>
                  <a:schemeClr val="bg1"/>
                </a:solidFill>
              </a:rPr>
              <a:t>connections within and across human and physical systems.</a:t>
            </a:r>
          </a:p>
          <a:p>
            <a:pPr marL="5715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Reading, Writing, and Communicating</a:t>
            </a:r>
            <a:r>
              <a:rPr lang="en-US" sz="2300" dirty="0">
                <a:solidFill>
                  <a:schemeClr val="bg1"/>
                </a:solidFill>
              </a:rPr>
              <a:t>: Comprehending new information for research is a process undertaken </a:t>
            </a:r>
            <a:r>
              <a:rPr lang="en-US" sz="2300" dirty="0" smtClean="0">
                <a:solidFill>
                  <a:schemeClr val="bg1"/>
                </a:solidFill>
              </a:rPr>
              <a:t>alone and within </a:t>
            </a:r>
            <a:r>
              <a:rPr lang="en-US" sz="2300" dirty="0">
                <a:solidFill>
                  <a:schemeClr val="bg1"/>
                </a:solidFill>
              </a:rPr>
              <a:t>groups. Identifying </a:t>
            </a:r>
            <a:r>
              <a:rPr lang="en-US" sz="2300" dirty="0" smtClean="0">
                <a:solidFill>
                  <a:schemeClr val="bg1"/>
                </a:solidFill>
              </a:rPr>
              <a:t>implications enriches </a:t>
            </a:r>
            <a:r>
              <a:rPr lang="en-US" sz="2300" dirty="0">
                <a:solidFill>
                  <a:schemeClr val="bg1"/>
                </a:solidFill>
              </a:rPr>
              <a:t>reasoning skills</a:t>
            </a:r>
            <a:r>
              <a:rPr lang="en-US" sz="2300" dirty="0" smtClean="0">
                <a:solidFill>
                  <a:schemeClr val="bg1"/>
                </a:solidFill>
              </a:rPr>
              <a:t>.</a:t>
            </a:r>
          </a:p>
          <a:p>
            <a:pPr marL="5715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300" b="1" dirty="0" smtClean="0">
                <a:solidFill>
                  <a:schemeClr val="bg1"/>
                </a:solidFill>
              </a:rPr>
              <a:t>Economics</a:t>
            </a:r>
            <a:r>
              <a:rPr lang="en-US" sz="2300" dirty="0" smtClean="0">
                <a:solidFill>
                  <a:schemeClr val="bg1"/>
                </a:solidFill>
              </a:rPr>
              <a:t>: Positive and negative incentives influence decisions.</a:t>
            </a:r>
          </a:p>
          <a:p>
            <a:pPr marL="5715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300" b="1" dirty="0" smtClean="0">
                <a:solidFill>
                  <a:schemeClr val="bg1"/>
                </a:solidFill>
              </a:rPr>
              <a:t>Civics</a:t>
            </a:r>
            <a:r>
              <a:rPr lang="en-US" sz="2300" dirty="0" smtClean="0">
                <a:solidFill>
                  <a:schemeClr val="bg1"/>
                </a:solidFill>
              </a:rPr>
              <a:t>: Analyze and debate multiple perspectives on an issue.</a:t>
            </a:r>
            <a:endParaRPr lang="en-U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1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Addresses CO EE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8711738" cy="4023360"/>
          </a:xfrm>
        </p:spPr>
        <p:txBody>
          <a:bodyPr>
            <a:normAutofit/>
          </a:bodyPr>
          <a:lstStyle/>
          <a:p>
            <a:r>
              <a:rPr lang="en-US" sz="2600" dirty="0"/>
              <a:t>Prepare students to understand, analyze and address the major </a:t>
            </a:r>
            <a:r>
              <a:rPr lang="en-US" sz="2600" dirty="0" smtClean="0"/>
              <a:t>environmental challenges </a:t>
            </a:r>
            <a:r>
              <a:rPr lang="en-US" sz="2600" dirty="0"/>
              <a:t>facing Colorado, the United States and the </a:t>
            </a:r>
            <a:r>
              <a:rPr lang="en-US" sz="2600" dirty="0" smtClean="0"/>
              <a:t>world.</a:t>
            </a:r>
          </a:p>
          <a:p>
            <a:r>
              <a:rPr lang="en-US" sz="2600" dirty="0" smtClean="0"/>
              <a:t>Connect teachers </a:t>
            </a:r>
            <a:r>
              <a:rPr lang="en-US" sz="2600" dirty="0"/>
              <a:t>and students to standards-based, relevant, environmental </a:t>
            </a:r>
            <a:r>
              <a:rPr lang="en-US" sz="2600" dirty="0" smtClean="0"/>
              <a:t>education experiences </a:t>
            </a:r>
            <a:r>
              <a:rPr lang="en-US" sz="2600" dirty="0"/>
              <a:t>in an effort to develop </a:t>
            </a:r>
            <a:r>
              <a:rPr lang="en-US" sz="2600" dirty="0" smtClean="0"/>
              <a:t>life-long </a:t>
            </a:r>
            <a:r>
              <a:rPr lang="en-US" sz="2600" dirty="0"/>
              <a:t>health, wellness and </a:t>
            </a:r>
            <a:r>
              <a:rPr lang="en-US" sz="2600" dirty="0" smtClean="0"/>
              <a:t>civic-minded behaviors.</a:t>
            </a:r>
          </a:p>
          <a:p>
            <a:r>
              <a:rPr lang="en-US" sz="2600" dirty="0"/>
              <a:t>Connect school districts and teachers to professional development opportunities </a:t>
            </a:r>
            <a:r>
              <a:rPr lang="en-US" sz="2600" dirty="0" smtClean="0"/>
              <a:t>in environmental education.</a:t>
            </a:r>
          </a:p>
        </p:txBody>
      </p:sp>
    </p:spTree>
    <p:extLst>
      <p:ext uri="{BB962C8B-B14F-4D97-AF65-F5344CB8AC3E}">
        <p14:creationId xmlns:p14="http://schemas.microsoft.com/office/powerpoint/2010/main" val="197004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9" y="75179"/>
            <a:ext cx="5972991" cy="840068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Wildfire Matters is Born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88" y="1094618"/>
            <a:ext cx="5353693" cy="520227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Four 1-hour Sessions (per Classroom)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Lecture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Active, Hands-on Lessons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Multi-media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Group Work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Respect </a:t>
            </a:r>
            <a:r>
              <a:rPr lang="en-US" sz="2400" dirty="0">
                <a:solidFill>
                  <a:schemeClr val="bg1"/>
                </a:solidFill>
              </a:rPr>
              <a:t>the child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Include relevant information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Lesson should build confidence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Involve affective and cognitive </a:t>
            </a:r>
            <a:r>
              <a:rPr lang="en-US" sz="2400" dirty="0" smtClean="0">
                <a:solidFill>
                  <a:schemeClr val="bg1"/>
                </a:solidFill>
              </a:rPr>
              <a:t>domains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20 hours per </a:t>
            </a:r>
            <a:r>
              <a:rPr lang="en-US" sz="2400" dirty="0" smtClean="0">
                <a:solidFill>
                  <a:schemeClr val="bg1"/>
                </a:solidFill>
              </a:rPr>
              <a:t>school = 6 schools per year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einar.jensen\Desktop\Wildfire Matters by EJ\WILD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8430"/>
          <a:stretch/>
        </p:blipFill>
        <p:spPr bwMode="auto">
          <a:xfrm>
            <a:off x="7340167" y="-15240"/>
            <a:ext cx="4851834" cy="5884334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257800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1: The Local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6803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Pre-test</a:t>
            </a:r>
          </a:p>
          <a:p>
            <a:r>
              <a:rPr lang="en-US" sz="2600" dirty="0" smtClean="0"/>
              <a:t>Introduce the class</a:t>
            </a:r>
          </a:p>
          <a:p>
            <a:r>
              <a:rPr lang="en-US" sz="2600" dirty="0" smtClean="0"/>
              <a:t>Define terms (wildfire, wildland urban interface, ecosystem)</a:t>
            </a:r>
          </a:p>
          <a:p>
            <a:r>
              <a:rPr lang="en-US" sz="2600" dirty="0" smtClean="0"/>
              <a:t>Discuss recent WUI fires</a:t>
            </a:r>
          </a:p>
          <a:p>
            <a:r>
              <a:rPr lang="en-US" sz="2600" dirty="0" smtClean="0"/>
              <a:t>Discuss the role fire plays in ecosystems</a:t>
            </a:r>
          </a:p>
          <a:p>
            <a:r>
              <a:rPr lang="en-US" sz="2600" dirty="0" smtClean="0"/>
              <a:t>Distinguish between built and growing fuels</a:t>
            </a:r>
          </a:p>
          <a:p>
            <a:r>
              <a:rPr lang="en-US" sz="2600" dirty="0" smtClean="0"/>
              <a:t>Mystery Bag Activity</a:t>
            </a:r>
          </a:p>
          <a:p>
            <a:r>
              <a:rPr lang="en-US" sz="2600" dirty="0" smtClean="0"/>
              <a:t>Letter for Parents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5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U:\Wildfire Education Group\Wildfire Matters\Photos\M Koban class by EJ Oct 2012 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" b="4159"/>
          <a:stretch/>
        </p:blipFill>
        <p:spPr bwMode="auto">
          <a:xfrm>
            <a:off x="9766" y="0"/>
            <a:ext cx="5019434" cy="46695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U:\Wildfire Education Group\Wildfire Matters\Photos\T Bostick class by EJ Sept 2012 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4839165" y="-1"/>
            <a:ext cx="7352835" cy="68580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U:\Wildfire Education Group\Wildfire Matters\Photos\M Koban class by EJ Oct 2012 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7" b="13111"/>
          <a:stretch/>
        </p:blipFill>
        <p:spPr bwMode="auto">
          <a:xfrm>
            <a:off x="9766" y="3117313"/>
            <a:ext cx="6537991" cy="37406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6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2: The Science of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Juvenile Firesetting</a:t>
            </a:r>
          </a:p>
          <a:p>
            <a:r>
              <a:rPr lang="en-US" sz="2600" dirty="0" smtClean="0"/>
              <a:t>Fire Triangle</a:t>
            </a:r>
          </a:p>
          <a:p>
            <a:r>
              <a:rPr lang="en-US" sz="2600" dirty="0" smtClean="0"/>
              <a:t>Forms of Heat Transfer</a:t>
            </a:r>
          </a:p>
          <a:p>
            <a:r>
              <a:rPr lang="en-US" sz="2600" dirty="0" smtClean="0"/>
              <a:t>Role of Topography</a:t>
            </a:r>
          </a:p>
          <a:p>
            <a:r>
              <a:rPr lang="en-US" sz="2600" dirty="0" smtClean="0"/>
              <a:t>Role of Weather</a:t>
            </a:r>
          </a:p>
          <a:p>
            <a:r>
              <a:rPr lang="en-US" sz="2600" dirty="0" smtClean="0"/>
              <a:t>Lesson Quiz</a:t>
            </a:r>
            <a:endParaRPr lang="en-US" sz="2600" dirty="0"/>
          </a:p>
        </p:txBody>
      </p:sp>
      <p:pic>
        <p:nvPicPr>
          <p:cNvPr id="4" name="Melody Lane Fire_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6987" y="2096306"/>
            <a:ext cx="4696287" cy="35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1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r="6805"/>
          <a:stretch/>
        </p:blipFill>
        <p:spPr bwMode="auto">
          <a:xfrm>
            <a:off x="4223657" y="0"/>
            <a:ext cx="796834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4" y="1035746"/>
            <a:ext cx="3880755" cy="3388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5964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3: Trees and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5116484" cy="443037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Tree anatomy</a:t>
            </a:r>
          </a:p>
          <a:p>
            <a:r>
              <a:rPr lang="en-US" sz="2600" dirty="0" smtClean="0"/>
              <a:t>Living tree </a:t>
            </a:r>
            <a:r>
              <a:rPr lang="en-US" sz="2600" dirty="0" smtClean="0"/>
              <a:t>model (let’s do it)</a:t>
            </a:r>
            <a:endParaRPr lang="en-US" sz="2600" dirty="0" smtClean="0"/>
          </a:p>
          <a:p>
            <a:r>
              <a:rPr lang="en-US" sz="2600" dirty="0" smtClean="0"/>
              <a:t>Identify resources for trees and how they influence growth</a:t>
            </a:r>
          </a:p>
          <a:p>
            <a:r>
              <a:rPr lang="en-US" sz="2600" dirty="0" smtClean="0"/>
              <a:t>Identify impact of fire on resources</a:t>
            </a:r>
          </a:p>
          <a:p>
            <a:r>
              <a:rPr lang="en-US" sz="2600" dirty="0" smtClean="0"/>
              <a:t>Read tree rings</a:t>
            </a:r>
          </a:p>
          <a:p>
            <a:r>
              <a:rPr lang="en-US" sz="2600" dirty="0" smtClean="0"/>
              <a:t>Worksheet</a:t>
            </a:r>
          </a:p>
          <a:p>
            <a:r>
              <a:rPr lang="en-US" sz="2600" dirty="0" smtClean="0"/>
              <a:t>Quiz</a:t>
            </a:r>
          </a:p>
          <a:p>
            <a:endParaRPr lang="en-US" dirty="0"/>
          </a:p>
        </p:txBody>
      </p:sp>
      <p:pic>
        <p:nvPicPr>
          <p:cNvPr id="4" name="Picture 7" descr="U:\Wildfire Education Group\Wildfire Matters\Photos\K Bland class by CP April 2012 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r="13102"/>
          <a:stretch/>
        </p:blipFill>
        <p:spPr bwMode="auto">
          <a:xfrm>
            <a:off x="6513463" y="0"/>
            <a:ext cx="5678537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1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U:\Wildfire Education Group\Wildfire Matters\Photos\T Burden class by EJ Oct 2012 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9"/>
          <a:stretch/>
        </p:blipFill>
        <p:spPr bwMode="auto">
          <a:xfrm>
            <a:off x="-27175" y="0"/>
            <a:ext cx="5382946" cy="37524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U:\Wildfire Education Group\Wildfire Matters\Photos\L Peterson class by EJ Oct 2012 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5" y="2857329"/>
            <a:ext cx="5265553" cy="40006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U:\Wildfire Education Group\Wildfire Matters\Photos\T Burden class by EJ Oct 2012 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2"/>
          <a:stretch/>
        </p:blipFill>
        <p:spPr bwMode="auto">
          <a:xfrm>
            <a:off x="5169971" y="0"/>
            <a:ext cx="702203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2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4: WUI Fire Mitigation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451465" cy="402336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Discuss why people live in WUI neighborhoods</a:t>
            </a:r>
          </a:p>
          <a:p>
            <a:r>
              <a:rPr lang="en-US" sz="2600" dirty="0" smtClean="0"/>
              <a:t>Create a spectrum of flammability (trees, siding, roofing, decking)</a:t>
            </a:r>
          </a:p>
          <a:p>
            <a:r>
              <a:rPr lang="en-US" sz="2600" dirty="0" smtClean="0"/>
              <a:t>Review heat transfer, embers</a:t>
            </a:r>
          </a:p>
          <a:p>
            <a:r>
              <a:rPr lang="en-US" sz="2600" dirty="0" smtClean="0"/>
              <a:t>Use the NFPA 1144 form to rate a house</a:t>
            </a:r>
          </a:p>
        </p:txBody>
      </p:sp>
      <p:pic>
        <p:nvPicPr>
          <p:cNvPr id="2050" name="Picture 2" descr="U:\Wildfire Education Group\Wildfire Matters\Photos\The ultimate note taking 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1" t="8489" r="10836" b="59419"/>
          <a:stretch/>
        </p:blipFill>
        <p:spPr bwMode="auto">
          <a:xfrm>
            <a:off x="5828899" y="3004458"/>
            <a:ext cx="6363102" cy="38535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92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Change a Culture?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/>
              <a:t>“We are continually faced with great opportunities which are brilliantly disguised as unsolvable problems</a:t>
            </a:r>
            <a:r>
              <a:rPr lang="en-US" sz="2800" dirty="0" smtClean="0"/>
              <a:t>.”</a:t>
            </a:r>
            <a:endParaRPr lang="en-US" sz="2600" dirty="0" smtClean="0"/>
          </a:p>
          <a:p>
            <a:pPr marL="0" indent="0" algn="r">
              <a:buNone/>
            </a:pPr>
            <a:r>
              <a:rPr lang="en-US" sz="2600" dirty="0" smtClean="0"/>
              <a:t>		     --Margaret Mead</a:t>
            </a:r>
          </a:p>
          <a:p>
            <a:endParaRPr lang="en-US" sz="2400" dirty="0"/>
          </a:p>
          <a:p>
            <a:r>
              <a:rPr lang="en-US" sz="2400" dirty="0" smtClean="0"/>
              <a:t>How? We Teach</a:t>
            </a:r>
            <a:r>
              <a:rPr lang="en-US" sz="2400" dirty="0"/>
              <a:t>…</a:t>
            </a:r>
          </a:p>
          <a:p>
            <a:pPr lvl="1"/>
            <a:r>
              <a:rPr lang="en-US" sz="2400" dirty="0"/>
              <a:t>Change </a:t>
            </a:r>
            <a:r>
              <a:rPr lang="en-US" sz="2400" dirty="0" smtClean="0"/>
              <a:t>Attitudes (regarding risk, responsibility)</a:t>
            </a:r>
            <a:endParaRPr lang="en-US" sz="2400" dirty="0"/>
          </a:p>
          <a:p>
            <a:pPr lvl="1"/>
            <a:r>
              <a:rPr lang="en-US" sz="2400" dirty="0"/>
              <a:t>Change Behavior</a:t>
            </a:r>
          </a:p>
          <a:p>
            <a:pPr lvl="1"/>
            <a:r>
              <a:rPr lang="en-US" sz="2400" dirty="0"/>
              <a:t>Change </a:t>
            </a:r>
            <a:r>
              <a:rPr lang="en-US" sz="2400" dirty="0" smtClean="0"/>
              <a:t>Conditions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69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:\Wildfire Education Group\Wildfire Matters\Images for Lessons\Unit 4 Home 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93" y="0"/>
            <a:ext cx="10324207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U:\Presentations\Presentations External\FLSEC Conferences\FLSEC 2013\Wildfire Matters by EJ\Unit 4 test - SMFR Assessment Form_Page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5" y="195943"/>
            <a:ext cx="3096986" cy="40103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U:\Presentations\Presentations External\FLSEC Conferences\FLSEC 2013\Wildfire Matters by EJ\Unit 4 test - SMFR Assessment Form_Page_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726224"/>
            <a:ext cx="3113313" cy="40281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23" y="286603"/>
            <a:ext cx="10891157" cy="1450757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523" y="1721031"/>
            <a:ext cx="3393077" cy="4023360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600" dirty="0" smtClean="0"/>
              <a:t>Students complete a post-test one week after the final session</a:t>
            </a:r>
            <a:endParaRPr lang="en-US" sz="2600" dirty="0"/>
          </a:p>
        </p:txBody>
      </p:sp>
      <p:pic>
        <p:nvPicPr>
          <p:cNvPr id="15362" name="Picture 2" descr="U:\Presentations\Presentations External\FLSEC Conferences\FLSEC 2013\Wildfire Matters by EJ\Program Post-Test_Page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3" y="1392091"/>
            <a:ext cx="4223657" cy="54659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U:\Presentations\Presentations External\FLSEC Conferences\FLSEC 2013\Wildfire Matters by EJ\Program Post-Test_Page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t="5502" r="17328" b="9372"/>
          <a:stretch/>
        </p:blipFill>
        <p:spPr bwMode="auto">
          <a:xfrm>
            <a:off x="4163786" y="1385827"/>
            <a:ext cx="3804557" cy="54721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7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Jeopardy Game</a:t>
            </a:r>
          </a:p>
          <a:p>
            <a:r>
              <a:rPr lang="en-US" sz="2400" dirty="0" smtClean="0"/>
              <a:t>Debates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67" y="-1"/>
            <a:ext cx="6003133" cy="339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81" y="2970398"/>
            <a:ext cx="6003133" cy="388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7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0"/>
            <a:ext cx="9144001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51" y="1119361"/>
            <a:ext cx="4944291" cy="82374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Other Components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encrypted-tbn1.gstatic.com/images?q=tbn:ANd9GcSesVksVApT_IWE_2ry1wZJhmrMHZajAsNGFmfhL9LLChwUtC_h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4655">
            <a:off x="7364577" y="4055453"/>
            <a:ext cx="1533380" cy="21662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817">
            <a:off x="5972330" y="4389249"/>
            <a:ext cx="1590743" cy="2157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582">
            <a:off x="9338072" y="4065649"/>
            <a:ext cx="1847850" cy="2476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54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are They </a:t>
            </a:r>
            <a:r>
              <a:rPr lang="en-US" dirty="0"/>
              <a:t>L</a:t>
            </a:r>
            <a:r>
              <a:rPr lang="en-US" dirty="0" smtClean="0"/>
              <a:t>earning?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Anecdotal</a:t>
            </a:r>
          </a:p>
          <a:p>
            <a:r>
              <a:rPr lang="en-US" sz="2800" dirty="0"/>
              <a:t>Teacher feedback</a:t>
            </a:r>
          </a:p>
          <a:p>
            <a:r>
              <a:rPr lang="en-US" sz="2800" dirty="0" smtClean="0"/>
              <a:t>Student art/letters</a:t>
            </a:r>
          </a:p>
          <a:p>
            <a:r>
              <a:rPr lang="en-US" sz="2800" dirty="0" smtClean="0"/>
              <a:t>Test Scores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77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U:\Presentations\Presentations External\FLSEC Conferences\FLSEC 2013\Wildfire Matters by EJ\Eval slide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27073" y="-1006932"/>
            <a:ext cx="6847114" cy="88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3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0289"/>
            <a:ext cx="10889673" cy="872726"/>
          </a:xfrm>
        </p:spPr>
        <p:txBody>
          <a:bodyPr>
            <a:normAutofit/>
          </a:bodyPr>
          <a:lstStyle/>
          <a:p>
            <a:r>
              <a:rPr lang="en-US" dirty="0" smtClean="0"/>
              <a:t>Wildfires are Natural: Pretest vs. Post-test</a:t>
            </a:r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t="29747" r="29772" b="5335"/>
          <a:stretch/>
        </p:blipFill>
        <p:spPr bwMode="auto">
          <a:xfrm>
            <a:off x="415636" y="1945486"/>
            <a:ext cx="5174673" cy="3898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 t="32905" r="29432"/>
          <a:stretch/>
        </p:blipFill>
        <p:spPr bwMode="auto">
          <a:xfrm>
            <a:off x="6531411" y="1945486"/>
            <a:ext cx="5127190" cy="3898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6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Evaluation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Fire Safety Matters 4.1</a:t>
            </a:r>
          </a:p>
          <a:p>
            <a:pPr lvl="1"/>
            <a:r>
              <a:rPr lang="en-US" sz="2800" dirty="0" smtClean="0"/>
              <a:t>Pre-test</a:t>
            </a:r>
          </a:p>
          <a:p>
            <a:pPr lvl="1"/>
            <a:r>
              <a:rPr lang="en-US" sz="2800" dirty="0" smtClean="0"/>
              <a:t>Exit Ticket</a:t>
            </a:r>
          </a:p>
          <a:p>
            <a:pPr lvl="1"/>
            <a:r>
              <a:rPr lang="en-US" sz="2800" dirty="0" smtClean="0"/>
              <a:t>Post-test</a:t>
            </a:r>
          </a:p>
          <a:p>
            <a:pPr lvl="1"/>
            <a:r>
              <a:rPr lang="en-US" sz="2800" dirty="0" smtClean="0"/>
              <a:t>Retention test at end of school year</a:t>
            </a:r>
          </a:p>
          <a:p>
            <a:pPr lvl="1"/>
            <a:r>
              <a:rPr lang="en-US" sz="2800" dirty="0" smtClean="0"/>
              <a:t>Retention test next fall in next grade</a:t>
            </a:r>
          </a:p>
        </p:txBody>
      </p:sp>
    </p:spTree>
    <p:extLst>
      <p:ext uri="{BB962C8B-B14F-4D97-AF65-F5344CB8AC3E}">
        <p14:creationId xmlns:p14="http://schemas.microsoft.com/office/powerpoint/2010/main" val="23895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Changed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But what about Behaviors?</a:t>
            </a:r>
          </a:p>
          <a:p>
            <a:r>
              <a:rPr lang="en-US" sz="3000" dirty="0" smtClean="0"/>
              <a:t>But what about Conditions?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94" y="123318"/>
            <a:ext cx="6299563" cy="82374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Raging Success… right?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93" y="1127277"/>
            <a:ext cx="9155579" cy="506570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Positive knowledge gain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Positive relationships with teachers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Positive relationships with students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Positive relationships with parents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I love teaching Wildfire Matters!</a:t>
            </a:r>
          </a:p>
          <a:p>
            <a:pPr marL="114300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But…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Anecdotal behavior change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6 out of 41 elementary schools (Time Intense)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Juvenile firesetting more common than wildfires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inar.jensen\Desktop\Wildfire Matters by EJ\Cit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41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4238"/>
            <a:ext cx="4694957" cy="693111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South </a:t>
            </a:r>
            <a:r>
              <a:rPr lang="en-US" sz="3600" dirty="0">
                <a:solidFill>
                  <a:schemeClr val="bg1"/>
                </a:solidFill>
              </a:rPr>
              <a:t>Metro Fire </a:t>
            </a:r>
            <a:r>
              <a:rPr lang="en-US" sz="3600" dirty="0" smtClean="0">
                <a:solidFill>
                  <a:schemeClr val="bg1"/>
                </a:solidFill>
              </a:rPr>
              <a:t>Rescue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2823"/>
            <a:ext cx="3349021" cy="5637865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176 Square Miles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198,000 residents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6,200 businesses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69,200 homes (867 </a:t>
            </a:r>
            <a:r>
              <a:rPr lang="en-US" sz="2400" dirty="0" err="1">
                <a:solidFill>
                  <a:schemeClr val="bg1"/>
                </a:solidFill>
              </a:rPr>
              <a:t>apts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>
                <a:solidFill>
                  <a:schemeClr val="bg1"/>
                </a:solidFill>
              </a:rPr>
              <a:t>Median age of 29.9</a:t>
            </a:r>
          </a:p>
          <a:p>
            <a:r>
              <a:rPr lang="en-US" sz="2400" dirty="0">
                <a:solidFill>
                  <a:schemeClr val="bg1"/>
                </a:solidFill>
              </a:rPr>
              <a:t>8% aged 65+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373 personnel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3 Divisions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17 stations </a:t>
            </a:r>
            <a:r>
              <a:rPr lang="en-US" sz="2400" dirty="0" smtClean="0">
                <a:solidFill>
                  <a:schemeClr val="bg1"/>
                </a:solidFill>
              </a:rPr>
              <a:t>(+2 </a:t>
            </a:r>
            <a:r>
              <a:rPr lang="en-US" sz="2400" dirty="0">
                <a:solidFill>
                  <a:schemeClr val="bg1"/>
                </a:solidFill>
              </a:rPr>
              <a:t>facilities)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18,000 </a:t>
            </a:r>
            <a:r>
              <a:rPr lang="en-US" sz="2400" dirty="0">
                <a:solidFill>
                  <a:schemeClr val="bg1"/>
                </a:solidFill>
              </a:rPr>
              <a:t>calls in </a:t>
            </a:r>
            <a:r>
              <a:rPr lang="en-US" sz="2400" dirty="0" smtClean="0">
                <a:solidFill>
                  <a:schemeClr val="bg1"/>
                </a:solidFill>
              </a:rPr>
              <a:t>2015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2 Risk Reduction Spec.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37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I Shelved It… and Adapted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7360920" cy="453428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Change is OK</a:t>
            </a:r>
          </a:p>
          <a:p>
            <a:r>
              <a:rPr lang="en-US" sz="2800" dirty="0" smtClean="0"/>
              <a:t>If a program isn’t delivering, don’t keep doing it</a:t>
            </a:r>
          </a:p>
          <a:p>
            <a:r>
              <a:rPr lang="en-US" sz="2800" dirty="0" smtClean="0"/>
              <a:t>Agency buy-in should increase</a:t>
            </a:r>
          </a:p>
          <a:p>
            <a:r>
              <a:rPr lang="en-US" sz="2800" dirty="0" smtClean="0"/>
              <a:t>Community buy-in should increase</a:t>
            </a:r>
          </a:p>
          <a:p>
            <a:endParaRPr lang="en-US" sz="2800" dirty="0" smtClean="0"/>
          </a:p>
          <a:p>
            <a:r>
              <a:rPr lang="en-US" sz="2800" dirty="0" smtClean="0"/>
              <a:t>Wildfire Matters for Adults</a:t>
            </a:r>
          </a:p>
          <a:p>
            <a:r>
              <a:rPr lang="en-US" sz="2800" dirty="0" smtClean="0"/>
              <a:t>Fire Safety Matters 4.0, 4.1</a:t>
            </a:r>
          </a:p>
          <a:p>
            <a:r>
              <a:rPr lang="en-US" sz="2800" dirty="0" smtClean="0"/>
              <a:t>By special request…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43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Collaborate with your teachers</a:t>
            </a:r>
          </a:p>
          <a:p>
            <a:pPr marL="342900" indent="-277813">
              <a:buFont typeface="Arial" panose="020B0604020202020204" pitchFamily="34" charset="0"/>
              <a:buChar char="•"/>
            </a:pPr>
            <a:r>
              <a:rPr lang="en-US" sz="3000" dirty="0" smtClean="0"/>
              <a:t>Review terms, vocabulary</a:t>
            </a:r>
          </a:p>
          <a:p>
            <a:pPr marL="342900" indent="-277813">
              <a:buFont typeface="Arial" panose="020B0604020202020204" pitchFamily="34" charset="0"/>
              <a:buChar char="•"/>
            </a:pPr>
            <a:r>
              <a:rPr lang="en-US" sz="3000" dirty="0" smtClean="0"/>
              <a:t>Review evaluation questions</a:t>
            </a:r>
          </a:p>
          <a:p>
            <a:pPr marL="342900" indent="-277813">
              <a:buFont typeface="Arial" panose="020B0604020202020204" pitchFamily="34" charset="0"/>
              <a:buChar char="•"/>
            </a:pPr>
            <a:r>
              <a:rPr lang="en-US" sz="3000" dirty="0" smtClean="0"/>
              <a:t>Classroom, speaker expectations</a:t>
            </a:r>
          </a:p>
          <a:p>
            <a:pPr marL="342900" indent="-277813">
              <a:buFont typeface="Arial" panose="020B0604020202020204" pitchFamily="34" charset="0"/>
              <a:buChar char="•"/>
            </a:pPr>
            <a:r>
              <a:rPr lang="en-US" sz="3000" dirty="0" smtClean="0"/>
              <a:t>Create and innovate with them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0268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Change is OK</a:t>
            </a:r>
          </a:p>
          <a:p>
            <a:r>
              <a:rPr lang="en-US" sz="3000" dirty="0" smtClean="0"/>
              <a:t>Try it, then try something else</a:t>
            </a:r>
          </a:p>
          <a:p>
            <a:r>
              <a:rPr lang="en-US" sz="3000" dirty="0" smtClean="0"/>
              <a:t>Evaluate your program(s)</a:t>
            </a:r>
          </a:p>
          <a:p>
            <a:pPr lvl="1"/>
            <a:r>
              <a:rPr lang="en-US" sz="3000" dirty="0" smtClean="0"/>
              <a:t>Attitudes, Knowledge, Behaviors</a:t>
            </a:r>
          </a:p>
          <a:p>
            <a:r>
              <a:rPr lang="en-US" sz="3000" dirty="0" smtClean="0"/>
              <a:t>Learn more</a:t>
            </a:r>
          </a:p>
          <a:p>
            <a:r>
              <a:rPr lang="en-US" sz="3000" dirty="0" smtClean="0"/>
              <a:t>Share more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5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" y="146958"/>
            <a:ext cx="10058400" cy="1355271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If you want to go fast, go alone…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If you want to go far, go together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" y="1737360"/>
            <a:ext cx="8177349" cy="452240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Fire &amp; Life Safety Educators of Colorado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Environmental Education Assoc. of Oregon</a:t>
            </a:r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Project Learning </a:t>
            </a:r>
            <a:r>
              <a:rPr lang="en-US" sz="3000" dirty="0" smtClean="0">
                <a:solidFill>
                  <a:schemeClr val="bg1"/>
                </a:solidFill>
              </a:rPr>
              <a:t>Tree</a:t>
            </a:r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 smtClean="0">
                <a:solidFill>
                  <a:schemeClr val="bg1"/>
                </a:solidFill>
              </a:rPr>
              <a:t>Conference Partners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NFPA</a:t>
            </a:r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 smtClean="0">
                <a:solidFill>
                  <a:schemeClr val="bg1"/>
                </a:solidFill>
              </a:rPr>
              <a:t>Ready-Set-Go, Fire-Adapted </a:t>
            </a:r>
            <a:r>
              <a:rPr lang="en-US" sz="3000" dirty="0">
                <a:solidFill>
                  <a:schemeClr val="bg1"/>
                </a:solidFill>
              </a:rPr>
              <a:t>Communities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All </a:t>
            </a:r>
            <a:r>
              <a:rPr lang="en-US" sz="3000" dirty="0">
                <a:solidFill>
                  <a:schemeClr val="bg1"/>
                </a:solidFill>
              </a:rPr>
              <a:t>of my lesson plans, tests</a:t>
            </a:r>
          </a:p>
        </p:txBody>
      </p:sp>
    </p:spTree>
    <p:extLst>
      <p:ext uri="{BB962C8B-B14F-4D97-AF65-F5344CB8AC3E}">
        <p14:creationId xmlns:p14="http://schemas.microsoft.com/office/powerpoint/2010/main" val="30544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335" y="3151413"/>
            <a:ext cx="4863193" cy="2947307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3000" dirty="0"/>
              <a:t>Einar Jensen</a:t>
            </a:r>
          </a:p>
          <a:p>
            <a:pPr marL="114300" indent="0" algn="ctr">
              <a:buNone/>
            </a:pPr>
            <a:r>
              <a:rPr lang="en-US" sz="3000" dirty="0">
                <a:hlinkClick r:id="rId2"/>
              </a:rPr>
              <a:t>einar.jensen@southmetro.org</a:t>
            </a:r>
            <a:endParaRPr lang="en-US" sz="3000" dirty="0"/>
          </a:p>
          <a:p>
            <a:pPr marL="114300" indent="0" algn="ctr">
              <a:buNone/>
            </a:pPr>
            <a:r>
              <a:rPr lang="en-US" sz="3000" dirty="0"/>
              <a:t>720-989-2273</a:t>
            </a:r>
          </a:p>
        </p:txBody>
      </p:sp>
      <p:pic>
        <p:nvPicPr>
          <p:cNvPr id="3074" name="Picture 2" descr="C:\Users\einar.jensen\Desktop\Wildfire Matters by EJ\WILD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r="18915"/>
          <a:stretch/>
        </p:blipFill>
        <p:spPr bwMode="auto">
          <a:xfrm>
            <a:off x="7679067" y="1678365"/>
            <a:ext cx="3896406" cy="490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2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Wildfire?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277813">
              <a:buFont typeface="Arial" panose="020B0604020202020204" pitchFamily="34" charset="0"/>
              <a:buChar char="•"/>
            </a:pPr>
            <a:r>
              <a:rPr lang="en-US" sz="2800" dirty="0" smtClean="0"/>
              <a:t>It’s my passion</a:t>
            </a:r>
          </a:p>
          <a:p>
            <a:pPr marL="342900" indent="-277813">
              <a:buFont typeface="Arial" panose="020B0604020202020204" pitchFamily="34" charset="0"/>
              <a:buChar char="•"/>
            </a:pPr>
            <a:r>
              <a:rPr lang="en-US" sz="2800" dirty="0" smtClean="0"/>
              <a:t>South Metro Fire Rescue is all WUI</a:t>
            </a:r>
          </a:p>
          <a:p>
            <a:pPr marL="342900" indent="-277813">
              <a:buFont typeface="Arial" panose="020B0604020202020204" pitchFamily="34" charset="0"/>
              <a:buChar char="•"/>
            </a:pPr>
            <a:r>
              <a:rPr lang="en-US" sz="2800" dirty="0" smtClean="0"/>
              <a:t>Wildland Urban Interface fires are the new norm</a:t>
            </a:r>
          </a:p>
          <a:p>
            <a:pPr marL="342900" indent="-277813">
              <a:buFont typeface="Arial" panose="020B0604020202020204" pitchFamily="34" charset="0"/>
              <a:buChar char="•"/>
            </a:pPr>
            <a:r>
              <a:rPr lang="en-US" sz="2800" dirty="0" smtClean="0"/>
              <a:t>Most damage, injuries, deaths are preventable</a:t>
            </a:r>
          </a:p>
          <a:p>
            <a:pPr marL="342900" indent="-277813">
              <a:buFont typeface="Arial" panose="020B0604020202020204" pitchFamily="34" charset="0"/>
              <a:buChar char="•"/>
            </a:pPr>
            <a:r>
              <a:rPr lang="en-US" sz="2800" dirty="0" smtClean="0"/>
              <a:t>Still an Underdog of the Fire Service</a:t>
            </a:r>
          </a:p>
          <a:p>
            <a:pPr marL="342900" indent="-277813">
              <a:buFont typeface="Arial" panose="020B0604020202020204" pitchFamily="34" charset="0"/>
              <a:buChar char="•"/>
            </a:pPr>
            <a:r>
              <a:rPr lang="en-US" sz="2800" dirty="0" smtClean="0"/>
              <a:t>Avenue for Environmental History, Environmental Literacy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097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36" t="2026" r="1959" b="2135"/>
          <a:stretch/>
        </p:blipFill>
        <p:spPr>
          <a:xfrm>
            <a:off x="3296969" y="1"/>
            <a:ext cx="889503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38" y="167372"/>
            <a:ext cx="5091249" cy="137891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Know your Wildland Urban Interface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39" y="1829406"/>
            <a:ext cx="3605348" cy="302018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Assess your Risk</a:t>
            </a:r>
          </a:p>
          <a:p>
            <a:pPr lv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2008 CWPP</a:t>
            </a:r>
          </a:p>
          <a:p>
            <a:pPr lv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2012 Douglas County CWPP</a:t>
            </a:r>
          </a:p>
          <a:p>
            <a:pPr lv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Annual data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Ask some questions</a:t>
            </a:r>
          </a:p>
          <a:p>
            <a:pPr lv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Are the data sound?</a:t>
            </a:r>
          </a:p>
          <a:p>
            <a:pPr lv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Do all fires count?</a:t>
            </a:r>
          </a:p>
          <a:p>
            <a:pPr lvl="1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</a:endParaRPr>
          </a:p>
          <a:p>
            <a:pPr lvl="1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5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 title="SMFRA Wildfire Frequency, 2009-2015"/>
          <p:cNvGraphicFramePr/>
          <p:nvPr>
            <p:extLst>
              <p:ext uri="{D42A27DB-BD31-4B8C-83A1-F6EECF244321}">
                <p14:modId xmlns:p14="http://schemas.microsoft.com/office/powerpoint/2010/main" val="3983012367"/>
              </p:ext>
            </p:extLst>
          </p:nvPr>
        </p:nvGraphicFramePr>
        <p:xfrm>
          <a:off x="3429001" y="939196"/>
          <a:ext cx="8763000" cy="5918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" y="115456"/>
            <a:ext cx="4699363" cy="82374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Massage the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9715" y="1289957"/>
            <a:ext cx="2334986" cy="996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780314"/>
            <a:ext cx="3429001" cy="1077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/>
          <a:stretch/>
        </p:blipFill>
        <p:spPr bwMode="auto">
          <a:xfrm>
            <a:off x="3722914" y="0"/>
            <a:ext cx="8469086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" y="115456"/>
            <a:ext cx="4699363" cy="82374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Massage the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9714" y="1289957"/>
            <a:ext cx="2922815" cy="996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780314"/>
            <a:ext cx="4196443" cy="1077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Audiences Addressing WUI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98134"/>
            <a:ext cx="4202084" cy="387096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Teaching old dogs new tricks</a:t>
            </a:r>
          </a:p>
          <a:p>
            <a:pPr lvl="1"/>
            <a:r>
              <a:rPr lang="en-US" sz="2200" dirty="0" smtClean="0"/>
              <a:t>Ready Set Go, </a:t>
            </a:r>
            <a:r>
              <a:rPr lang="en-US" sz="2200" dirty="0" err="1" smtClean="0"/>
              <a:t>FireWise</a:t>
            </a:r>
            <a:endParaRPr lang="en-US" sz="2200" dirty="0" smtClean="0"/>
          </a:p>
          <a:p>
            <a:pPr lvl="1"/>
            <a:r>
              <a:rPr lang="en-US" sz="2200" dirty="0" smtClean="0"/>
              <a:t>HOA Meetings</a:t>
            </a:r>
          </a:p>
          <a:p>
            <a:pPr lvl="1"/>
            <a:r>
              <a:rPr lang="en-US" sz="2200" dirty="0" smtClean="0"/>
              <a:t>Home Ignition Zone Assessments</a:t>
            </a:r>
          </a:p>
          <a:p>
            <a:pPr lvl="1"/>
            <a:r>
              <a:rPr lang="en-US" sz="2200" dirty="0" smtClean="0"/>
              <a:t>Interface Drills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79374" y="1998134"/>
            <a:ext cx="61482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Teaching new tricks to puppies</a:t>
            </a:r>
          </a:p>
          <a:p>
            <a:pPr marL="384048" indent="-18288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Shape the next generation’s culture</a:t>
            </a:r>
          </a:p>
          <a:p>
            <a:pPr marL="384048" indent="-18288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Children bring messaging home to parents</a:t>
            </a:r>
          </a:p>
          <a:p>
            <a:pPr marL="384048" indent="-18288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Prime them to make a difference (teens love to make a difference)</a:t>
            </a:r>
          </a:p>
          <a:p>
            <a:pPr marL="384048" indent="-18288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Empower the next generation of adults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6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107</TotalTime>
  <Words>1236</Words>
  <Application>Microsoft Office PowerPoint</Application>
  <PresentationFormat>Widescreen</PresentationFormat>
  <Paragraphs>260</Paragraphs>
  <Slides>44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Retrospect</vt:lpstr>
      <vt:lpstr>PowerPoint Presentation</vt:lpstr>
      <vt:lpstr>Wildfire Matters</vt:lpstr>
      <vt:lpstr>How Do We Change a Culture?</vt:lpstr>
      <vt:lpstr>South Metro Fire Rescue</vt:lpstr>
      <vt:lpstr>Why Wildfire?</vt:lpstr>
      <vt:lpstr>Know your Wildland Urban Interface</vt:lpstr>
      <vt:lpstr>Massage the Data</vt:lpstr>
      <vt:lpstr>Massage the Data</vt:lpstr>
      <vt:lpstr>Two Audiences Addressing WUI Risks</vt:lpstr>
      <vt:lpstr>Building a Program</vt:lpstr>
      <vt:lpstr>Environmental History</vt:lpstr>
      <vt:lpstr>Project Learning Tree - 2010</vt:lpstr>
      <vt:lpstr>Last Child in the Woods - 2011</vt:lpstr>
      <vt:lpstr>FireWorks - 2012</vt:lpstr>
      <vt:lpstr>SMFR Campaigns</vt:lpstr>
      <vt:lpstr>Ancient Fire, Modern Fire</vt:lpstr>
      <vt:lpstr>Why 4th Graders?</vt:lpstr>
      <vt:lpstr>Why 4th Graders?</vt:lpstr>
      <vt:lpstr>Still Needed a Venue…</vt:lpstr>
      <vt:lpstr>Make It Easy to Say Yes</vt:lpstr>
      <vt:lpstr>Addresses CO EE Plan</vt:lpstr>
      <vt:lpstr>Wildfire Matters is Born</vt:lpstr>
      <vt:lpstr>Unit 1: The Local Ecosystem</vt:lpstr>
      <vt:lpstr>PowerPoint Presentation</vt:lpstr>
      <vt:lpstr>Unit 2: The Science of Fire</vt:lpstr>
      <vt:lpstr>PowerPoint Presentation</vt:lpstr>
      <vt:lpstr>Unit 3: Trees and Fire</vt:lpstr>
      <vt:lpstr>PowerPoint Presentation</vt:lpstr>
      <vt:lpstr>Unit 4: WUI Fire Mitigation</vt:lpstr>
      <vt:lpstr>PowerPoint Presentation</vt:lpstr>
      <vt:lpstr>Evaluation</vt:lpstr>
      <vt:lpstr>Other Components</vt:lpstr>
      <vt:lpstr>Other Components</vt:lpstr>
      <vt:lpstr>But are They Learning?</vt:lpstr>
      <vt:lpstr>PowerPoint Presentation</vt:lpstr>
      <vt:lpstr>Wildfires are Natural: Pretest vs. Post-test</vt:lpstr>
      <vt:lpstr>New Evaluation Model</vt:lpstr>
      <vt:lpstr>Changed Knowledge</vt:lpstr>
      <vt:lpstr>A Raging Success… right?</vt:lpstr>
      <vt:lpstr>So I Shelved It… and Adapted</vt:lpstr>
      <vt:lpstr>Lessons Learned</vt:lpstr>
      <vt:lpstr>Lessons Learned</vt:lpstr>
      <vt:lpstr>If you want to go fast, go alone… If you want to go far, go together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Einar Jensen</dc:creator>
  <cp:lastModifiedBy>Einar Jensen</cp:lastModifiedBy>
  <cp:revision>15</cp:revision>
  <dcterms:created xsi:type="dcterms:W3CDTF">2016-02-16T20:02:23Z</dcterms:created>
  <dcterms:modified xsi:type="dcterms:W3CDTF">2016-02-18T00:33:11Z</dcterms:modified>
</cp:coreProperties>
</file>