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307" r:id="rId3"/>
    <p:sldId id="308" r:id="rId4"/>
    <p:sldId id="320" r:id="rId5"/>
    <p:sldId id="309" r:id="rId6"/>
    <p:sldId id="322" r:id="rId7"/>
    <p:sldId id="323" r:id="rId8"/>
    <p:sldId id="311" r:id="rId9"/>
    <p:sldId id="312" r:id="rId10"/>
    <p:sldId id="328" r:id="rId11"/>
    <p:sldId id="273" r:id="rId12"/>
    <p:sldId id="295" r:id="rId13"/>
    <p:sldId id="329" r:id="rId14"/>
    <p:sldId id="282" r:id="rId15"/>
    <p:sldId id="316" r:id="rId16"/>
    <p:sldId id="317" r:id="rId17"/>
    <p:sldId id="318" r:id="rId18"/>
    <p:sldId id="319" r:id="rId19"/>
    <p:sldId id="330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31" r:id="rId28"/>
    <p:sldId id="303" r:id="rId29"/>
    <p:sldId id="300" r:id="rId30"/>
    <p:sldId id="301" r:id="rId31"/>
    <p:sldId id="306" r:id="rId32"/>
    <p:sldId id="332" r:id="rId33"/>
    <p:sldId id="302" r:id="rId34"/>
    <p:sldId id="281" r:id="rId35"/>
    <p:sldId id="304" r:id="rId36"/>
    <p:sldId id="289" r:id="rId3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2054" y="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6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aifcfs01\NIFC_Home\home\samuel.scranton\0919_my%20docs%20backup\fire%20occurence%20data_01%20thru%2010F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aifcfs01\NIFC_Home\home\samuel.scranton\0919_my%20docs%20backup\fire%20occurence%20data_01%20thru%2010F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'fire data'!$O$4:$O$13</c:f>
              <c:strCache>
                <c:ptCount val="10"/>
                <c:pt idx="0">
                  <c:v>Campfires</c:v>
                </c:pt>
                <c:pt idx="1">
                  <c:v>Smoking</c:v>
                </c:pt>
                <c:pt idx="2">
                  <c:v>Fire Use</c:v>
                </c:pt>
                <c:pt idx="3">
                  <c:v>Incendiary</c:v>
                </c:pt>
                <c:pt idx="4">
                  <c:v>Equipment</c:v>
                </c:pt>
                <c:pt idx="5">
                  <c:v>RailRoads</c:v>
                </c:pt>
                <c:pt idx="6">
                  <c:v>Juveniles</c:v>
                </c:pt>
                <c:pt idx="7">
                  <c:v>Misc</c:v>
                </c:pt>
                <c:pt idx="8">
                  <c:v>Non-Specific</c:v>
                </c:pt>
                <c:pt idx="9">
                  <c:v>Natural</c:v>
                </c:pt>
              </c:strCache>
            </c:strRef>
          </c:cat>
          <c:val>
            <c:numRef>
              <c:f>'fire data'!$Q$4:$Q$13</c:f>
              <c:numCache>
                <c:formatCode>0%</c:formatCode>
                <c:ptCount val="10"/>
                <c:pt idx="0">
                  <c:v>2.6072084857085676E-2</c:v>
                </c:pt>
                <c:pt idx="1">
                  <c:v>8.7331477539435622E-3</c:v>
                </c:pt>
                <c:pt idx="2">
                  <c:v>0.1059076105743864</c:v>
                </c:pt>
                <c:pt idx="3">
                  <c:v>0.31348361625093246</c:v>
                </c:pt>
                <c:pt idx="4">
                  <c:v>6.3024216290959376E-2</c:v>
                </c:pt>
                <c:pt idx="5">
                  <c:v>2.4016156323344797E-3</c:v>
                </c:pt>
                <c:pt idx="6">
                  <c:v>0.1169877917872023</c:v>
                </c:pt>
                <c:pt idx="7">
                  <c:v>0.14371486272583375</c:v>
                </c:pt>
                <c:pt idx="8">
                  <c:v>2.3652275166930479E-3</c:v>
                </c:pt>
                <c:pt idx="9">
                  <c:v>0.15241162236413588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0.05797</cdr:x>
      <cdr:y>0.01667</cdr:y>
    </cdr:from>
    <cdr:to>
      <cdr:x>0.91304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" y="76200"/>
          <a:ext cx="449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i="1" dirty="0" smtClean="0">
              <a:solidFill>
                <a:schemeClr val="bg1"/>
              </a:solidFill>
              <a:latin typeface="Book Antiqua" pitchFamily="18" charset="0"/>
            </a:rPr>
            <a:t>2006-2015 National Wildfire Occurrence Data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FCB2B89-E20D-48BB-8D09-48C1FCC9091B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E2261DC-DD71-43AB-9995-717046D2A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61DC-DD71-43AB-9995-717046D2AB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9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FFE3A-7EB7-487E-B6C9-CC4C3CC0643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Current National and Regional Staff</a:t>
            </a:r>
          </a:p>
        </p:txBody>
      </p:sp>
    </p:spTree>
    <p:extLst>
      <p:ext uri="{BB962C8B-B14F-4D97-AF65-F5344CB8AC3E}">
        <p14:creationId xmlns:p14="http://schemas.microsoft.com/office/powerpoint/2010/main" val="214977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Amerind Risk Management Corp reports that over the past 24 years youth have set 720 structure fires in Tribal Communities.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85EEC8-F404-4A49-8876-056F687B0A0F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2664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27629-E9B5-4839-9382-771AE28987B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Major</a:t>
            </a:r>
            <a:r>
              <a:rPr lang="en-US" baseline="0" dirty="0" smtClean="0"/>
              <a:t> causes in Indian Country are Arson, </a:t>
            </a:r>
            <a:r>
              <a:rPr lang="en-US" baseline="0" dirty="0" err="1" smtClean="0"/>
              <a:t>Misc</a:t>
            </a:r>
            <a:r>
              <a:rPr lang="en-US" baseline="0" dirty="0" smtClean="0"/>
              <a:t> (unknown the largest in that category), Fire Use and Juveniles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Fire occurrence data is for all of the BIA (all regions) from 2005 – 2014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RM Region Incendiary</a:t>
            </a:r>
            <a:r>
              <a:rPr lang="en-US" baseline="0" dirty="0" smtClean="0"/>
              <a:t> is the leading cause of wildfires over the same time period.  You are at 25% incendiary, 17% for Juveniles, 16% Natural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9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investment in native youth is an</a:t>
            </a:r>
            <a:r>
              <a:rPr lang="en-US" baseline="0" dirty="0" smtClean="0"/>
              <a:t> investment in the future of Indian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DFCA04-B5F2-4546-9BD6-4632F2F2C1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learned </a:t>
            </a:r>
            <a:r>
              <a:rPr lang="en-US" dirty="0" err="1" smtClean="0"/>
              <a:t>fom</a:t>
            </a:r>
            <a:r>
              <a:rPr lang="en-US" dirty="0" smtClean="0"/>
              <a:t> the Tule River program and is supported</a:t>
            </a:r>
            <a:r>
              <a:rPr lang="en-US" baseline="0" dirty="0" smtClean="0"/>
              <a:t> by the OJJDP Tribal Youth Technical Assistance programs is </a:t>
            </a:r>
          </a:p>
          <a:p>
            <a:r>
              <a:rPr lang="en-US" baseline="0" dirty="0" smtClean="0"/>
              <a:t>Must be community based…. This is different from a public education program in that there isn’t a video or </a:t>
            </a:r>
            <a:r>
              <a:rPr lang="en-US" baseline="0" dirty="0" err="1" smtClean="0"/>
              <a:t>pamplets</a:t>
            </a:r>
            <a:r>
              <a:rPr lang="en-US" baseline="0" dirty="0" smtClean="0"/>
              <a:t> to hand out….we have to deal with the kids on a one to one level and any program must address their needs.</a:t>
            </a:r>
          </a:p>
          <a:p>
            <a:r>
              <a:rPr lang="en-US" baseline="0" dirty="0" smtClean="0"/>
              <a:t>Tule had Tribal Council Support. The Pueblo Tribe in New Mexico had court support and we were able to work with 2 kids who set a grassland fire.</a:t>
            </a:r>
          </a:p>
          <a:p>
            <a:r>
              <a:rPr lang="en-US" baseline="0" dirty="0" smtClean="0"/>
              <a:t>Is Coalition based and why is this so important. Well. </a:t>
            </a:r>
            <a:r>
              <a:rPr lang="en-US" baseline="0" dirty="0" err="1" smtClean="0"/>
              <a:t>Wildland</a:t>
            </a:r>
            <a:r>
              <a:rPr lang="en-US" baseline="0" dirty="0" smtClean="0"/>
              <a:t> and structural fire are experts at fighting fires, doing logistics, and even fire prevention but working with kids on an individual basis and/ or with kids who have other issues on a daily basis is not their expertise…that’s why we reach out to the agency who’s job it is to work with youth and families for assistance. </a:t>
            </a:r>
          </a:p>
          <a:p>
            <a:r>
              <a:rPr lang="en-US" baseline="0" dirty="0" smtClean="0"/>
              <a:t>Must be strength based….we do not shame kids, scare kids or want to punish kids  but to build on their strengths.</a:t>
            </a:r>
          </a:p>
          <a:p>
            <a:r>
              <a:rPr lang="en-US" baseline="0" dirty="0" smtClean="0"/>
              <a:t>Must have someone to keep this going and cares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61DC-DD71-43AB-9995-717046D2A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61DC-DD71-43AB-9995-717046D2AB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2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59464-A796-49F8-B765-693B434EAB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8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Coalition partners…many of whom are here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261DC-DD71-43AB-9995-717046D2ABD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1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C875-A573-43F4-B18C-D44FEB1319ED}" type="datetime4">
              <a:rPr lang="en-US" smtClean="0"/>
              <a:t>February 18, 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Midwest  Region Fire Meeting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FEB3-7691-4951-9BD0-F2802065F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3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4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1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9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0DD6-0404-4672-A832-E3DE26026B07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C5EF-AE5B-4054-841E-1AB3702A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Investing in Indian Youth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February, 2016</a:t>
            </a:r>
          </a:p>
          <a:p>
            <a:r>
              <a:rPr lang="en-US" dirty="0" smtClean="0"/>
              <a:t>Oregon Fire Prevention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87375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Community based </a:t>
            </a:r>
            <a:br>
              <a:rPr lang="en-US" dirty="0" smtClean="0"/>
            </a:br>
            <a:r>
              <a:rPr lang="en-US" dirty="0" smtClean="0"/>
              <a:t>Youth Fire Program does not: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948" y="2362200"/>
            <a:ext cx="7742321" cy="39850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Label kids as </a:t>
            </a:r>
            <a:r>
              <a:rPr lang="en-US" dirty="0" err="1"/>
              <a:t>firesetters</a:t>
            </a:r>
            <a:r>
              <a:rPr lang="en-US" dirty="0"/>
              <a:t> or juvenile arsonists</a:t>
            </a:r>
          </a:p>
          <a:p>
            <a:r>
              <a:rPr lang="en-US" dirty="0"/>
              <a:t>Does not encourage putting youth in detention center but relies on the juvenile court judge to mandate program</a:t>
            </a:r>
          </a:p>
          <a:p>
            <a:r>
              <a:rPr lang="en-US" dirty="0"/>
              <a:t>Does not shame or punish youth or use scare tactics</a:t>
            </a:r>
          </a:p>
          <a:p>
            <a:r>
              <a:rPr lang="en-US" dirty="0"/>
              <a:t>Does not solve all the problems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1" y="609600"/>
            <a:ext cx="1061787" cy="106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           Youth Fire Intervention Program</a:t>
            </a:r>
            <a:br>
              <a:rPr lang="en-US" sz="3600" dirty="0" smtClean="0"/>
            </a:br>
            <a:r>
              <a:rPr lang="en-US" sz="3600" dirty="0" smtClean="0"/>
              <a:t>     is “best practice”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Tribal Council or Court Support</a:t>
            </a:r>
          </a:p>
          <a:p>
            <a:r>
              <a:rPr lang="en-US" dirty="0"/>
              <a:t>I</a:t>
            </a:r>
            <a:r>
              <a:rPr lang="en-US" dirty="0" smtClean="0"/>
              <a:t>s coalition based</a:t>
            </a:r>
          </a:p>
          <a:p>
            <a:r>
              <a:rPr lang="en-US" dirty="0" smtClean="0"/>
              <a:t>Is strength based and promotes positive youth development </a:t>
            </a:r>
          </a:p>
          <a:p>
            <a:r>
              <a:rPr lang="en-US" dirty="0" smtClean="0"/>
              <a:t>Has a “spark plug” leader</a:t>
            </a:r>
          </a:p>
          <a:p>
            <a:r>
              <a:rPr lang="en-US" dirty="0"/>
              <a:t>Community based-reflects values and resources on the </a:t>
            </a:r>
            <a:r>
              <a:rPr lang="en-US" dirty="0" smtClean="0"/>
              <a:t>Reservation</a:t>
            </a:r>
          </a:p>
          <a:p>
            <a:r>
              <a:rPr lang="en-US" dirty="0" smtClean="0"/>
              <a:t>Stops the fires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327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Multi-session </a:t>
            </a:r>
          </a:p>
          <a:p>
            <a:pPr marL="0" indent="0">
              <a:buNone/>
            </a:pPr>
            <a:r>
              <a:rPr lang="en-US" sz="4000" dirty="0" smtClean="0"/>
              <a:t>education program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flipH="1">
            <a:off x="2133600" y="1417638"/>
            <a:ext cx="2438400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2"/>
          </p:cNvCxnSpPr>
          <p:nvPr/>
        </p:nvCxnSpPr>
        <p:spPr>
          <a:xfrm>
            <a:off x="4572000" y="1417638"/>
            <a:ext cx="2514600" cy="792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29300" y="2209800"/>
            <a:ext cx="2628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Community Service Learning</a:t>
            </a:r>
            <a:endParaRPr lang="en-US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7611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5065693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Warm Springs</a:t>
            </a:r>
          </a:p>
          <a:p>
            <a:r>
              <a:rPr lang="en-US" sz="2800" dirty="0" smtClean="0"/>
              <a:t>Nez Perce</a:t>
            </a:r>
          </a:p>
          <a:p>
            <a:r>
              <a:rPr lang="en-US" sz="2800" dirty="0" smtClean="0"/>
              <a:t>Southern Pueblo Agency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05600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41332" y="495891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Tule River Reservation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8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Tule River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686800" cy="4289823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www.bia.gov/nifc/prevention/yfip</a:t>
            </a:r>
            <a:endParaRPr lang="en-US" dirty="0"/>
          </a:p>
        </p:txBody>
      </p:sp>
      <p:pic>
        <p:nvPicPr>
          <p:cNvPr id="2050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7369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662" y="3581400"/>
            <a:ext cx="3317875" cy="24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 startAt="2"/>
            </a:pPr>
            <a:r>
              <a:rPr lang="en-US" dirty="0" smtClean="0">
                <a:solidFill>
                  <a:srgbClr val="FF0000"/>
                </a:solidFill>
              </a:rPr>
              <a:t>Community Service Learning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Helps youth accept responsibility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Helps youth develop leadership skills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Helps youth earn back the trust of the community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Has elements from the Restorative Justice Model</a:t>
            </a:r>
          </a:p>
        </p:txBody>
      </p:sp>
      <p:pic>
        <p:nvPicPr>
          <p:cNvPr id="4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327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Nez Perce Tribe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581400" y="1371600"/>
            <a:ext cx="396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Program Background: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Since 2012 in reaction to a 2011 youth-set fire.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Mission Statement: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Reduce the incidence of youth-set fires on Tribal lands by establishing a continuum of care to help youth learn their responsibility to protect their families, communities and natural resources from fire.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</p:txBody>
      </p:sp>
      <p:pic>
        <p:nvPicPr>
          <p:cNvPr id="2052" name="Content Placeholder 5" descr="fireforest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2743200" cy="3173413"/>
          </a:xfrm>
        </p:spPr>
      </p:pic>
    </p:spTree>
    <p:extLst>
      <p:ext uri="{BB962C8B-B14F-4D97-AF65-F5344CB8AC3E}">
        <p14:creationId xmlns:p14="http://schemas.microsoft.com/office/powerpoint/2010/main" val="96334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Nez Perce Tribe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581400" y="1371600"/>
            <a:ext cx="3962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Calibri" panose="020F0502020204030204" pitchFamily="34" charset="0"/>
              </a:rPr>
              <a:t>Goals: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Establish and maintain a community coalition of Tribal agencies to address the needs of the youth.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Offer diversion programs that require youth to complete community service projects to earn back the trust of the Tribal community.</a:t>
            </a:r>
          </a:p>
          <a:p>
            <a:pPr eaLnBrk="1" hangingPunct="1"/>
            <a:endParaRPr lang="en-US" altLang="en-US" sz="20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>
                <a:latin typeface="Calibri" panose="020F0502020204030204" pitchFamily="34" charset="0"/>
              </a:rPr>
              <a:t>Educate youth about fire safety, fire survival and the serious legal, financial and social costs of setting fires in Indian Country.</a:t>
            </a:r>
          </a:p>
        </p:txBody>
      </p:sp>
      <p:pic>
        <p:nvPicPr>
          <p:cNvPr id="3076" name="Content Placeholder 5" descr="fireforest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2743200" cy="3173413"/>
          </a:xfrm>
        </p:spPr>
      </p:pic>
    </p:spTree>
    <p:extLst>
      <p:ext uri="{BB962C8B-B14F-4D97-AF65-F5344CB8AC3E}">
        <p14:creationId xmlns:p14="http://schemas.microsoft.com/office/powerpoint/2010/main" val="111125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2011-08-17 M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2011-08-17 MC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2011-08-17 MC 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2011-08-17 MC 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660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Nez Perce Tribe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3581400" y="1371600"/>
            <a:ext cx="396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Calibri" panose="020F0502020204030204" pitchFamily="34" charset="0"/>
              </a:rPr>
              <a:t>In Summary: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Have program in place before you need it.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Solid investigations to identify issues.</a:t>
            </a:r>
          </a:p>
          <a:p>
            <a:pPr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latin typeface="Calibri" panose="020F0502020204030204" pitchFamily="34" charset="0"/>
              </a:rPr>
              <a:t>Maintain coalition relationships.</a:t>
            </a:r>
          </a:p>
        </p:txBody>
      </p:sp>
      <p:pic>
        <p:nvPicPr>
          <p:cNvPr id="5124" name="Content Placeholder 5" descr="fireforestlog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2743200" cy="3173413"/>
          </a:xfrm>
        </p:spPr>
      </p:pic>
    </p:spTree>
    <p:extLst>
      <p:ext uri="{BB962C8B-B14F-4D97-AF65-F5344CB8AC3E}">
        <p14:creationId xmlns:p14="http://schemas.microsoft.com/office/powerpoint/2010/main" val="857004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0" y="1775858"/>
            <a:ext cx="7376516" cy="425921"/>
          </a:xfrm>
        </p:spPr>
        <p:txBody>
          <a:bodyPr>
            <a:noAutofit/>
          </a:bodyPr>
          <a:lstStyle/>
          <a:p>
            <a:r>
              <a:rPr lang="en-US" sz="2700" dirty="0"/>
              <a:t>                   Southern Pueblos Agency      </a:t>
            </a:r>
            <a:br>
              <a:rPr lang="en-US" sz="2700" dirty="0"/>
            </a:br>
            <a:r>
              <a:rPr lang="en-US" sz="2700" dirty="0"/>
              <a:t>               Youth Fire Education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772" y="2201779"/>
            <a:ext cx="3886200" cy="3483455"/>
          </a:xfrm>
        </p:spPr>
        <p:txBody>
          <a:bodyPr/>
          <a:lstStyle/>
          <a:p>
            <a:r>
              <a:rPr lang="en-US" sz="1800" dirty="0"/>
              <a:t>Defining the Basics</a:t>
            </a:r>
          </a:p>
          <a:p>
            <a:r>
              <a:rPr lang="en-US" sz="1800" dirty="0"/>
              <a:t>The Science of Fire and Campfire Safety</a:t>
            </a:r>
          </a:p>
          <a:p>
            <a:r>
              <a:rPr lang="en-US" sz="1800" dirty="0"/>
              <a:t>Historic and Cultural Uses of Fire</a:t>
            </a:r>
          </a:p>
          <a:p>
            <a:r>
              <a:rPr lang="en-US" sz="1800" dirty="0"/>
              <a:t>The Cost of Firefighting</a:t>
            </a:r>
          </a:p>
          <a:p>
            <a:r>
              <a:rPr lang="en-US" sz="1800" dirty="0"/>
              <a:t>The Community Ripple Project</a:t>
            </a:r>
          </a:p>
          <a:p>
            <a:r>
              <a:rPr lang="en-US" sz="1800" dirty="0"/>
              <a:t>Completing the Circle</a:t>
            </a:r>
          </a:p>
          <a:p>
            <a:r>
              <a:rPr lang="en-US" sz="1800" dirty="0"/>
              <a:t>Giving Back to the Community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8169" y="3826042"/>
            <a:ext cx="2788841" cy="1828803"/>
          </a:xfrm>
        </p:spPr>
        <p:txBody>
          <a:bodyPr>
            <a:normAutofit fontScale="92500" lnSpcReduction="10000"/>
          </a:bodyPr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Curriculum includes:</a:t>
            </a:r>
          </a:p>
          <a:p>
            <a:r>
              <a:rPr lang="en-US" sz="1800" dirty="0"/>
              <a:t>Task Book for Youth</a:t>
            </a:r>
          </a:p>
          <a:p>
            <a:r>
              <a:rPr lang="en-US" sz="1800" dirty="0"/>
              <a:t>Mentoring Book for Instructors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86" y="1600763"/>
            <a:ext cx="3084599" cy="23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86225" cy="24765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Midwest  Region Fire Meeting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7" y="4572000"/>
            <a:ext cx="1722438" cy="1722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47858"/>
            <a:ext cx="1447800" cy="134981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8229600" cy="34524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dirty="0"/>
              <a:t>Judith S. Okulitch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BIA Consultant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Youth Fire Intervention Program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Kip Kemak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Nez </a:t>
            </a:r>
            <a:r>
              <a:rPr lang="en-US" dirty="0" smtClean="0">
                <a:sym typeface="Wingdings" panose="05000000000000000000" pitchFamily="2" charset="2"/>
              </a:rPr>
              <a:t>Perce Tribe</a:t>
            </a:r>
            <a:endParaRPr lang="en-US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Wm. Wilson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Warm Springs Indian Reservation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4743847"/>
            <a:ext cx="1447800" cy="13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157756" y="381218"/>
            <a:ext cx="86293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Warm springs wildfire prevention 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2732" y="4946043"/>
            <a:ext cx="30130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2015 county line 2 fire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9" y="4362301"/>
            <a:ext cx="2553034" cy="24217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7609" y="1251777"/>
            <a:ext cx="6582212" cy="36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42" y="214411"/>
            <a:ext cx="90414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Wildfire Prevention: Prevent </a:t>
            </a:r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unwanted human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caused wildfires</a:t>
            </a:r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860" y="867727"/>
            <a:ext cx="3660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Determine the Workload – How?</a:t>
            </a:r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Statistics !</a:t>
            </a:r>
            <a:endParaRPr lang="en-US" b="1" dirty="0"/>
          </a:p>
        </p:txBody>
      </p:sp>
      <p:pic>
        <p:nvPicPr>
          <p:cNvPr id="5" name="Picture 4" descr="Macintosh HD:Users:william.wilson:Desktop:Screen Shot 2016-01-12 at 12.25.16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76" y="2083258"/>
            <a:ext cx="7168073" cy="44089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0028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42" y="214411"/>
            <a:ext cx="90414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Wildfire Prevention: Workload analysis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63" y="930835"/>
            <a:ext cx="768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 the </a:t>
            </a:r>
            <a:r>
              <a:rPr lang="en-US" b="1" dirty="0" smtClean="0"/>
              <a:t>priorities</a:t>
            </a:r>
            <a:r>
              <a:rPr lang="en-US" dirty="0" smtClean="0"/>
              <a:t> to target limited prevention funding towards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478" y="1811106"/>
            <a:ext cx="79558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 Oblique"/>
                <a:cs typeface="Avenir Black Oblique"/>
              </a:rPr>
              <a:t>From fire history identify the top THREE human caused fire incidents</a:t>
            </a:r>
          </a:p>
          <a:p>
            <a:endParaRPr lang="en-US" dirty="0">
              <a:latin typeface="Avenir Black Oblique"/>
              <a:cs typeface="Avenir Black Oblique"/>
            </a:endParaRPr>
          </a:p>
          <a:p>
            <a:endParaRPr lang="en-US" dirty="0" smtClean="0">
              <a:latin typeface="Avenir Black Oblique"/>
              <a:cs typeface="Avenir Black Oblique"/>
            </a:endParaRPr>
          </a:p>
          <a:p>
            <a:endParaRPr lang="en-US" dirty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venir Black Oblique"/>
                <a:cs typeface="Avenir Black Oblique"/>
              </a:rPr>
              <a:t>Incendiary 18/</a:t>
            </a:r>
            <a:r>
              <a:rPr lang="en-US" dirty="0" err="1" smtClean="0">
                <a:latin typeface="Avenir Black Oblique"/>
                <a:cs typeface="Avenir Black Oblique"/>
              </a:rPr>
              <a:t>yr</a:t>
            </a:r>
            <a:r>
              <a:rPr lang="en-US" dirty="0" smtClean="0">
                <a:latin typeface="Avenir Black Oblique"/>
                <a:cs typeface="Avenir Black Oblique"/>
              </a:rPr>
              <a:t> – primarily fireworks, also lighters matches etc.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venir Black Oblique"/>
                <a:cs typeface="Avenir Black Oblique"/>
              </a:rPr>
              <a:t>Juveniles 12/</a:t>
            </a:r>
            <a:r>
              <a:rPr lang="en-US" dirty="0" err="1" smtClean="0">
                <a:latin typeface="Avenir Black Oblique"/>
                <a:cs typeface="Avenir Black Oblique"/>
              </a:rPr>
              <a:t>yr</a:t>
            </a:r>
            <a:r>
              <a:rPr lang="en-US" dirty="0" smtClean="0">
                <a:latin typeface="Avenir Black Oblique"/>
                <a:cs typeface="Avenir Black Oblique"/>
              </a:rPr>
              <a:t> – Children with multiple ignition types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Avenir Black Oblique"/>
              <a:cs typeface="Avenir Black Obliq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Avenir Black Oblique"/>
                <a:cs typeface="Avenir Black Oblique"/>
              </a:rPr>
              <a:t>Equipment 5/</a:t>
            </a:r>
            <a:r>
              <a:rPr lang="en-US" dirty="0" err="1" smtClean="0">
                <a:latin typeface="Avenir Black Oblique"/>
                <a:cs typeface="Avenir Black Oblique"/>
              </a:rPr>
              <a:t>yr</a:t>
            </a:r>
            <a:r>
              <a:rPr lang="en-US" dirty="0" smtClean="0">
                <a:latin typeface="Avenir Black Oblique"/>
                <a:cs typeface="Avenir Black Oblique"/>
              </a:rPr>
              <a:t> – Exhaust, sparks, friction on vegetation etc.</a:t>
            </a:r>
            <a:endParaRPr lang="en-US" dirty="0">
              <a:latin typeface="Avenir Black Oblique"/>
              <a:cs typeface="Avenir Black Obliq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498" y="16171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8" y="2128232"/>
            <a:ext cx="3581400" cy="227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8" y="2956521"/>
            <a:ext cx="2907454" cy="191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197" y="4381500"/>
            <a:ext cx="425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42" y="214411"/>
            <a:ext cx="90414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Wildfire Prevention: trends 5 year &amp; ten year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02" y="845303"/>
            <a:ext cx="7620000" cy="543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41" y="1206930"/>
            <a:ext cx="8167539" cy="5435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141" y="710146"/>
            <a:ext cx="7968848" cy="5570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 Year Trends – 916 total wildfires</a:t>
            </a:r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550 human caused wildfires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189 incendiary for 		18.9 or 19 per year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119 juvenile caused for 	11.9 or 12 per year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62 equipment fires for		  6.2 or   6 per year</a:t>
            </a:r>
          </a:p>
          <a:p>
            <a:pPr marL="1200150" lvl="2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366 natural wildfires for		36.6 or 37 per year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Five Year Trends – 459 total wildfires</a:t>
            </a:r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251 human caused wildfires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88 incendiary for			17.6 or	18 per year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60 juvenile caused for		12.0 or  12 per year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26 equipment fires for		  5.1 or    5 per year</a:t>
            </a:r>
          </a:p>
          <a:p>
            <a:pPr lvl="3"/>
            <a:r>
              <a:rPr lang="en-US" sz="1400" b="1" dirty="0" smtClean="0">
                <a:latin typeface="Avenir Black Oblique"/>
                <a:cs typeface="Avenir Black Oblique"/>
              </a:rPr>
              <a:t>Note: An increase in intentional arson fires by at least 100% to 22 per year</a:t>
            </a:r>
          </a:p>
          <a:p>
            <a:pPr marL="1200150" lvl="2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208 natural wildfires for		40.8 or  41 per year</a:t>
            </a:r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42" y="214411"/>
            <a:ext cx="90414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Wildfire Prevention: The response or </a:t>
            </a:r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strategy</a:t>
            </a:r>
            <a:endParaRPr lang="en-US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Screen Shot 2016-02-16 at 9.27.4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43" y="281383"/>
            <a:ext cx="1979252" cy="2577184"/>
          </a:xfrm>
          <a:prstGeom prst="rect">
            <a:avLst/>
          </a:prstGeom>
        </p:spPr>
      </p:pic>
      <p:pic>
        <p:nvPicPr>
          <p:cNvPr id="6" name="Picture 5" descr="Screen Shot 2016-02-16 at 9.29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" y="3941612"/>
            <a:ext cx="2069633" cy="2692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647" y="1033384"/>
            <a:ext cx="417293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Warm Springs Wildfire Prevention Plan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DIN Condensed Bold"/>
              <a:cs typeface="DIN Condensed Bold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Developed from the top 3 human caused fires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DIN Condensed Bold"/>
              <a:cs typeface="DIN Condensed Bold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Incendiary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Juvenile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Equipment</a:t>
            </a:r>
          </a:p>
          <a:p>
            <a:pPr marL="1200150" lvl="2" indent="-285750">
              <a:buFont typeface="Arial"/>
              <a:buChar char="•"/>
            </a:pPr>
            <a:endParaRPr lang="en-US" dirty="0">
              <a:latin typeface="DIN Condensed Bold"/>
              <a:cs typeface="DIN Condensed Bold"/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Strategies from publication PMS455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latin typeface="DIN Condensed Bold"/>
              <a:cs typeface="DIN Condensed Bold"/>
            </a:endParaRP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Education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Information dissemination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>
                <a:latin typeface="DIN Condensed Bold"/>
                <a:cs typeface="DIN Condensed Bold"/>
              </a:rPr>
              <a:t>Investigation of all human caused fires</a:t>
            </a:r>
            <a:endParaRPr lang="en-US" dirty="0">
              <a:latin typeface="DIN Condensed Bold"/>
              <a:cs typeface="DIN Condensed Bold"/>
            </a:endParaRPr>
          </a:p>
        </p:txBody>
      </p:sp>
    </p:spTree>
    <p:extLst>
      <p:ext uri="{BB962C8B-B14F-4D97-AF65-F5344CB8AC3E}">
        <p14:creationId xmlns:p14="http://schemas.microsoft.com/office/powerpoint/2010/main" val="22580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42" y="214411"/>
            <a:ext cx="90414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Wildfire Prevention: The response or </a:t>
            </a:r>
            <a:r>
              <a:rPr lang="en-US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strategy </a:t>
            </a: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 an emergency</a:t>
            </a:r>
            <a:endParaRPr lang="en-US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64" y="891392"/>
            <a:ext cx="5384444" cy="404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30" y="2236935"/>
            <a:ext cx="4764013" cy="315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39" y="3407800"/>
            <a:ext cx="4137314" cy="309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384" y="1175375"/>
            <a:ext cx="83242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Seasonal condition variations create Extreme Fire Danger…..</a:t>
            </a:r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Multiple Ignitions human and natural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Multiple fire ignition days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Large fire incidents occur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 increase in human activity and suspicious ignitions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An order is placed for a Prevention Team (Avoid using Education Teams</a:t>
            </a:r>
          </a:p>
          <a:p>
            <a:r>
              <a:rPr lang="en-US" dirty="0"/>
              <a:t>o</a:t>
            </a:r>
            <a:r>
              <a:rPr lang="en-US" dirty="0" smtClean="0"/>
              <a:t>r Arson Task Forces to use trainees and different variations of prevention</a:t>
            </a:r>
          </a:p>
          <a:p>
            <a:r>
              <a:rPr lang="en-US" dirty="0" smtClean="0"/>
              <a:t>Personnel) to respond to increased instances of suspicious human caused</a:t>
            </a:r>
          </a:p>
          <a:p>
            <a:r>
              <a:rPr lang="en-US" dirty="0" smtClean="0"/>
              <a:t>Fires.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0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515" y="4492774"/>
            <a:ext cx="3447015" cy="2015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515" y="518764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518" y="2323315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76" y="2008405"/>
            <a:ext cx="2879068" cy="3595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1894" y="2967335"/>
            <a:ext cx="3127103" cy="18590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868" y="57099"/>
            <a:ext cx="890794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Warm Springs Wildfire Prevention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66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Warm Springs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2255922"/>
            <a:ext cx="4102100" cy="3008228"/>
          </a:xfrm>
        </p:spPr>
        <p:txBody>
          <a:bodyPr>
            <a:normAutofit/>
          </a:bodyPr>
          <a:lstStyle/>
          <a:p>
            <a:r>
              <a:rPr lang="en-US" sz="2700" dirty="0"/>
              <a:t>Lessons include: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Tools and Toys</a:t>
            </a:r>
          </a:p>
          <a:p>
            <a:r>
              <a:rPr lang="en-US" sz="2700" dirty="0"/>
              <a:t>Safe and Unsafe Fires</a:t>
            </a:r>
          </a:p>
          <a:p>
            <a:r>
              <a:rPr lang="en-US" sz="2700" dirty="0"/>
              <a:t>Cultural Stories about the Origin of Fire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Mentor Book for Younger Aged youth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9150"/>
            <a:ext cx="204328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4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Panel Discussion on Program Development in Indian Country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981200"/>
            <a:ext cx="662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Lessons Learned:</a:t>
            </a:r>
          </a:p>
          <a:p>
            <a:endParaRPr lang="en-US" sz="3600" dirty="0"/>
          </a:p>
          <a:p>
            <a:r>
              <a:rPr lang="en-US" sz="3600" dirty="0" smtClean="0"/>
              <a:t>Tribal Council Resolution</a:t>
            </a:r>
          </a:p>
          <a:p>
            <a:endParaRPr lang="en-US" sz="3600" dirty="0"/>
          </a:p>
          <a:p>
            <a:r>
              <a:rPr lang="en-US" sz="3600" dirty="0" smtClean="0"/>
              <a:t>Coalition</a:t>
            </a:r>
          </a:p>
          <a:p>
            <a:endParaRPr lang="en-US" sz="3600" dirty="0"/>
          </a:p>
          <a:p>
            <a:r>
              <a:rPr lang="en-US" sz="3600" dirty="0" smtClean="0"/>
              <a:t>Educational Materials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002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Tribal Council Resolution</a:t>
            </a:r>
            <a:br>
              <a:rPr lang="en-US" dirty="0" smtClean="0"/>
            </a:br>
            <a:r>
              <a:rPr lang="en-US" dirty="0" smtClean="0"/>
              <a:t>Challenges and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Warm Springs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Nez Perce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Lesson Learned: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16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Youth Fire Setting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Indian Country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FY 2001 – 2009 14% of all fires children caused 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7191 fires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Over 100K in acres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Approximately $25 Million in suppression costs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720 structure fires set in Tribal Communities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30518"/>
            <a:ext cx="4800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314" y="510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wo teens </a:t>
            </a:r>
            <a:r>
              <a:rPr lang="en-US" sz="2400" dirty="0"/>
              <a:t>accused of setting off </a:t>
            </a:r>
            <a:r>
              <a:rPr lang="en-US" sz="2400" dirty="0" smtClean="0"/>
              <a:t>fireworks.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The </a:t>
            </a:r>
            <a:r>
              <a:rPr lang="en-US" sz="2400" dirty="0"/>
              <a:t>wind-driven blaze burned more than 10,000 acres and five </a:t>
            </a:r>
            <a:r>
              <a:rPr lang="en-US" sz="2400" dirty="0" smtClean="0"/>
              <a:t>homes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Do we have a youth-set fire </a:t>
            </a:r>
          </a:p>
          <a:p>
            <a:pPr algn="ctr"/>
            <a:r>
              <a:rPr lang="en-US" dirty="0"/>
              <a:t>problem in Indian Country?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 we have a youth-set fire </a:t>
            </a:r>
            <a:r>
              <a:rPr lang="en-US" sz="2800" dirty="0" smtClean="0"/>
              <a:t>problem </a:t>
            </a:r>
            <a:r>
              <a:rPr lang="en-US" sz="2800" dirty="0"/>
              <a:t>in Indian </a:t>
            </a:r>
            <a:r>
              <a:rPr lang="en-US" sz="2800" dirty="0" smtClean="0"/>
              <a:t>Country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123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Coalition Based</a:t>
            </a:r>
            <a:br>
              <a:rPr lang="en-US" dirty="0" smtClean="0"/>
            </a:br>
            <a:r>
              <a:rPr lang="en-US" dirty="0" smtClean="0"/>
              <a:t>Who is in the coalition?</a:t>
            </a:r>
            <a:br>
              <a:rPr lang="en-US" dirty="0" smtClean="0"/>
            </a:br>
            <a:r>
              <a:rPr lang="en-US" dirty="0" smtClean="0"/>
              <a:t>How  was it developed?</a:t>
            </a:r>
            <a:br>
              <a:rPr lang="en-US" dirty="0" smtClean="0"/>
            </a:br>
            <a:r>
              <a:rPr lang="en-US" dirty="0" smtClean="0"/>
              <a:t>What is the benefit?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4373562"/>
          </a:xfrm>
        </p:spPr>
        <p:txBody>
          <a:bodyPr/>
          <a:lstStyle/>
          <a:p>
            <a:r>
              <a:rPr lang="en-US" dirty="0" smtClean="0"/>
              <a:t>Nez Perce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4525963"/>
          </a:xfrm>
        </p:spPr>
        <p:txBody>
          <a:bodyPr/>
          <a:lstStyle/>
          <a:p>
            <a:r>
              <a:rPr lang="en-US" dirty="0" smtClean="0"/>
              <a:t>Warm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0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Coalition Participation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" y="846138"/>
            <a:ext cx="8610600" cy="5067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Improvement of agency efficiency through sharing of resources, less duplication of effort and a reduction in gaps in service.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Better understanding among agencies of their roles and responsibilities leading to a greater appreciation of each others’ fields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42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Coalition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Better decisions by all participants due to greater access to legal, investigative, social service, mental health, education and family issues related to youth.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Development of protocols which increase consistency and quality of intervention.</a:t>
            </a: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Provide opportunities for cross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00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Educational materials</a:t>
            </a:r>
            <a:br>
              <a:rPr lang="en-US" dirty="0" smtClean="0"/>
            </a:br>
            <a:r>
              <a:rPr lang="en-US" dirty="0" smtClean="0"/>
              <a:t>What are you using?</a:t>
            </a:r>
            <a:br>
              <a:rPr lang="en-US" dirty="0" smtClean="0"/>
            </a:br>
            <a:r>
              <a:rPr lang="en-US" dirty="0" smtClean="0"/>
              <a:t>How is it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048000"/>
            <a:ext cx="4038600" cy="4525963"/>
          </a:xfrm>
        </p:spPr>
        <p:txBody>
          <a:bodyPr/>
          <a:lstStyle/>
          <a:p>
            <a:r>
              <a:rPr lang="en-US" dirty="0" smtClean="0"/>
              <a:t>Nez Perce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4000" dirty="0" smtClean="0"/>
          </a:p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048000"/>
            <a:ext cx="4038600" cy="4525963"/>
          </a:xfrm>
        </p:spPr>
        <p:txBody>
          <a:bodyPr/>
          <a:lstStyle/>
          <a:p>
            <a:r>
              <a:rPr lang="en-US" dirty="0" smtClean="0"/>
              <a:t>Warm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6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Program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1)Educational Curriculum—multi sessions</a:t>
            </a:r>
          </a:p>
          <a:p>
            <a:pPr lvl="1"/>
            <a:r>
              <a:rPr lang="en-US" dirty="0" smtClean="0"/>
              <a:t>Fire incident focus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Framework for exploring culture and tradition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Promotes dialogue with Elders and Tribal Leaders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Helps youth understand consequences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Helps develop better decision making skills</a:t>
            </a:r>
            <a:endParaRPr lang="en-US" dirty="0"/>
          </a:p>
        </p:txBody>
      </p:sp>
      <p:pic>
        <p:nvPicPr>
          <p:cNvPr id="4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Nez Perce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Warm Springs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592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http://www.bia.gov/nifc/prevention/yfip</a:t>
            </a:r>
            <a:endParaRPr lang="en-US" dirty="0"/>
          </a:p>
        </p:txBody>
      </p:sp>
      <p:pic>
        <p:nvPicPr>
          <p:cNvPr id="4" name="Picture 2" descr="C:\Users\Judy\Documents\Bureau of Indian Affairs\Program logo\Final logoBranch of Wildland F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2" y="4340168"/>
            <a:ext cx="1743456" cy="1749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4" y="3061413"/>
            <a:ext cx="1900315" cy="19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593850"/>
            <a:ext cx="3243610" cy="9779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Mexico Fire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22" y="1110294"/>
            <a:ext cx="4667278" cy="3836338"/>
          </a:xfrm>
        </p:spPr>
        <p:txBody>
          <a:bodyPr>
            <a:noAutofit/>
          </a:bodyPr>
          <a:lstStyle/>
          <a:p>
            <a:r>
              <a:rPr lang="en-US" dirty="0"/>
              <a:t>Fires scorched 449 acres</a:t>
            </a:r>
          </a:p>
          <a:p>
            <a:r>
              <a:rPr lang="en-US" dirty="0"/>
              <a:t>Cost: over $350,000</a:t>
            </a:r>
          </a:p>
          <a:p>
            <a:r>
              <a:rPr lang="en-US" dirty="0"/>
              <a:t>Type 3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dirty="0"/>
              <a:t>Grass field</a:t>
            </a:r>
          </a:p>
          <a:p>
            <a:r>
              <a:rPr lang="en-US" dirty="0"/>
              <a:t>Ignition Source: Lighter</a:t>
            </a:r>
          </a:p>
          <a:p>
            <a:r>
              <a:rPr lang="en-US" dirty="0"/>
              <a:t>Remains of a </a:t>
            </a:r>
            <a:r>
              <a:rPr lang="en-US" dirty="0" smtClean="0"/>
              <a:t>campfire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Two boys—ages 11 and 12 were hunting and wanted to heat up some beef </a:t>
            </a:r>
            <a:r>
              <a:rPr lang="en-US" b="1" dirty="0" smtClean="0">
                <a:solidFill>
                  <a:srgbClr val="FF0000"/>
                </a:solidFill>
              </a:rPr>
              <a:t>jerky</a:t>
            </a:r>
            <a:endParaRPr lang="en-US" dirty="0"/>
          </a:p>
          <a:p>
            <a:r>
              <a:rPr lang="en-US" dirty="0"/>
              <a:t>Citation: Unlawful burning</a:t>
            </a:r>
          </a:p>
          <a:p>
            <a:endParaRPr lang="en-US" sz="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381000"/>
            <a:ext cx="4418493" cy="5282647"/>
            <a:chOff x="5529177" y="-77337"/>
            <a:chExt cx="6480045" cy="72264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177" y="-77337"/>
              <a:ext cx="5898888" cy="7226481"/>
            </a:xfrm>
            <a:prstGeom prst="rect">
              <a:avLst/>
            </a:prstGeom>
          </p:spPr>
        </p:pic>
        <p:pic>
          <p:nvPicPr>
            <p:cNvPr id="7" name="Picture 2" descr="C:\Users\Judy\Documents\Bureau of Indian Affairs\photos\Pueblo fire 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8622" y="3936045"/>
              <a:ext cx="3530600" cy="321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18893" y="1241966"/>
            <a:ext cx="2960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New Mexico Fire</a:t>
            </a:r>
          </a:p>
        </p:txBody>
      </p:sp>
    </p:spTree>
    <p:extLst>
      <p:ext uri="{BB962C8B-B14F-4D97-AF65-F5344CB8AC3E}">
        <p14:creationId xmlns:p14="http://schemas.microsoft.com/office/powerpoint/2010/main" val="5041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Wildfire Occurrence</a:t>
            </a:r>
            <a:endParaRPr lang="en-US" sz="2400" i="1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2971800" cy="4572000"/>
          </a:xfrm>
          <a:noFill/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Major Causes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/>
              <a:t>Arson = 31%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Clr>
                <a:schemeClr val="accent5"/>
              </a:buClr>
              <a:buFont typeface="Wingdings" pitchFamily="2" charset="2"/>
              <a:buChar char="ü"/>
            </a:pPr>
            <a:r>
              <a:rPr lang="en-US" sz="2400" dirty="0"/>
              <a:t>Natural = 15%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err="1" smtClean="0"/>
              <a:t>Misc</a:t>
            </a:r>
            <a:r>
              <a:rPr lang="en-US" sz="2400" dirty="0" smtClean="0"/>
              <a:t> = 14%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/>
              <a:t>Juveniles </a:t>
            </a:r>
            <a:r>
              <a:rPr lang="en-US" sz="2400" dirty="0"/>
              <a:t>= 12%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2400" dirty="0" smtClean="0"/>
              <a:t>Fire Use = 11%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Nat’l Ave Cost/Ignition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400" dirty="0" smtClean="0"/>
              <a:t>$8,200</a:t>
            </a:r>
          </a:p>
          <a:p>
            <a:pPr marL="137160" indent="0">
              <a:lnSpc>
                <a:spcPct val="80000"/>
              </a:lnSpc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581400" y="1600200"/>
          <a:ext cx="5257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581400" y="2133600"/>
          <a:ext cx="536257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3429000" y="1219200"/>
          <a:ext cx="5029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2743200" y="1143000"/>
          <a:ext cx="5334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561987" cy="162948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3505200" y="2133600"/>
          <a:ext cx="5493873" cy="42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583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Youth-set 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</a:t>
            </a:r>
            <a:r>
              <a:rPr lang="en-US" dirty="0"/>
              <a:t>0-$350,000-$1,000,000.00</a:t>
            </a:r>
          </a:p>
          <a:p>
            <a:r>
              <a:rPr lang="en-US" dirty="0"/>
              <a:t>Trash pile to 10,000 + acres of forest land, agriculture, natural resources</a:t>
            </a:r>
          </a:p>
          <a:p>
            <a:r>
              <a:rPr lang="en-US" dirty="0"/>
              <a:t>Burn injury to fatality</a:t>
            </a:r>
          </a:p>
          <a:p>
            <a:r>
              <a:rPr lang="en-US" dirty="0"/>
              <a:t>Patch of burned grass to loss of housing units, community structures or sacred or ceremonial grounds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55" y="730919"/>
            <a:ext cx="7200897" cy="1840831"/>
          </a:xfrm>
        </p:spPr>
        <p:txBody>
          <a:bodyPr/>
          <a:lstStyle/>
          <a:p>
            <a:r>
              <a:rPr lang="en-US" dirty="0" smtClean="0"/>
              <a:t>What makes this a challenging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403" y="2607844"/>
            <a:ext cx="7715250" cy="425015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Difficult to find enough evidence or find witnesses willing to identify youth</a:t>
            </a:r>
          </a:p>
          <a:p>
            <a:r>
              <a:rPr lang="en-US" sz="11200" dirty="0"/>
              <a:t>Variation in age of youth setting the fires---5 - 17 years old</a:t>
            </a:r>
          </a:p>
          <a:p>
            <a:r>
              <a:rPr lang="en-US" sz="11200" dirty="0"/>
              <a:t>Defining juvenile </a:t>
            </a:r>
            <a:r>
              <a:rPr lang="en-US" sz="11200" dirty="0" err="1"/>
              <a:t>firesetter</a:t>
            </a:r>
            <a:r>
              <a:rPr lang="en-US" sz="11200" dirty="0"/>
              <a:t> and labeling kids</a:t>
            </a:r>
          </a:p>
          <a:p>
            <a:r>
              <a:rPr lang="en-US" sz="11200" dirty="0"/>
              <a:t>Tribal Codes</a:t>
            </a:r>
          </a:p>
          <a:p>
            <a:r>
              <a:rPr lang="en-US" sz="11200" dirty="0"/>
              <a:t> Tribal resources to help youth</a:t>
            </a:r>
          </a:p>
          <a:p>
            <a:r>
              <a:rPr lang="en-US" sz="11200" dirty="0"/>
              <a:t>Communities don’t want to identify kids because they don’t want to give youth a record or in trouble or sent to jail</a:t>
            </a:r>
          </a:p>
          <a:p>
            <a:endParaRPr lang="en-US" sz="555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How did we address this </a:t>
            </a:r>
            <a:br>
              <a:rPr lang="en-US" dirty="0" smtClean="0"/>
            </a:br>
            <a:r>
              <a:rPr lang="en-US" dirty="0" smtClean="0"/>
              <a:t>                fire problem?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Researched “Best Practices” in working with Tribal Youth</a:t>
            </a:r>
          </a:p>
          <a:p>
            <a:endParaRPr lang="en-US" dirty="0" smtClean="0"/>
          </a:p>
          <a:p>
            <a:r>
              <a:rPr lang="en-US" dirty="0" smtClean="0"/>
              <a:t>Designed new educational materials </a:t>
            </a:r>
          </a:p>
          <a:p>
            <a:endParaRPr lang="en-US" dirty="0" smtClean="0"/>
          </a:p>
          <a:p>
            <a:r>
              <a:rPr lang="en-US" dirty="0" smtClean="0"/>
              <a:t>Developed </a:t>
            </a:r>
            <a:r>
              <a:rPr lang="en-US" dirty="0"/>
              <a:t>a </a:t>
            </a:r>
            <a:r>
              <a:rPr lang="en-US" dirty="0" smtClean="0"/>
              <a:t>culturally appropriate youth fire </a:t>
            </a:r>
            <a:r>
              <a:rPr lang="en-US" dirty="0"/>
              <a:t>intervention </a:t>
            </a:r>
            <a:r>
              <a:rPr lang="en-US" dirty="0" smtClean="0"/>
              <a:t>program ( FEMA adaptation)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4312"/>
            <a:ext cx="1511586" cy="14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81" y="365126"/>
            <a:ext cx="8288969" cy="1325563"/>
          </a:xfrm>
        </p:spPr>
        <p:txBody>
          <a:bodyPr/>
          <a:lstStyle/>
          <a:p>
            <a:r>
              <a:rPr lang="en-US" b="1" i="1" dirty="0" smtClean="0"/>
              <a:t>Youth Fire Intervention Program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6002" y="1825625"/>
            <a:ext cx="7989348" cy="46994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 smtClean="0"/>
              <a:t>Goals</a:t>
            </a:r>
            <a:r>
              <a:rPr lang="en-US" sz="3600" dirty="0" smtClean="0"/>
              <a:t> 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Stop the Fires</a:t>
            </a:r>
          </a:p>
          <a:p>
            <a:pPr marL="514350" indent="-514350">
              <a:buAutoNum type="arabicParenR"/>
            </a:pPr>
            <a:r>
              <a:rPr lang="en-US" sz="3600" dirty="0" smtClean="0"/>
              <a:t>Educate youth to:</a:t>
            </a:r>
          </a:p>
          <a:p>
            <a:pPr lvl="1"/>
            <a:r>
              <a:rPr lang="en-US" sz="3600" dirty="0" smtClean="0"/>
              <a:t>	 Respect cultural use of fire</a:t>
            </a:r>
          </a:p>
          <a:p>
            <a:pPr lvl="1"/>
            <a:r>
              <a:rPr lang="en-US" sz="3600" dirty="0" smtClean="0"/>
              <a:t>   Understand the consequences of 		  misuse</a:t>
            </a:r>
          </a:p>
          <a:p>
            <a:pPr lvl="1"/>
            <a:r>
              <a:rPr lang="en-US" sz="3600" dirty="0" smtClean="0"/>
              <a:t>    Earn trust of community by completing 	  service projects</a:t>
            </a:r>
          </a:p>
          <a:p>
            <a:pPr marL="0" indent="0">
              <a:buNone/>
            </a:pPr>
            <a:r>
              <a:rPr lang="en-US" sz="3600" dirty="0" smtClean="0"/>
              <a:t>3)  Fulfills Court or Tribal Council Mandates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32" y="1295400"/>
            <a:ext cx="1511586" cy="14958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Midwest  Region Fire Meeting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1395</Words>
  <Application>Microsoft Office PowerPoint</Application>
  <PresentationFormat>On-screen Show (4:3)</PresentationFormat>
  <Paragraphs>309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Avenir Black Oblique</vt:lpstr>
      <vt:lpstr>Book Antiqua</vt:lpstr>
      <vt:lpstr>Calibri</vt:lpstr>
      <vt:lpstr>DIN Condensed Bold</vt:lpstr>
      <vt:lpstr>Times New Roman</vt:lpstr>
      <vt:lpstr>Wingdings</vt:lpstr>
      <vt:lpstr>Office Theme</vt:lpstr>
      <vt:lpstr>     Investing in Indian Youth</vt:lpstr>
      <vt:lpstr>PowerPoint Presentation</vt:lpstr>
      <vt:lpstr>Youth Fire Setting</vt:lpstr>
      <vt:lpstr>New Mexico Fire</vt:lpstr>
      <vt:lpstr>Wildfire Occurrence</vt:lpstr>
      <vt:lpstr>Cost of Youth-set Fires</vt:lpstr>
      <vt:lpstr>What makes this a challenging issue?</vt:lpstr>
      <vt:lpstr>       How did we address this                  fire problem?</vt:lpstr>
      <vt:lpstr>Youth Fire Intervention Program</vt:lpstr>
      <vt:lpstr>Community based  Youth Fire Program does not:</vt:lpstr>
      <vt:lpstr>           Youth Fire Intervention Program      is “best practice”</vt:lpstr>
      <vt:lpstr>Program Elements</vt:lpstr>
      <vt:lpstr>Tule River Program</vt:lpstr>
      <vt:lpstr>Program Components</vt:lpstr>
      <vt:lpstr>            Nez Perce Tribe</vt:lpstr>
      <vt:lpstr>            Nez Perce Tribe</vt:lpstr>
      <vt:lpstr>PowerPoint Presentation</vt:lpstr>
      <vt:lpstr>            Nez Perce Tribe</vt:lpstr>
      <vt:lpstr>                   Southern Pueblos Agency                      Youth Fire Education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Springs</vt:lpstr>
      <vt:lpstr>Panel Discussion on Program Development in Indian Country</vt:lpstr>
      <vt:lpstr>Tribal Council Resolution Challenges and Support?</vt:lpstr>
      <vt:lpstr>   Coalition Based Who is in the coalition? How  was it developed? What is the benefit?</vt:lpstr>
      <vt:lpstr>Value of Coalition Participation</vt:lpstr>
      <vt:lpstr>Value of Coalition Participation</vt:lpstr>
      <vt:lpstr>   Educational materials What are you using? How is it working?</vt:lpstr>
      <vt:lpstr>           Program Components</vt:lpstr>
      <vt:lpstr>Questions and Comments</vt:lpstr>
      <vt:lpstr>Website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Indian Youth</dc:title>
  <dc:creator>Judy</dc:creator>
  <cp:lastModifiedBy>Judith Okulitch</cp:lastModifiedBy>
  <cp:revision>48</cp:revision>
  <cp:lastPrinted>2014-10-14T17:12:25Z</cp:lastPrinted>
  <dcterms:created xsi:type="dcterms:W3CDTF">2014-09-12T03:26:18Z</dcterms:created>
  <dcterms:modified xsi:type="dcterms:W3CDTF">2016-02-18T15:41:41Z</dcterms:modified>
</cp:coreProperties>
</file>