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sldIdLst>
    <p:sldId id="256" r:id="rId2"/>
    <p:sldId id="257" r:id="rId3"/>
  </p:sldIdLst>
  <p:sldSz cx="32918400" cy="43891200"/>
  <p:notesSz cx="6858000" cy="9144000"/>
  <p:defaultTextStyle>
    <a:defPPr>
      <a:defRPr lang="en-US"/>
    </a:defPPr>
    <a:lvl1pPr marL="0" algn="l" defTabSz="4213555" rtl="0" eaLnBrk="1" latinLnBrk="0" hangingPunct="1">
      <a:defRPr sz="8294" kern="1200">
        <a:solidFill>
          <a:schemeClr val="tx1"/>
        </a:solidFill>
        <a:latin typeface="+mn-lt"/>
        <a:ea typeface="+mn-ea"/>
        <a:cs typeface="+mn-cs"/>
      </a:defRPr>
    </a:lvl1pPr>
    <a:lvl2pPr marL="2106778" algn="l" defTabSz="4213555" rtl="0" eaLnBrk="1" latinLnBrk="0" hangingPunct="1">
      <a:defRPr sz="8294" kern="1200">
        <a:solidFill>
          <a:schemeClr val="tx1"/>
        </a:solidFill>
        <a:latin typeface="+mn-lt"/>
        <a:ea typeface="+mn-ea"/>
        <a:cs typeface="+mn-cs"/>
      </a:defRPr>
    </a:lvl2pPr>
    <a:lvl3pPr marL="4213555" algn="l" defTabSz="4213555" rtl="0" eaLnBrk="1" latinLnBrk="0" hangingPunct="1">
      <a:defRPr sz="8294" kern="1200">
        <a:solidFill>
          <a:schemeClr val="tx1"/>
        </a:solidFill>
        <a:latin typeface="+mn-lt"/>
        <a:ea typeface="+mn-ea"/>
        <a:cs typeface="+mn-cs"/>
      </a:defRPr>
    </a:lvl3pPr>
    <a:lvl4pPr marL="6320333" algn="l" defTabSz="4213555" rtl="0" eaLnBrk="1" latinLnBrk="0" hangingPunct="1">
      <a:defRPr sz="8294" kern="1200">
        <a:solidFill>
          <a:schemeClr val="tx1"/>
        </a:solidFill>
        <a:latin typeface="+mn-lt"/>
        <a:ea typeface="+mn-ea"/>
        <a:cs typeface="+mn-cs"/>
      </a:defRPr>
    </a:lvl4pPr>
    <a:lvl5pPr marL="8427110" algn="l" defTabSz="4213555" rtl="0" eaLnBrk="1" latinLnBrk="0" hangingPunct="1">
      <a:defRPr sz="8294" kern="1200">
        <a:solidFill>
          <a:schemeClr val="tx1"/>
        </a:solidFill>
        <a:latin typeface="+mn-lt"/>
        <a:ea typeface="+mn-ea"/>
        <a:cs typeface="+mn-cs"/>
      </a:defRPr>
    </a:lvl5pPr>
    <a:lvl6pPr marL="10533888" algn="l" defTabSz="4213555" rtl="0" eaLnBrk="1" latinLnBrk="0" hangingPunct="1">
      <a:defRPr sz="8294" kern="1200">
        <a:solidFill>
          <a:schemeClr val="tx1"/>
        </a:solidFill>
        <a:latin typeface="+mn-lt"/>
        <a:ea typeface="+mn-ea"/>
        <a:cs typeface="+mn-cs"/>
      </a:defRPr>
    </a:lvl6pPr>
    <a:lvl7pPr marL="12640666" algn="l" defTabSz="4213555" rtl="0" eaLnBrk="1" latinLnBrk="0" hangingPunct="1">
      <a:defRPr sz="8294" kern="1200">
        <a:solidFill>
          <a:schemeClr val="tx1"/>
        </a:solidFill>
        <a:latin typeface="+mn-lt"/>
        <a:ea typeface="+mn-ea"/>
        <a:cs typeface="+mn-cs"/>
      </a:defRPr>
    </a:lvl7pPr>
    <a:lvl8pPr marL="14747443" algn="l" defTabSz="4213555" rtl="0" eaLnBrk="1" latinLnBrk="0" hangingPunct="1">
      <a:defRPr sz="8294" kern="1200">
        <a:solidFill>
          <a:schemeClr val="tx1"/>
        </a:solidFill>
        <a:latin typeface="+mn-lt"/>
        <a:ea typeface="+mn-ea"/>
        <a:cs typeface="+mn-cs"/>
      </a:defRPr>
    </a:lvl8pPr>
    <a:lvl9pPr marL="16854221" algn="l" defTabSz="4213555" rtl="0" eaLnBrk="1" latinLnBrk="0" hangingPunct="1">
      <a:defRPr sz="829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10"/>
    <p:restoredTop sz="81690"/>
  </p:normalViewPr>
  <p:slideViewPr>
    <p:cSldViewPr snapToGrid="0" snapToObjects="1">
      <p:cViewPr>
        <p:scale>
          <a:sx n="26" d="100"/>
          <a:sy n="26" d="100"/>
        </p:scale>
        <p:origin x="336" y="-1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36CAB-3CA7-3145-958C-0E843D8F07D0}" type="datetimeFigureOut">
              <a:rPr lang="en-US" smtClean="0"/>
              <a:t>6/24/18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12477-754A-2E43-990C-AB4EB7FDDEFF}" type="slidenum">
              <a:rPr lang="en-US" smtClean="0"/>
              <a:t>‹#›</a:t>
            </a:fld>
            <a:endParaRPr lang="en-US"/>
          </a:p>
        </p:txBody>
      </p:sp>
    </p:spTree>
    <p:extLst>
      <p:ext uri="{BB962C8B-B14F-4D97-AF65-F5344CB8AC3E}">
        <p14:creationId xmlns:p14="http://schemas.microsoft.com/office/powerpoint/2010/main" val="2795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page is </a:t>
            </a:r>
            <a:r>
              <a:rPr lang="en-US" dirty="0" smtClean="0"/>
              <a:t>designed</a:t>
            </a:r>
            <a:r>
              <a:rPr lang="en-US" baseline="0" dirty="0" smtClean="0"/>
              <a:t> to be printed on 36x48 paper size on a plotter, but it fits on a 4x4 piece of plywood. Additional information can occupy the 12’ space left on the side. Messages, restrictions and maps can be changed based on location. The second page contains art that can be switched out depending on restrictions. This is meant to be used where people walk up to it and read. It is not a roadside sign, because there is too much content. It is not meant to be a </a:t>
            </a:r>
            <a:r>
              <a:rPr lang="en-US" baseline="0" dirty="0" err="1" smtClean="0"/>
              <a:t>facebook</a:t>
            </a:r>
            <a:r>
              <a:rPr lang="en-US" baseline="0" dirty="0" smtClean="0"/>
              <a:t> or social media graphic, either.</a:t>
            </a:r>
            <a:endParaRPr lang="en-US" dirty="0"/>
          </a:p>
        </p:txBody>
      </p:sp>
      <p:sp>
        <p:nvSpPr>
          <p:cNvPr id="4" name="Slide Number Placeholder 3"/>
          <p:cNvSpPr>
            <a:spLocks noGrp="1"/>
          </p:cNvSpPr>
          <p:nvPr>
            <p:ph type="sldNum" sz="quarter" idx="10"/>
          </p:nvPr>
        </p:nvSpPr>
        <p:spPr/>
        <p:txBody>
          <a:bodyPr/>
          <a:lstStyle/>
          <a:p>
            <a:fld id="{15C12477-754A-2E43-990C-AB4EB7FDDEFF}" type="slidenum">
              <a:rPr lang="en-US" smtClean="0"/>
              <a:t>1</a:t>
            </a:fld>
            <a:endParaRPr lang="en-US"/>
          </a:p>
        </p:txBody>
      </p:sp>
    </p:spTree>
    <p:extLst>
      <p:ext uri="{BB962C8B-B14F-4D97-AF65-F5344CB8AC3E}">
        <p14:creationId xmlns:p14="http://schemas.microsoft.com/office/powerpoint/2010/main" val="165193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page contains art that you can use on the previous page. Be sure to delete this page when printing on the plotter.</a:t>
            </a:r>
            <a:endParaRPr lang="en-US" dirty="0"/>
          </a:p>
        </p:txBody>
      </p:sp>
      <p:sp>
        <p:nvSpPr>
          <p:cNvPr id="4" name="Slide Number Placeholder 3"/>
          <p:cNvSpPr>
            <a:spLocks noGrp="1"/>
          </p:cNvSpPr>
          <p:nvPr>
            <p:ph type="sldNum" sz="quarter" idx="10"/>
          </p:nvPr>
        </p:nvSpPr>
        <p:spPr/>
        <p:txBody>
          <a:bodyPr/>
          <a:lstStyle/>
          <a:p>
            <a:fld id="{15C12477-754A-2E43-990C-AB4EB7FDDEFF}" type="slidenum">
              <a:rPr lang="en-US" smtClean="0"/>
              <a:t>2</a:t>
            </a:fld>
            <a:endParaRPr lang="en-US"/>
          </a:p>
        </p:txBody>
      </p:sp>
    </p:spTree>
    <p:extLst>
      <p:ext uri="{BB962C8B-B14F-4D97-AF65-F5344CB8AC3E}">
        <p14:creationId xmlns:p14="http://schemas.microsoft.com/office/powerpoint/2010/main" val="30091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smtClean="0"/>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BFF641-EEDB-F04D-B9DB-6B10B521183F}"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BFF641-EEDB-F04D-B9DB-6B10B521183F}"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BFF641-EEDB-F04D-B9DB-6B10B521183F}"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BFF641-EEDB-F04D-B9DB-6B10B521183F}"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smtClean="0"/>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BFF641-EEDB-F04D-B9DB-6B10B521183F}"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BFF641-EEDB-F04D-B9DB-6B10B521183F}"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BFF641-EEDB-F04D-B9DB-6B10B521183F}" type="datetimeFigureOut">
              <a:rPr lang="en-US" smtClean="0"/>
              <a:t>6/24/18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BFF641-EEDB-F04D-B9DB-6B10B521183F}" type="datetimeFigureOut">
              <a:rPr lang="en-US" smtClean="0"/>
              <a:t>6/24/18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FF641-EEDB-F04D-B9DB-6B10B521183F}" type="datetimeFigureOut">
              <a:rPr lang="en-US" smtClean="0"/>
              <a:t>6/24/18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smtClean="0"/>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FF641-EEDB-F04D-B9DB-6B10B521183F}"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FF641-EEDB-F04D-B9DB-6B10B521183F}"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AD44D-587F-CD48-B899-9840365F2F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73BFF641-EEDB-F04D-B9DB-6B10B521183F}" type="datetimeFigureOut">
              <a:rPr lang="en-US" smtClean="0"/>
              <a:t>6/24/18</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9A8AD44D-587F-CD48-B899-9840365F2F21}" type="slidenum">
              <a:rPr lang="en-US" smtClean="0"/>
              <a:t>‹#›</a:t>
            </a:fld>
            <a:endParaRPr lang="en-US"/>
          </a:p>
        </p:txBody>
      </p:sp>
    </p:spTree>
    <p:extLst>
      <p:ext uri="{BB962C8B-B14F-4D97-AF65-F5344CB8AC3E}">
        <p14:creationId xmlns:p14="http://schemas.microsoft.com/office/powerpoint/2010/main" val="1838655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2.xml.rels><?xml version="1.0" encoding="UTF-8" standalone="yes"?>
<Relationships xmlns="http://schemas.openxmlformats.org/package/2006/relationships"><Relationship Id="rId20" Type="http://schemas.openxmlformats.org/officeDocument/2006/relationships/image" Target="../media/image12.png"/><Relationship Id="rId21" Type="http://schemas.openxmlformats.org/officeDocument/2006/relationships/image" Target="../media/image13.png"/><Relationship Id="rId22" Type="http://schemas.openxmlformats.org/officeDocument/2006/relationships/image" Target="../media/image30.png"/><Relationship Id="rId23" Type="http://schemas.openxmlformats.org/officeDocument/2006/relationships/image" Target="../media/image31.png"/><Relationship Id="rId24" Type="http://schemas.openxmlformats.org/officeDocument/2006/relationships/image" Target="../media/image32.png"/><Relationship Id="rId25" Type="http://schemas.openxmlformats.org/officeDocument/2006/relationships/image" Target="../media/image14.png"/><Relationship Id="rId26" Type="http://schemas.openxmlformats.org/officeDocument/2006/relationships/image" Target="../media/image33.png"/><Relationship Id="rId27" Type="http://schemas.openxmlformats.org/officeDocument/2006/relationships/image" Target="../media/image34.png"/><Relationship Id="rId28"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jpg"/><Relationship Id="rId30" Type="http://schemas.openxmlformats.org/officeDocument/2006/relationships/image" Target="../media/image37.png"/><Relationship Id="rId31" Type="http://schemas.openxmlformats.org/officeDocument/2006/relationships/image" Target="../media/image38.png"/><Relationship Id="rId32" Type="http://schemas.openxmlformats.org/officeDocument/2006/relationships/image" Target="../media/image39.png"/><Relationship Id="rId9"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10.png"/><Relationship Id="rId33" Type="http://schemas.openxmlformats.org/officeDocument/2006/relationships/image" Target="../media/image40.png"/><Relationship Id="rId34" Type="http://schemas.openxmlformats.org/officeDocument/2006/relationships/image" Target="../media/image41.png"/><Relationship Id="rId35" Type="http://schemas.openxmlformats.org/officeDocument/2006/relationships/image" Target="../media/image42.png"/><Relationship Id="rId36" Type="http://schemas.openxmlformats.org/officeDocument/2006/relationships/image" Target="../media/image43.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11.png"/><Relationship Id="rId37" Type="http://schemas.openxmlformats.org/officeDocument/2006/relationships/image" Target="../media/image44.png"/><Relationship Id="rId38"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3975" y="7370483"/>
            <a:ext cx="18716855" cy="1543957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8091" y="32324040"/>
            <a:ext cx="8943371" cy="847504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2971" y="33012167"/>
            <a:ext cx="9120245" cy="709879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785" y="7071006"/>
            <a:ext cx="10236709" cy="945695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46816" y="23995898"/>
            <a:ext cx="5486400" cy="5486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4209" y="23865096"/>
            <a:ext cx="5489258" cy="54864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76425" y="23635725"/>
            <a:ext cx="5489258" cy="548640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0467" y="23565457"/>
            <a:ext cx="5489256" cy="5486400"/>
          </a:xfrm>
          <a:prstGeom prst="rect">
            <a:avLst/>
          </a:prstGeom>
        </p:spPr>
      </p:pic>
      <p:sp>
        <p:nvSpPr>
          <p:cNvPr id="21" name="TextBox 20"/>
          <p:cNvSpPr txBox="1"/>
          <p:nvPr/>
        </p:nvSpPr>
        <p:spPr>
          <a:xfrm>
            <a:off x="1517783" y="17007623"/>
            <a:ext cx="10349451" cy="5539978"/>
          </a:xfrm>
          <a:prstGeom prst="rect">
            <a:avLst/>
          </a:prstGeom>
          <a:noFill/>
        </p:spPr>
        <p:txBody>
          <a:bodyPr wrap="square" lIns="0" tIns="0" rIns="0" bIns="0" rtlCol="0">
            <a:spAutoFit/>
          </a:bodyPr>
          <a:lstStyle/>
          <a:p>
            <a:r>
              <a:rPr lang="en-US" sz="3600" dirty="0"/>
              <a:t>You can </a:t>
            </a:r>
            <a:r>
              <a:rPr lang="en-US" sz="3600" dirty="0" smtClean="0"/>
              <a:t>use this text block to describe the fire restriction order. </a:t>
            </a:r>
            <a:endParaRPr lang="en-US" sz="3600" dirty="0"/>
          </a:p>
          <a:p>
            <a:r>
              <a:rPr lang="en-US" sz="3600" dirty="0" smtClean="0"/>
              <a:t>This </a:t>
            </a:r>
            <a:r>
              <a:rPr lang="en-US" sz="3600" dirty="0"/>
              <a:t>page </a:t>
            </a:r>
            <a:r>
              <a:rPr lang="en-US" sz="3600" dirty="0" smtClean="0"/>
              <a:t>prints on 36x48 </a:t>
            </a:r>
            <a:r>
              <a:rPr lang="en-US" sz="3600" dirty="0"/>
              <a:t>paper size on a </a:t>
            </a:r>
            <a:r>
              <a:rPr lang="en-US" sz="3600" dirty="0" smtClean="0"/>
              <a:t>plotter</a:t>
            </a:r>
            <a:r>
              <a:rPr lang="en-US" sz="3600" dirty="0"/>
              <a:t> </a:t>
            </a:r>
            <a:r>
              <a:rPr lang="en-US" sz="3600" dirty="0" smtClean="0"/>
              <a:t>and </a:t>
            </a:r>
            <a:r>
              <a:rPr lang="en-US" sz="3600" dirty="0"/>
              <a:t>fits on a 4x4 piece of </a:t>
            </a:r>
            <a:r>
              <a:rPr lang="en-US" sz="3600" dirty="0" smtClean="0"/>
              <a:t>plywood, placed in an area where people can walk up and read it. It is not a road sign, flyer or </a:t>
            </a:r>
            <a:r>
              <a:rPr lang="en-US" sz="3600" dirty="0" err="1" smtClean="0"/>
              <a:t>facebook</a:t>
            </a:r>
            <a:r>
              <a:rPr lang="en-US" sz="3600" dirty="0" smtClean="0"/>
              <a:t> graphic. Additional </a:t>
            </a:r>
            <a:r>
              <a:rPr lang="en-US" sz="3600" dirty="0"/>
              <a:t>information can occupy the 12’ space left on the side. Messages, </a:t>
            </a:r>
            <a:r>
              <a:rPr lang="en-US" sz="3600" dirty="0" smtClean="0"/>
              <a:t>restriction graphics and </a:t>
            </a:r>
            <a:r>
              <a:rPr lang="en-US" sz="3600" dirty="0"/>
              <a:t>maps can be changed based on location. The second page contains art that can be switched out depending on restrictions</a:t>
            </a:r>
            <a:r>
              <a:rPr lang="en-US" sz="3600" dirty="0" smtClean="0"/>
              <a:t>. </a:t>
            </a:r>
            <a:endParaRPr lang="en-US" sz="3600" dirty="0"/>
          </a:p>
        </p:txBody>
      </p:sp>
      <p:sp>
        <p:nvSpPr>
          <p:cNvPr id="24" name="TextBox 23"/>
          <p:cNvSpPr txBox="1"/>
          <p:nvPr/>
        </p:nvSpPr>
        <p:spPr>
          <a:xfrm>
            <a:off x="1144222" y="29671466"/>
            <a:ext cx="5433074" cy="462567"/>
          </a:xfrm>
          <a:prstGeom prst="rect">
            <a:avLst/>
          </a:prstGeom>
          <a:noFill/>
        </p:spPr>
        <p:txBody>
          <a:bodyPr wrap="square" lIns="0" tIns="0" rIns="0" bIns="0" rtlCol="0">
            <a:spAutoFit/>
          </a:bodyPr>
          <a:lstStyle/>
          <a:p>
            <a:pPr algn="ctr">
              <a:lnSpc>
                <a:spcPts val="3600"/>
              </a:lnSpc>
            </a:pPr>
            <a:r>
              <a:rPr lang="en-US" sz="3600" b="1" smtClean="0">
                <a:latin typeface="Arial Black" charset="0"/>
                <a:ea typeface="Arial Black" charset="0"/>
                <a:cs typeface="Arial Black" charset="0"/>
              </a:rPr>
              <a:t>No Sky Lanterns</a:t>
            </a:r>
            <a:endParaRPr lang="en-US" sz="3600" b="1" dirty="0">
              <a:latin typeface="Arial Black" charset="0"/>
              <a:ea typeface="Arial Black" charset="0"/>
              <a:cs typeface="Arial Black" charset="0"/>
            </a:endParaRPr>
          </a:p>
        </p:txBody>
      </p:sp>
      <p:sp>
        <p:nvSpPr>
          <p:cNvPr id="25" name="TextBox 24"/>
          <p:cNvSpPr txBox="1"/>
          <p:nvPr/>
        </p:nvSpPr>
        <p:spPr>
          <a:xfrm>
            <a:off x="13726139" y="29551321"/>
            <a:ext cx="5433074" cy="467885"/>
          </a:xfrm>
          <a:prstGeom prst="rect">
            <a:avLst/>
          </a:prstGeom>
          <a:noFill/>
        </p:spPr>
        <p:txBody>
          <a:bodyPr wrap="square" lIns="0" tIns="0" rIns="0" bIns="0" rtlCol="0">
            <a:spAutoFit/>
          </a:bodyPr>
          <a:lstStyle/>
          <a:p>
            <a:pPr algn="ctr">
              <a:lnSpc>
                <a:spcPts val="3600"/>
              </a:lnSpc>
            </a:pPr>
            <a:r>
              <a:rPr lang="en-US" sz="3600" b="1" dirty="0" smtClean="0">
                <a:latin typeface="Arial Black" charset="0"/>
                <a:ea typeface="Arial Black" charset="0"/>
                <a:cs typeface="Arial Black" charset="0"/>
              </a:rPr>
              <a:t>No Fireworks</a:t>
            </a:r>
            <a:endParaRPr lang="en-US" sz="3600" b="1" dirty="0">
              <a:latin typeface="Arial Black" charset="0"/>
              <a:ea typeface="Arial Black" charset="0"/>
              <a:cs typeface="Arial Black" charset="0"/>
            </a:endParaRPr>
          </a:p>
        </p:txBody>
      </p:sp>
      <p:sp>
        <p:nvSpPr>
          <p:cNvPr id="26" name="TextBox 25"/>
          <p:cNvSpPr txBox="1"/>
          <p:nvPr/>
        </p:nvSpPr>
        <p:spPr>
          <a:xfrm>
            <a:off x="19747766" y="29490361"/>
            <a:ext cx="5433074" cy="467885"/>
          </a:xfrm>
          <a:prstGeom prst="rect">
            <a:avLst/>
          </a:prstGeom>
          <a:noFill/>
        </p:spPr>
        <p:txBody>
          <a:bodyPr wrap="square" lIns="0" tIns="0" rIns="0" bIns="0" rtlCol="0">
            <a:spAutoFit/>
          </a:bodyPr>
          <a:lstStyle/>
          <a:p>
            <a:pPr algn="ctr">
              <a:lnSpc>
                <a:spcPts val="3600"/>
              </a:lnSpc>
            </a:pPr>
            <a:r>
              <a:rPr lang="en-US" sz="3600" b="1" dirty="0" smtClean="0">
                <a:latin typeface="Arial Black" charset="0"/>
                <a:ea typeface="Arial Black" charset="0"/>
                <a:cs typeface="Arial Black" charset="0"/>
              </a:rPr>
              <a:t>No Explosives</a:t>
            </a:r>
            <a:endParaRPr lang="en-US" sz="3600" b="1" dirty="0">
              <a:latin typeface="Arial Black" charset="0"/>
              <a:ea typeface="Arial Black" charset="0"/>
              <a:cs typeface="Arial Black" charset="0"/>
            </a:endParaRPr>
          </a:p>
        </p:txBody>
      </p:sp>
      <p:sp>
        <p:nvSpPr>
          <p:cNvPr id="28" name="TextBox 27"/>
          <p:cNvSpPr txBox="1"/>
          <p:nvPr/>
        </p:nvSpPr>
        <p:spPr>
          <a:xfrm>
            <a:off x="25954138" y="29782604"/>
            <a:ext cx="5433074" cy="467885"/>
          </a:xfrm>
          <a:prstGeom prst="rect">
            <a:avLst/>
          </a:prstGeom>
          <a:noFill/>
        </p:spPr>
        <p:txBody>
          <a:bodyPr wrap="square" lIns="0" tIns="0" rIns="0" bIns="0" rtlCol="0">
            <a:spAutoFit/>
          </a:bodyPr>
          <a:lstStyle/>
          <a:p>
            <a:pPr algn="ctr">
              <a:lnSpc>
                <a:spcPts val="3600"/>
              </a:lnSpc>
            </a:pPr>
            <a:r>
              <a:rPr lang="en-US" sz="3600" b="1" dirty="0" smtClean="0">
                <a:latin typeface="Arial Black" charset="0"/>
                <a:ea typeface="Arial Black" charset="0"/>
                <a:cs typeface="Arial Black" charset="0"/>
              </a:rPr>
              <a:t>No Dumping Coals</a:t>
            </a:r>
            <a:endParaRPr lang="en-US" sz="3600" b="1" dirty="0">
              <a:latin typeface="Arial Black" charset="0"/>
              <a:ea typeface="Arial Black" charset="0"/>
              <a:cs typeface="Arial Black" charset="0"/>
            </a:endParaRPr>
          </a:p>
        </p:txBody>
      </p:sp>
      <p:sp>
        <p:nvSpPr>
          <p:cNvPr id="29" name="TextBox 28"/>
          <p:cNvSpPr txBox="1"/>
          <p:nvPr/>
        </p:nvSpPr>
        <p:spPr>
          <a:xfrm>
            <a:off x="1063785" y="41350533"/>
            <a:ext cx="7886701" cy="923330"/>
          </a:xfrm>
          <a:prstGeom prst="rect">
            <a:avLst/>
          </a:prstGeom>
          <a:noFill/>
        </p:spPr>
        <p:txBody>
          <a:bodyPr wrap="square" lIns="0" tIns="0" rIns="0" bIns="0" rtlCol="0">
            <a:spAutoFit/>
          </a:bodyPr>
          <a:lstStyle/>
          <a:p>
            <a:pPr>
              <a:lnSpc>
                <a:spcPts val="3600"/>
              </a:lnSpc>
            </a:pPr>
            <a:r>
              <a:rPr lang="en-US" sz="3200" b="1" dirty="0" smtClean="0">
                <a:latin typeface="Arial" charset="0"/>
                <a:ea typeface="Arial" charset="0"/>
                <a:cs typeface="Arial" charset="0"/>
              </a:rPr>
              <a:t>Consider campfire alternatives, such as gas stoves, grills and lanterns.</a:t>
            </a:r>
            <a:endParaRPr lang="en-US" sz="3200" b="1" dirty="0">
              <a:latin typeface="Arial" charset="0"/>
              <a:ea typeface="Arial" charset="0"/>
              <a:cs typeface="Arial" charset="0"/>
            </a:endParaRPr>
          </a:p>
        </p:txBody>
      </p:sp>
      <p:sp>
        <p:nvSpPr>
          <p:cNvPr id="31" name="TextBox 30"/>
          <p:cNvSpPr txBox="1"/>
          <p:nvPr/>
        </p:nvSpPr>
        <p:spPr>
          <a:xfrm>
            <a:off x="12479597" y="41119699"/>
            <a:ext cx="8755475" cy="1384995"/>
          </a:xfrm>
          <a:prstGeom prst="rect">
            <a:avLst/>
          </a:prstGeom>
          <a:noFill/>
        </p:spPr>
        <p:txBody>
          <a:bodyPr wrap="square" lIns="0" tIns="0" rIns="0" bIns="0" rtlCol="0">
            <a:spAutoFit/>
          </a:bodyPr>
          <a:lstStyle/>
          <a:p>
            <a:pPr>
              <a:lnSpc>
                <a:spcPts val="3600"/>
              </a:lnSpc>
            </a:pPr>
            <a:r>
              <a:rPr lang="en-US" sz="3200" b="1" dirty="0" smtClean="0">
                <a:latin typeface="Arial" charset="0"/>
                <a:ea typeface="Arial" charset="0"/>
                <a:cs typeface="Arial" charset="0"/>
              </a:rPr>
              <a:t>If you have a fire in an approved ring at a developed site, drown, stir and feel to make sure it is dead out.</a:t>
            </a:r>
            <a:endParaRPr lang="en-US" sz="3200" b="1" dirty="0">
              <a:latin typeface="Arial" charset="0"/>
              <a:ea typeface="Arial" charset="0"/>
              <a:cs typeface="Arial" charset="0"/>
            </a:endParaRPr>
          </a:p>
        </p:txBody>
      </p:sp>
      <p:sp>
        <p:nvSpPr>
          <p:cNvPr id="34" name="TextBox 33"/>
          <p:cNvSpPr txBox="1"/>
          <p:nvPr/>
        </p:nvSpPr>
        <p:spPr>
          <a:xfrm>
            <a:off x="22464303" y="41119700"/>
            <a:ext cx="8755475" cy="1384995"/>
          </a:xfrm>
          <a:prstGeom prst="rect">
            <a:avLst/>
          </a:prstGeom>
          <a:noFill/>
        </p:spPr>
        <p:txBody>
          <a:bodyPr wrap="square" lIns="0" tIns="0" rIns="0" bIns="0" rtlCol="0">
            <a:spAutoFit/>
          </a:bodyPr>
          <a:lstStyle/>
          <a:p>
            <a:pPr>
              <a:lnSpc>
                <a:spcPts val="3600"/>
              </a:lnSpc>
            </a:pPr>
            <a:r>
              <a:rPr lang="en-US" sz="3200" b="1" dirty="0" smtClean="0">
                <a:latin typeface="Arial" charset="0"/>
                <a:ea typeface="Arial" charset="0"/>
                <a:cs typeface="Arial" charset="0"/>
              </a:rPr>
              <a:t>Be prepared to put out a fire. In some areas, you are required to carry a shovel, water and a fire extinguisher.</a:t>
            </a:r>
            <a:endParaRPr lang="en-US" sz="3200" b="1" dirty="0">
              <a:latin typeface="Arial" charset="0"/>
              <a:ea typeface="Arial" charset="0"/>
              <a:cs typeface="Arial" charset="0"/>
            </a:endParaRPr>
          </a:p>
        </p:txBody>
      </p:sp>
      <p:sp>
        <p:nvSpPr>
          <p:cNvPr id="2" name="TextBox 1"/>
          <p:cNvSpPr txBox="1"/>
          <p:nvPr/>
        </p:nvSpPr>
        <p:spPr>
          <a:xfrm>
            <a:off x="1144222" y="42977283"/>
            <a:ext cx="5772150" cy="215444"/>
          </a:xfrm>
          <a:prstGeom prst="rect">
            <a:avLst/>
          </a:prstGeom>
          <a:noFill/>
        </p:spPr>
        <p:txBody>
          <a:bodyPr wrap="square" rtlCol="0">
            <a:spAutoFit/>
          </a:bodyPr>
          <a:lstStyle/>
          <a:p>
            <a:r>
              <a:rPr lang="en-US" sz="800" dirty="0"/>
              <a:t>4x4aframeportal1.pptx</a:t>
            </a: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2647" y="1180187"/>
            <a:ext cx="30150569" cy="4663440"/>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751" y="23632244"/>
            <a:ext cx="5303520" cy="5303520"/>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72388" y="33239078"/>
            <a:ext cx="4410456" cy="3209544"/>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9977" y="36800332"/>
            <a:ext cx="3538728" cy="3447288"/>
          </a:xfrm>
          <a:prstGeom prst="rect">
            <a:avLst/>
          </a:prstGeom>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5015" y="33196406"/>
            <a:ext cx="3386328" cy="3294888"/>
          </a:xfrm>
          <a:prstGeom prst="rect">
            <a:avLst/>
          </a:prstGeom>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45015" y="36883726"/>
            <a:ext cx="3837432" cy="3447288"/>
          </a:xfrm>
          <a:prstGeom prst="rect">
            <a:avLst/>
          </a:prstGeom>
        </p:spPr>
      </p:pic>
      <p:sp>
        <p:nvSpPr>
          <p:cNvPr id="30" name="TextBox 29"/>
          <p:cNvSpPr txBox="1"/>
          <p:nvPr/>
        </p:nvSpPr>
        <p:spPr>
          <a:xfrm>
            <a:off x="7064976" y="29573902"/>
            <a:ext cx="6248752" cy="461665"/>
          </a:xfrm>
          <a:prstGeom prst="rect">
            <a:avLst/>
          </a:prstGeom>
          <a:noFill/>
        </p:spPr>
        <p:txBody>
          <a:bodyPr wrap="square" lIns="0" tIns="0" rIns="0" bIns="0" rtlCol="0">
            <a:spAutoFit/>
          </a:bodyPr>
          <a:lstStyle/>
          <a:p>
            <a:pPr algn="ctr">
              <a:lnSpc>
                <a:spcPts val="3600"/>
              </a:lnSpc>
            </a:pPr>
            <a:r>
              <a:rPr lang="en-US" sz="3600" b="1" dirty="0" smtClean="0">
                <a:latin typeface="Arial Black" charset="0"/>
                <a:ea typeface="Arial Black" charset="0"/>
                <a:cs typeface="Arial Black" charset="0"/>
              </a:rPr>
              <a:t>No Parking on Dry Grass</a:t>
            </a:r>
            <a:endParaRPr lang="en-US" sz="3600" b="1" dirty="0">
              <a:latin typeface="Arial Black" charset="0"/>
              <a:ea typeface="Arial Black" charset="0"/>
              <a:cs typeface="Arial Black" charset="0"/>
            </a:endParaRPr>
          </a:p>
        </p:txBody>
      </p:sp>
    </p:spTree>
    <p:extLst>
      <p:ext uri="{BB962C8B-B14F-4D97-AF65-F5344CB8AC3E}">
        <p14:creationId xmlns:p14="http://schemas.microsoft.com/office/powerpoint/2010/main" val="18156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362" r="34568"/>
          <a:stretch/>
        </p:blipFill>
        <p:spPr>
          <a:xfrm>
            <a:off x="1499267" y="1418157"/>
            <a:ext cx="8957572" cy="451720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4712" y="395228"/>
            <a:ext cx="5540131" cy="554013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6338" y="34121570"/>
            <a:ext cx="10058400" cy="7543800"/>
          </a:xfrm>
          <a:prstGeom prst="rect">
            <a:avLst/>
          </a:prstGeom>
        </p:spPr>
      </p:pic>
      <p:sp>
        <p:nvSpPr>
          <p:cNvPr id="22" name="Left-Right Arrow 21"/>
          <p:cNvSpPr/>
          <p:nvPr/>
        </p:nvSpPr>
        <p:spPr>
          <a:xfrm>
            <a:off x="25016896" y="38133268"/>
            <a:ext cx="2305545" cy="997051"/>
          </a:xfrm>
          <a:prstGeom prst="lef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1634873" y="39707170"/>
            <a:ext cx="9290303" cy="17026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635163" y="39840134"/>
            <a:ext cx="9290013" cy="1569660"/>
          </a:xfrm>
          <a:prstGeom prst="rect">
            <a:avLst/>
          </a:prstGeom>
          <a:noFill/>
        </p:spPr>
        <p:txBody>
          <a:bodyPr wrap="square" rtlCol="0">
            <a:spAutoFit/>
          </a:bodyPr>
          <a:lstStyle/>
          <a:p>
            <a:pPr algn="ctr"/>
            <a:r>
              <a:rPr lang="en-US" sz="4800" b="1" dirty="0">
                <a:latin typeface="Arial Black" charset="0"/>
                <a:ea typeface="Arial Black" charset="0"/>
                <a:cs typeface="Arial Black" charset="0"/>
              </a:rPr>
              <a:t>P</a:t>
            </a:r>
            <a:r>
              <a:rPr lang="en-US" sz="4800" b="1" dirty="0" smtClean="0">
                <a:latin typeface="Arial Black" charset="0"/>
                <a:ea typeface="Arial Black" charset="0"/>
                <a:cs typeface="Arial Black" charset="0"/>
              </a:rPr>
              <a:t>ark on gravel shoulder, not dry grass.</a:t>
            </a:r>
            <a:endParaRPr lang="en-US" sz="4800" b="1" dirty="0">
              <a:latin typeface="Arial Black" charset="0"/>
              <a:ea typeface="Arial Black" charset="0"/>
              <a:cs typeface="Arial Black"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2570" y="6281892"/>
            <a:ext cx="4322593" cy="429768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4424" y="15504999"/>
            <a:ext cx="4297680" cy="429768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01669" y="6300450"/>
            <a:ext cx="4297680" cy="42976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29868" y="15631426"/>
            <a:ext cx="4297680" cy="429768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53997" y="10883050"/>
            <a:ext cx="4297680" cy="429768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025855" y="6233373"/>
            <a:ext cx="4297680" cy="429768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01669" y="10965938"/>
            <a:ext cx="4297680" cy="4297680"/>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99166" y="15850282"/>
            <a:ext cx="4297680" cy="429768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25855" y="11107904"/>
            <a:ext cx="4297680" cy="4297680"/>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24578" y="6408582"/>
            <a:ext cx="4297680" cy="4297680"/>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2817" y="25125705"/>
            <a:ext cx="3294075" cy="4019445"/>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99269" y="25125705"/>
            <a:ext cx="2293932" cy="4114278"/>
          </a:xfrm>
          <a:prstGeom prst="rect">
            <a:avLst/>
          </a:prstGeom>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0437" y="24997735"/>
            <a:ext cx="2280249" cy="4217154"/>
          </a:xfrm>
          <a:prstGeom prst="rect">
            <a:avLst/>
          </a:prstGeom>
        </p:spPr>
      </p:pic>
      <p:pic>
        <p:nvPicPr>
          <p:cNvPr id="36" name="Picture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81695" y="25902557"/>
            <a:ext cx="4285766" cy="3118805"/>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298050" y="25047677"/>
            <a:ext cx="4022857" cy="3918907"/>
          </a:xfrm>
          <a:prstGeom prst="rect">
            <a:avLst/>
          </a:prstGeom>
        </p:spPr>
      </p:pic>
      <p:pic>
        <p:nvPicPr>
          <p:cNvPr id="38" name="Picture 3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705351" y="20560505"/>
            <a:ext cx="4095143" cy="3984563"/>
          </a:xfrm>
          <a:prstGeom prst="rect">
            <a:avLst/>
          </a:prstGeom>
        </p:spPr>
      </p:pic>
      <p:pic>
        <p:nvPicPr>
          <p:cNvPr id="39" name="Picture 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865135" y="24571738"/>
            <a:ext cx="4011748" cy="4308070"/>
          </a:xfrm>
          <a:prstGeom prst="rect">
            <a:avLst/>
          </a:prstGeom>
        </p:spPr>
      </p:pic>
      <p:pic>
        <p:nvPicPr>
          <p:cNvPr id="40" name="Picture 3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53593" y="20324681"/>
            <a:ext cx="3117320" cy="4189254"/>
          </a:xfrm>
          <a:prstGeom prst="rect">
            <a:avLst/>
          </a:prstGeom>
        </p:spPr>
      </p:pic>
      <p:pic>
        <p:nvPicPr>
          <p:cNvPr id="41" name="Picture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611689" y="25149589"/>
            <a:ext cx="2142133" cy="3855148"/>
          </a:xfrm>
          <a:prstGeom prst="rect">
            <a:avLst/>
          </a:prstGeom>
        </p:spPr>
      </p:pic>
      <p:pic>
        <p:nvPicPr>
          <p:cNvPr id="42" name="Picture 4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80345" y="19815478"/>
            <a:ext cx="5070907" cy="4555358"/>
          </a:xfrm>
          <a:prstGeom prst="rect">
            <a:avLst/>
          </a:prstGeom>
        </p:spPr>
      </p:pic>
      <p:pic>
        <p:nvPicPr>
          <p:cNvPr id="43" name="Picture 4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87708" y="19802679"/>
            <a:ext cx="3795957" cy="5347999"/>
          </a:xfrm>
          <a:prstGeom prst="rect">
            <a:avLst/>
          </a:prstGeom>
        </p:spPr>
      </p:pic>
      <p:pic>
        <p:nvPicPr>
          <p:cNvPr id="44" name="Picture 4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727780" y="19573002"/>
            <a:ext cx="4004942" cy="5025196"/>
          </a:xfrm>
          <a:prstGeom prst="rect">
            <a:avLst/>
          </a:prstGeom>
        </p:spPr>
      </p:pic>
      <p:pic>
        <p:nvPicPr>
          <p:cNvPr id="45" name="Picture 4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214074" y="20007336"/>
            <a:ext cx="3045719" cy="4787309"/>
          </a:xfrm>
          <a:prstGeom prst="rect">
            <a:avLst/>
          </a:prstGeom>
        </p:spPr>
      </p:pic>
      <p:pic>
        <p:nvPicPr>
          <p:cNvPr id="46" name="Picture 45" descr="deadoutsplash.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16014" y="34543735"/>
            <a:ext cx="7316247" cy="7517876"/>
          </a:xfrm>
          <a:prstGeom prst="rect">
            <a:avLst/>
          </a:prstGeom>
        </p:spPr>
      </p:pic>
      <p:sp>
        <p:nvSpPr>
          <p:cNvPr id="47" name="TextBox 46"/>
          <p:cNvSpPr txBox="1"/>
          <p:nvPr/>
        </p:nvSpPr>
        <p:spPr>
          <a:xfrm>
            <a:off x="1348068" y="6534066"/>
            <a:ext cx="11053809" cy="4154984"/>
          </a:xfrm>
          <a:prstGeom prst="rect">
            <a:avLst/>
          </a:prstGeom>
          <a:noFill/>
        </p:spPr>
        <p:txBody>
          <a:bodyPr wrap="square" lIns="0" tIns="0" rIns="0" bIns="0" rtlCol="0">
            <a:spAutoFit/>
          </a:bodyPr>
          <a:lstStyle/>
          <a:p>
            <a:r>
              <a:rPr lang="en-US" sz="5400" dirty="0" smtClean="0"/>
              <a:t>These are the different prohibited symbols, depending on the level or stage of restriction in the order. You can switch them out with the ones on the first page.</a:t>
            </a:r>
            <a:endParaRPr lang="en-US" sz="5400" dirty="0"/>
          </a:p>
        </p:txBody>
      </p:sp>
      <p:pic>
        <p:nvPicPr>
          <p:cNvPr id="4" name="Picture 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429925" y="25380234"/>
            <a:ext cx="3345618" cy="3345618"/>
          </a:xfrm>
          <a:prstGeom prst="rect">
            <a:avLst/>
          </a:prstGeom>
        </p:spPr>
      </p:pic>
      <p:pic>
        <p:nvPicPr>
          <p:cNvPr id="9" name="Picture 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322441" y="21712015"/>
            <a:ext cx="3453102" cy="3453102"/>
          </a:xfrm>
          <a:prstGeom prst="rect">
            <a:avLst/>
          </a:prstGeom>
        </p:spPr>
      </p:pic>
      <p:pic>
        <p:nvPicPr>
          <p:cNvPr id="48" name="Check Picture" descr="Forest visitor looking at an information boasrd" title="Check"/>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6532643" y="1290225"/>
            <a:ext cx="3291322" cy="4193575"/>
          </a:xfrm>
          <a:prstGeom prst="rect">
            <a:avLst/>
          </a:prstGeom>
        </p:spPr>
      </p:pic>
      <p:pic>
        <p:nvPicPr>
          <p:cNvPr id="50" name="Drown Picture" descr="Bucket pouring water on a campfire" title="Drown"/>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0383366" y="1401956"/>
            <a:ext cx="3272257" cy="4212635"/>
          </a:xfrm>
          <a:prstGeom prst="rect">
            <a:avLst/>
          </a:prstGeom>
        </p:spPr>
      </p:pic>
      <p:pic>
        <p:nvPicPr>
          <p:cNvPr id="52" name="Stir Picture" descr="Shovel stirring drowned campfire" title="Sti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4003094" y="1401956"/>
            <a:ext cx="3272260" cy="4168159"/>
          </a:xfrm>
          <a:prstGeom prst="rect">
            <a:avLst/>
          </a:prstGeom>
        </p:spPr>
      </p:pic>
      <p:pic>
        <p:nvPicPr>
          <p:cNvPr id="54" name="Feel Picture" descr="Hand above logs in campfire checking for heat" title="Feel"/>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781010" y="1315641"/>
            <a:ext cx="3272260" cy="4168159"/>
          </a:xfrm>
          <a:prstGeom prst="rect">
            <a:avLst/>
          </a:prstGeom>
        </p:spPr>
      </p:pic>
      <p:pic>
        <p:nvPicPr>
          <p:cNvPr id="56" name="Picture 5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135012" y="39096457"/>
            <a:ext cx="10248354" cy="2755692"/>
          </a:xfrm>
          <a:prstGeom prst="rect">
            <a:avLst/>
          </a:prstGeom>
        </p:spPr>
      </p:pic>
      <p:pic>
        <p:nvPicPr>
          <p:cNvPr id="57" name="Picture 56"/>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135012" y="34155692"/>
            <a:ext cx="9435735" cy="4321213"/>
          </a:xfrm>
          <a:prstGeom prst="rect">
            <a:avLst/>
          </a:prstGeom>
        </p:spPr>
      </p:pic>
      <p:sp>
        <p:nvSpPr>
          <p:cNvPr id="58" name="TextBox 57"/>
          <p:cNvSpPr txBox="1"/>
          <p:nvPr/>
        </p:nvSpPr>
        <p:spPr>
          <a:xfrm>
            <a:off x="1642674" y="30220166"/>
            <a:ext cx="28686040" cy="3323987"/>
          </a:xfrm>
          <a:prstGeom prst="rect">
            <a:avLst/>
          </a:prstGeom>
          <a:noFill/>
        </p:spPr>
        <p:txBody>
          <a:bodyPr wrap="square" lIns="0" tIns="0" rIns="0" bIns="0" rtlCol="0">
            <a:spAutoFit/>
          </a:bodyPr>
          <a:lstStyle/>
          <a:p>
            <a:r>
              <a:rPr lang="en-US" sz="5400" dirty="0" smtClean="0"/>
              <a:t>These are the different campfire alternatives that can be used, depending on the wording of the restriction, fire prevention or closure order. Check with law enforcement on which specific graphics will be allowed. You can use the red X next to or overlapping part of the graphic to show prohibited, green check to show permitted.</a:t>
            </a:r>
            <a:endParaRPr lang="en-US" sz="5400" dirty="0"/>
          </a:p>
        </p:txBody>
      </p:sp>
      <p:pic>
        <p:nvPicPr>
          <p:cNvPr id="10" name="Picture 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478302" y="11174866"/>
            <a:ext cx="5852911" cy="7803881"/>
          </a:xfrm>
          <a:prstGeom prst="rect">
            <a:avLst/>
          </a:prstGeom>
        </p:spPr>
      </p:pic>
      <p:sp>
        <p:nvSpPr>
          <p:cNvPr id="59" name="TextBox 58"/>
          <p:cNvSpPr txBox="1"/>
          <p:nvPr/>
        </p:nvSpPr>
        <p:spPr>
          <a:xfrm>
            <a:off x="1348068" y="11035330"/>
            <a:ext cx="9648882" cy="9140964"/>
          </a:xfrm>
          <a:prstGeom prst="rect">
            <a:avLst/>
          </a:prstGeom>
          <a:noFill/>
        </p:spPr>
        <p:txBody>
          <a:bodyPr wrap="square" lIns="0" tIns="0" rIns="0" bIns="0" rtlCol="0">
            <a:spAutoFit/>
          </a:bodyPr>
          <a:lstStyle/>
          <a:p>
            <a:r>
              <a:rPr lang="en-US" sz="5400" dirty="0"/>
              <a:t>At right is an example of a 4x4  board. Keep your design simple and uncluttered. Avoid putting text over graphics, as it decreases readability.</a:t>
            </a:r>
          </a:p>
          <a:p>
            <a:r>
              <a:rPr lang="en-US" sz="5400" b="1" dirty="0"/>
              <a:t>Keep it very simple. Avoid adding more graphics just because you can. </a:t>
            </a:r>
            <a:r>
              <a:rPr lang="en-US" sz="5400" dirty="0"/>
              <a:t>The more stuff you add, the more it detracts from the central message.</a:t>
            </a:r>
          </a:p>
          <a:p>
            <a:endParaRPr lang="en-US" sz="5400" dirty="0"/>
          </a:p>
        </p:txBody>
      </p:sp>
    </p:spTree>
    <p:extLst>
      <p:ext uri="{BB962C8B-B14F-4D97-AF65-F5344CB8AC3E}">
        <p14:creationId xmlns:p14="http://schemas.microsoft.com/office/powerpoint/2010/main" val="17326586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332</TotalTime>
  <Words>473</Words>
  <Application>Microsoft Macintosh PowerPoint</Application>
  <PresentationFormat>Custom</PresentationFormat>
  <Paragraphs>20</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Black</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44</cp:revision>
  <cp:lastPrinted>2017-06-25T04:47:57Z</cp:lastPrinted>
  <dcterms:created xsi:type="dcterms:W3CDTF">2017-06-19T01:32:35Z</dcterms:created>
  <dcterms:modified xsi:type="dcterms:W3CDTF">2018-06-25T05:40:45Z</dcterms:modified>
</cp:coreProperties>
</file>