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
  </p:notesMasterIdLst>
  <p:sldIdLst>
    <p:sldId id="256" r:id="rId2"/>
    <p:sldId id="257" r:id="rId3"/>
  </p:sldIdLst>
  <p:sldSz cx="7772400" cy="100584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userDrawn="1">
          <p15:clr>
            <a:srgbClr val="A4A3A4"/>
          </p15:clr>
        </p15:guide>
        <p15:guide id="2" pos="244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4"/>
    <p:restoredTop sz="81573"/>
  </p:normalViewPr>
  <p:slideViewPr>
    <p:cSldViewPr snapToGrid="0" snapToObjects="1" showGuides="1">
      <p:cViewPr>
        <p:scale>
          <a:sx n="81" d="100"/>
          <a:sy n="81" d="100"/>
        </p:scale>
        <p:origin x="1376" y="-696"/>
      </p:cViewPr>
      <p:guideLst>
        <p:guide orient="horz" pos="3168"/>
        <p:guide pos="244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4" Type="http://schemas.openxmlformats.org/officeDocument/2006/relationships/notesMaster" Target="notesMasters/notesMaster1.xml"/><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253D67-BF97-B947-9276-8F2EB497C0D7}" type="datetimeFigureOut">
              <a:rPr lang="en-US" smtClean="0"/>
              <a:t>6/24/18</a:t>
            </a:fld>
            <a:endParaRPr lang="en-US"/>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59F749-6637-AA40-8965-60848BAF65FF}" type="slidenum">
              <a:rPr lang="en-US" smtClean="0"/>
              <a:t>‹#›</a:t>
            </a:fld>
            <a:endParaRPr lang="en-US"/>
          </a:p>
        </p:txBody>
      </p:sp>
    </p:spTree>
    <p:extLst>
      <p:ext uri="{BB962C8B-B14F-4D97-AF65-F5344CB8AC3E}">
        <p14:creationId xmlns:p14="http://schemas.microsoft.com/office/powerpoint/2010/main" val="1085937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a:t>
            </a:r>
            <a:r>
              <a:rPr lang="en-US" baseline="0" dirty="0" smtClean="0"/>
              <a:t> with law enforcement, since regulations and language used may be different in your area.</a:t>
            </a:r>
            <a:endParaRPr lang="en-US" dirty="0"/>
          </a:p>
        </p:txBody>
      </p:sp>
      <p:sp>
        <p:nvSpPr>
          <p:cNvPr id="4" name="Slide Number Placeholder 3"/>
          <p:cNvSpPr>
            <a:spLocks noGrp="1"/>
          </p:cNvSpPr>
          <p:nvPr>
            <p:ph type="sldNum" sz="quarter" idx="10"/>
          </p:nvPr>
        </p:nvSpPr>
        <p:spPr/>
        <p:txBody>
          <a:bodyPr/>
          <a:lstStyle/>
          <a:p>
            <a:fld id="{6059F749-6637-AA40-8965-60848BAF65FF}" type="slidenum">
              <a:rPr lang="en-US" smtClean="0"/>
              <a:t>1</a:t>
            </a:fld>
            <a:endParaRPr lang="en-US"/>
          </a:p>
        </p:txBody>
      </p:sp>
    </p:spTree>
    <p:extLst>
      <p:ext uri="{BB962C8B-B14F-4D97-AF65-F5344CB8AC3E}">
        <p14:creationId xmlns:p14="http://schemas.microsoft.com/office/powerpoint/2010/main" val="20411102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smtClean="0"/>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BF4674F-6330-8049-BB22-ADFA6209ED4D}" type="datetimeFigureOut">
              <a:rPr lang="en-US" smtClean="0"/>
              <a:t>6/24/18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E7480E-DC07-6C42-B4FA-54874272198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BF4674F-6330-8049-BB22-ADFA6209ED4D}" type="datetimeFigureOut">
              <a:rPr lang="en-US" smtClean="0"/>
              <a:t>6/24/18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E7480E-DC07-6C42-B4FA-54874272198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BF4674F-6330-8049-BB22-ADFA6209ED4D}" type="datetimeFigureOut">
              <a:rPr lang="en-US" smtClean="0"/>
              <a:t>6/24/18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E7480E-DC07-6C42-B4FA-54874272198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BF4674F-6330-8049-BB22-ADFA6209ED4D}" type="datetimeFigureOut">
              <a:rPr lang="en-US" smtClean="0"/>
              <a:t>6/24/18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E7480E-DC07-6C42-B4FA-54874272198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smtClean="0"/>
              <a:t>Click to edit Master title style</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F4674F-6330-8049-BB22-ADFA6209ED4D}" type="datetimeFigureOut">
              <a:rPr lang="en-US" smtClean="0"/>
              <a:t>6/24/18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E7480E-DC07-6C42-B4FA-548742721986}"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BF4674F-6330-8049-BB22-ADFA6209ED4D}" type="datetimeFigureOut">
              <a:rPr lang="en-US" smtClean="0"/>
              <a:t>6/24/18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E7480E-DC07-6C42-B4FA-54874272198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smtClean="0"/>
              <a:t>Click to 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smtClean="0"/>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BF4674F-6330-8049-BB22-ADFA6209ED4D}" type="datetimeFigureOut">
              <a:rPr lang="en-US" smtClean="0"/>
              <a:t>6/24/18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E7480E-DC07-6C42-B4FA-54874272198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BF4674F-6330-8049-BB22-ADFA6209ED4D}" type="datetimeFigureOut">
              <a:rPr lang="en-US" smtClean="0"/>
              <a:t>6/24/18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E7480E-DC07-6C42-B4FA-54874272198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F4674F-6330-8049-BB22-ADFA6209ED4D}" type="datetimeFigureOut">
              <a:rPr lang="en-US" smtClean="0"/>
              <a:t>6/24/18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E7480E-DC07-6C42-B4FA-54874272198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smtClean="0"/>
              <a:t>Click to edit Master title style</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F4674F-6330-8049-BB22-ADFA6209ED4D}" type="datetimeFigureOut">
              <a:rPr lang="en-US" smtClean="0"/>
              <a:t>6/24/18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E7480E-DC07-6C42-B4FA-54874272198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F4674F-6330-8049-BB22-ADFA6209ED4D}" type="datetimeFigureOut">
              <a:rPr lang="en-US" smtClean="0"/>
              <a:t>6/24/18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E7480E-DC07-6C42-B4FA-54874272198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3BF4674F-6330-8049-BB22-ADFA6209ED4D}" type="datetimeFigureOut">
              <a:rPr lang="en-US" smtClean="0"/>
              <a:t>6/24/18</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A6E7480E-DC07-6C42-B4FA-548742721986}" type="slidenum">
              <a:rPr lang="en-US" smtClean="0"/>
              <a:t>‹#›</a:t>
            </a:fld>
            <a:endParaRPr lang="en-US"/>
          </a:p>
        </p:txBody>
      </p:sp>
    </p:spTree>
    <p:extLst>
      <p:ext uri="{BB962C8B-B14F-4D97-AF65-F5344CB8AC3E}">
        <p14:creationId xmlns:p14="http://schemas.microsoft.com/office/powerpoint/2010/main" val="18780467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2.emf"/><Relationship Id="rId5" Type="http://schemas.openxmlformats.org/officeDocument/2006/relationships/image" Target="../media/image3.emf"/><Relationship Id="rId6" Type="http://schemas.openxmlformats.org/officeDocument/2006/relationships/image" Target="../media/image4.emf"/><Relationship Id="rId7" Type="http://schemas.openxmlformats.org/officeDocument/2006/relationships/image" Target="../media/image5.emf"/><Relationship Id="rId8"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emf"/><Relationship Id="rId8" Type="http://schemas.openxmlformats.org/officeDocument/2006/relationships/image" Target="../media/image13.png"/><Relationship Id="rId9" Type="http://schemas.openxmlformats.org/officeDocument/2006/relationships/image" Target="../media/image14.emf"/><Relationship Id="rId10" Type="http://schemas.openxmlformats.org/officeDocument/2006/relationships/image" Target="../media/image15.jpg"/><Relationship Id="rId1" Type="http://schemas.openxmlformats.org/officeDocument/2006/relationships/slideLayout" Target="../slideLayouts/slideLayout2.xml"/><Relationship Id="rId2"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57200" y="322642"/>
            <a:ext cx="6832600" cy="889000"/>
          </a:xfrm>
          <a:prstGeom prst="rect">
            <a:avLst/>
          </a:prstGeom>
        </p:spPr>
      </p:pic>
      <p:sp>
        <p:nvSpPr>
          <p:cNvPr id="5" name="TextBox 4"/>
          <p:cNvSpPr txBox="1"/>
          <p:nvPr/>
        </p:nvSpPr>
        <p:spPr>
          <a:xfrm>
            <a:off x="469900" y="832505"/>
            <a:ext cx="5612848" cy="338554"/>
          </a:xfrm>
          <a:prstGeom prst="rect">
            <a:avLst/>
          </a:prstGeom>
          <a:noFill/>
        </p:spPr>
        <p:txBody>
          <a:bodyPr wrap="square" lIns="0" tIns="0" rIns="0" bIns="0" rtlCol="0">
            <a:spAutoFit/>
          </a:bodyPr>
          <a:lstStyle/>
          <a:p>
            <a:r>
              <a:rPr lang="en-US" sz="2200" dirty="0" smtClean="0"/>
              <a:t>ON PUBLIC LANDS IN WASHINGTON &amp; OREGON</a:t>
            </a:r>
            <a:endParaRPr lang="en-US" sz="2200" dirty="0"/>
          </a:p>
        </p:txBody>
      </p:sp>
      <p:sp>
        <p:nvSpPr>
          <p:cNvPr id="7" name="TextBox 6"/>
          <p:cNvSpPr txBox="1"/>
          <p:nvPr/>
        </p:nvSpPr>
        <p:spPr>
          <a:xfrm>
            <a:off x="469900" y="1275817"/>
            <a:ext cx="3416300" cy="3929281"/>
          </a:xfrm>
          <a:prstGeom prst="rect">
            <a:avLst/>
          </a:prstGeom>
          <a:noFill/>
        </p:spPr>
        <p:txBody>
          <a:bodyPr wrap="square" lIns="0" tIns="0" rIns="0" bIns="0" rtlCol="0">
            <a:spAutoFit/>
          </a:bodyPr>
          <a:lstStyle/>
          <a:p>
            <a:r>
              <a:rPr lang="en-US" b="1" dirty="0" smtClean="0">
                <a:solidFill>
                  <a:schemeClr val="accent6">
                    <a:lumMod val="50000"/>
                  </a:schemeClr>
                </a:solidFill>
              </a:rPr>
              <a:t>Know before you go</a:t>
            </a:r>
          </a:p>
          <a:p>
            <a:pPr>
              <a:lnSpc>
                <a:spcPts val="1400"/>
              </a:lnSpc>
              <a:spcBef>
                <a:spcPts val="400"/>
              </a:spcBef>
            </a:pPr>
            <a:r>
              <a:rPr lang="en-US" sz="1200" b="1" dirty="0" smtClean="0"/>
              <a:t>Know the rules</a:t>
            </a:r>
          </a:p>
          <a:p>
            <a:pPr>
              <a:lnSpc>
                <a:spcPts val="1400"/>
              </a:lnSpc>
              <a:spcBef>
                <a:spcPts val="400"/>
              </a:spcBef>
            </a:pPr>
            <a:r>
              <a:rPr lang="en-US" sz="1200" dirty="0" smtClean="0"/>
              <a:t>Check the rules and regulations in the area you are visiting.</a:t>
            </a:r>
          </a:p>
          <a:p>
            <a:pPr>
              <a:lnSpc>
                <a:spcPts val="1400"/>
              </a:lnSpc>
              <a:spcBef>
                <a:spcPts val="400"/>
              </a:spcBef>
            </a:pPr>
            <a:r>
              <a:rPr lang="en-US" sz="1200" dirty="0" smtClean="0"/>
              <a:t>Pack out all target trash including shotgun shells, fragmented clay pigeons, or any targets. Trash gives a negative impression of shooters.</a:t>
            </a:r>
          </a:p>
          <a:p>
            <a:pPr>
              <a:lnSpc>
                <a:spcPts val="1400"/>
              </a:lnSpc>
              <a:spcBef>
                <a:spcPts val="400"/>
              </a:spcBef>
            </a:pPr>
            <a:r>
              <a:rPr lang="en-US" sz="1200" dirty="0" smtClean="0"/>
              <a:t>Know what activities you might encounter.</a:t>
            </a:r>
          </a:p>
          <a:p>
            <a:pPr>
              <a:lnSpc>
                <a:spcPts val="1400"/>
              </a:lnSpc>
              <a:spcBef>
                <a:spcPts val="400"/>
              </a:spcBef>
            </a:pPr>
            <a:r>
              <a:rPr lang="en-US" sz="1200" dirty="0" smtClean="0"/>
              <a:t>Respect the rights of others, including private property owners, trail users, campers and others so they can enjoy their activities undisturbed.</a:t>
            </a:r>
          </a:p>
          <a:p>
            <a:pPr>
              <a:lnSpc>
                <a:spcPts val="1400"/>
              </a:lnSpc>
              <a:spcBef>
                <a:spcPts val="400"/>
              </a:spcBef>
            </a:pPr>
            <a:r>
              <a:rPr lang="en-US" sz="1200" dirty="0" smtClean="0"/>
              <a:t>Know the potential of your firearm.</a:t>
            </a:r>
          </a:p>
          <a:p>
            <a:pPr>
              <a:lnSpc>
                <a:spcPts val="1400"/>
              </a:lnSpc>
              <a:spcBef>
                <a:spcPts val="400"/>
              </a:spcBef>
            </a:pPr>
            <a:r>
              <a:rPr lang="en-US" sz="1200" dirty="0" smtClean="0"/>
              <a:t>Keep in mind your firearm’s maximum range, and be sure you have a safe backstop to contain the bullet. A dirt bank is best.</a:t>
            </a:r>
          </a:p>
          <a:p>
            <a:pPr marL="457200" indent="-44450">
              <a:lnSpc>
                <a:spcPts val="1400"/>
              </a:lnSpc>
              <a:spcBef>
                <a:spcPts val="400"/>
              </a:spcBef>
            </a:pPr>
            <a:r>
              <a:rPr lang="en-US" sz="1200" dirty="0" smtClean="0"/>
              <a:t>.22 bullet travels up to one mile</a:t>
            </a:r>
          </a:p>
          <a:p>
            <a:pPr marL="457200" indent="-44450">
              <a:lnSpc>
                <a:spcPts val="1400"/>
              </a:lnSpc>
              <a:spcBef>
                <a:spcPts val="400"/>
              </a:spcBef>
            </a:pPr>
            <a:r>
              <a:rPr lang="en-US" sz="1200" dirty="0" smtClean="0"/>
              <a:t>30.06 bullet travels up to 2.5 miles</a:t>
            </a:r>
          </a:p>
          <a:p>
            <a:pPr marL="457200" indent="-44450">
              <a:lnSpc>
                <a:spcPts val="1400"/>
              </a:lnSpc>
              <a:spcBef>
                <a:spcPts val="400"/>
              </a:spcBef>
            </a:pPr>
            <a:r>
              <a:rPr lang="en-US" sz="1200" dirty="0" smtClean="0"/>
              <a:t>12 gauge shot travels up to 200 yards</a:t>
            </a:r>
            <a:endParaRPr lang="en-US" sz="1200" dirty="0"/>
          </a:p>
        </p:txBody>
      </p:sp>
      <p:pic>
        <p:nvPicPr>
          <p:cNvPr id="10" name="Picture 9"/>
          <p:cNvPicPr>
            <a:picLocks noChangeAspect="1"/>
          </p:cNvPicPr>
          <p:nvPr/>
        </p:nvPicPr>
        <p:blipFill>
          <a:blip r:embed="rId4"/>
          <a:stretch>
            <a:fillRect/>
          </a:stretch>
        </p:blipFill>
        <p:spPr>
          <a:xfrm>
            <a:off x="469900" y="4487677"/>
            <a:ext cx="317500" cy="127000"/>
          </a:xfrm>
          <a:prstGeom prst="rect">
            <a:avLst/>
          </a:prstGeom>
        </p:spPr>
      </p:pic>
      <p:pic>
        <p:nvPicPr>
          <p:cNvPr id="12" name="Picture 11"/>
          <p:cNvPicPr>
            <a:picLocks noChangeAspect="1"/>
          </p:cNvPicPr>
          <p:nvPr/>
        </p:nvPicPr>
        <p:blipFill>
          <a:blip r:embed="rId5"/>
          <a:stretch>
            <a:fillRect/>
          </a:stretch>
        </p:blipFill>
        <p:spPr>
          <a:xfrm>
            <a:off x="463550" y="4744625"/>
            <a:ext cx="330200" cy="76200"/>
          </a:xfrm>
          <a:prstGeom prst="rect">
            <a:avLst/>
          </a:prstGeom>
        </p:spPr>
      </p:pic>
      <p:pic>
        <p:nvPicPr>
          <p:cNvPr id="13" name="Picture 12"/>
          <p:cNvPicPr>
            <a:picLocks noChangeAspect="1"/>
          </p:cNvPicPr>
          <p:nvPr/>
        </p:nvPicPr>
        <p:blipFill>
          <a:blip r:embed="rId6"/>
          <a:stretch>
            <a:fillRect/>
          </a:stretch>
        </p:blipFill>
        <p:spPr>
          <a:xfrm>
            <a:off x="457200" y="4939783"/>
            <a:ext cx="330200" cy="152400"/>
          </a:xfrm>
          <a:prstGeom prst="rect">
            <a:avLst/>
          </a:prstGeom>
        </p:spPr>
      </p:pic>
      <p:sp>
        <p:nvSpPr>
          <p:cNvPr id="14" name="TextBox 13"/>
          <p:cNvSpPr txBox="1"/>
          <p:nvPr/>
        </p:nvSpPr>
        <p:spPr>
          <a:xfrm>
            <a:off x="4091455" y="1330600"/>
            <a:ext cx="3217394" cy="3662541"/>
          </a:xfrm>
          <a:prstGeom prst="rect">
            <a:avLst/>
          </a:prstGeom>
          <a:noFill/>
        </p:spPr>
        <p:txBody>
          <a:bodyPr wrap="square" lIns="0" tIns="0" rIns="0" bIns="0" rtlCol="0">
            <a:spAutoFit/>
          </a:bodyPr>
          <a:lstStyle/>
          <a:p>
            <a:r>
              <a:rPr lang="en-US" b="1" dirty="0" smtClean="0">
                <a:solidFill>
                  <a:srgbClr val="C00000"/>
                </a:solidFill>
              </a:rPr>
              <a:t>Where NOT to Shoot</a:t>
            </a:r>
          </a:p>
          <a:p>
            <a:pPr>
              <a:lnSpc>
                <a:spcPts val="1400"/>
              </a:lnSpc>
              <a:spcBef>
                <a:spcPts val="400"/>
              </a:spcBef>
            </a:pPr>
            <a:r>
              <a:rPr lang="en-US" sz="1200" dirty="0" smtClean="0"/>
              <a:t>Improve the reputation of shooters by only shooting at legitimate targets.</a:t>
            </a:r>
          </a:p>
          <a:p>
            <a:pPr marL="404813">
              <a:lnSpc>
                <a:spcPts val="1400"/>
              </a:lnSpc>
              <a:spcBef>
                <a:spcPts val="600"/>
              </a:spcBef>
            </a:pPr>
            <a:r>
              <a:rPr lang="en-US" sz="1200" dirty="0" smtClean="0"/>
              <a:t>Property such as signs, kiosks, and buildings are not targets.</a:t>
            </a:r>
          </a:p>
          <a:p>
            <a:pPr marL="404813">
              <a:lnSpc>
                <a:spcPts val="1400"/>
              </a:lnSpc>
              <a:spcBef>
                <a:spcPts val="600"/>
              </a:spcBef>
            </a:pPr>
            <a:r>
              <a:rPr lang="en-US" sz="1200" dirty="0" smtClean="0"/>
              <a:t>Do not shoot across roads, waterways or into caves.</a:t>
            </a:r>
          </a:p>
          <a:p>
            <a:pPr marL="404813">
              <a:lnSpc>
                <a:spcPts val="1400"/>
              </a:lnSpc>
              <a:spcBef>
                <a:spcPts val="600"/>
              </a:spcBef>
            </a:pPr>
            <a:r>
              <a:rPr lang="en-US" sz="1200" dirty="0" smtClean="0"/>
              <a:t>Do not use trees or other natural objects as targets. </a:t>
            </a:r>
          </a:p>
          <a:p>
            <a:pPr marL="404813">
              <a:lnSpc>
                <a:spcPts val="1400"/>
              </a:lnSpc>
              <a:spcBef>
                <a:spcPts val="600"/>
              </a:spcBef>
            </a:pPr>
            <a:r>
              <a:rPr lang="en-US" sz="1200" dirty="0" smtClean="0"/>
              <a:t>Do not shoot in recreation sites such as campgrounds, trailheads, parking areas or boat launches.</a:t>
            </a:r>
          </a:p>
          <a:p>
            <a:pPr marL="404813">
              <a:lnSpc>
                <a:spcPts val="1400"/>
              </a:lnSpc>
              <a:spcBef>
                <a:spcPts val="600"/>
              </a:spcBef>
            </a:pPr>
            <a:r>
              <a:rPr lang="en-US" sz="1200" dirty="0" smtClean="0"/>
              <a:t>Do not disturb or shoot historical or archeological sites.</a:t>
            </a:r>
          </a:p>
          <a:p>
            <a:pPr marL="404813">
              <a:lnSpc>
                <a:spcPts val="1400"/>
              </a:lnSpc>
              <a:spcBef>
                <a:spcPts val="600"/>
              </a:spcBef>
            </a:pPr>
            <a:r>
              <a:rPr lang="en-US" sz="1200" dirty="0" smtClean="0"/>
              <a:t>Do not shoot household appliances and other objects dumped in shooting areas. It is misconstrued that shooters are the dumpers.</a:t>
            </a:r>
          </a:p>
        </p:txBody>
      </p:sp>
      <p:pic>
        <p:nvPicPr>
          <p:cNvPr id="15" name="Picture 14"/>
          <p:cNvPicPr>
            <a:picLocks noChangeAspect="1"/>
          </p:cNvPicPr>
          <p:nvPr/>
        </p:nvPicPr>
        <p:blipFill>
          <a:blip r:embed="rId7"/>
          <a:stretch>
            <a:fillRect/>
          </a:stretch>
        </p:blipFill>
        <p:spPr>
          <a:xfrm>
            <a:off x="4091456" y="2130562"/>
            <a:ext cx="331439" cy="331439"/>
          </a:xfrm>
          <a:prstGeom prst="rect">
            <a:avLst/>
          </a:prstGeom>
        </p:spPr>
      </p:pic>
      <p:pic>
        <p:nvPicPr>
          <p:cNvPr id="16" name="Picture 15"/>
          <p:cNvPicPr>
            <a:picLocks noChangeAspect="1"/>
          </p:cNvPicPr>
          <p:nvPr/>
        </p:nvPicPr>
        <p:blipFill>
          <a:blip r:embed="rId7"/>
          <a:stretch>
            <a:fillRect/>
          </a:stretch>
        </p:blipFill>
        <p:spPr>
          <a:xfrm>
            <a:off x="4091456" y="2543571"/>
            <a:ext cx="331439" cy="331439"/>
          </a:xfrm>
          <a:prstGeom prst="rect">
            <a:avLst/>
          </a:prstGeom>
        </p:spPr>
      </p:pic>
      <p:pic>
        <p:nvPicPr>
          <p:cNvPr id="17" name="Picture 16"/>
          <p:cNvPicPr>
            <a:picLocks noChangeAspect="1"/>
          </p:cNvPicPr>
          <p:nvPr/>
        </p:nvPicPr>
        <p:blipFill>
          <a:blip r:embed="rId7"/>
          <a:stretch>
            <a:fillRect/>
          </a:stretch>
        </p:blipFill>
        <p:spPr>
          <a:xfrm>
            <a:off x="4091456" y="2976338"/>
            <a:ext cx="331439" cy="331439"/>
          </a:xfrm>
          <a:prstGeom prst="rect">
            <a:avLst/>
          </a:prstGeom>
        </p:spPr>
      </p:pic>
      <p:pic>
        <p:nvPicPr>
          <p:cNvPr id="18" name="Picture 17"/>
          <p:cNvPicPr>
            <a:picLocks noChangeAspect="1"/>
          </p:cNvPicPr>
          <p:nvPr/>
        </p:nvPicPr>
        <p:blipFill>
          <a:blip r:embed="rId7"/>
          <a:stretch>
            <a:fillRect/>
          </a:stretch>
        </p:blipFill>
        <p:spPr>
          <a:xfrm>
            <a:off x="4091456" y="3426735"/>
            <a:ext cx="331439" cy="331439"/>
          </a:xfrm>
          <a:prstGeom prst="rect">
            <a:avLst/>
          </a:prstGeom>
        </p:spPr>
      </p:pic>
      <p:pic>
        <p:nvPicPr>
          <p:cNvPr id="19" name="Picture 18"/>
          <p:cNvPicPr>
            <a:picLocks noChangeAspect="1"/>
          </p:cNvPicPr>
          <p:nvPr/>
        </p:nvPicPr>
        <p:blipFill>
          <a:blip r:embed="rId7"/>
          <a:stretch>
            <a:fillRect/>
          </a:stretch>
        </p:blipFill>
        <p:spPr>
          <a:xfrm>
            <a:off x="4091455" y="4009582"/>
            <a:ext cx="331439" cy="331439"/>
          </a:xfrm>
          <a:prstGeom prst="rect">
            <a:avLst/>
          </a:prstGeom>
        </p:spPr>
      </p:pic>
      <p:pic>
        <p:nvPicPr>
          <p:cNvPr id="20" name="Picture 19"/>
          <p:cNvPicPr>
            <a:picLocks noChangeAspect="1"/>
          </p:cNvPicPr>
          <p:nvPr/>
        </p:nvPicPr>
        <p:blipFill>
          <a:blip r:embed="rId7"/>
          <a:stretch>
            <a:fillRect/>
          </a:stretch>
        </p:blipFill>
        <p:spPr>
          <a:xfrm>
            <a:off x="4091455" y="4459979"/>
            <a:ext cx="331439" cy="331439"/>
          </a:xfrm>
          <a:prstGeom prst="rect">
            <a:avLst/>
          </a:prstGeom>
        </p:spPr>
      </p:pic>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5704" y="5244549"/>
            <a:ext cx="6864096" cy="4407408"/>
          </a:xfrm>
          <a:prstGeom prst="rect">
            <a:avLst/>
          </a:prstGeom>
        </p:spPr>
      </p:pic>
    </p:spTree>
    <p:extLst>
      <p:ext uri="{BB962C8B-B14F-4D97-AF65-F5344CB8AC3E}">
        <p14:creationId xmlns:p14="http://schemas.microsoft.com/office/powerpoint/2010/main" val="1034147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71500" y="516890"/>
            <a:ext cx="6629400" cy="977900"/>
          </a:xfrm>
          <a:prstGeom prst="rect">
            <a:avLst/>
          </a:prstGeom>
        </p:spPr>
      </p:pic>
      <p:sp>
        <p:nvSpPr>
          <p:cNvPr id="6" name="TextBox 5"/>
          <p:cNvSpPr txBox="1"/>
          <p:nvPr/>
        </p:nvSpPr>
        <p:spPr>
          <a:xfrm>
            <a:off x="3823074" y="1871595"/>
            <a:ext cx="3565071" cy="4514056"/>
          </a:xfrm>
          <a:prstGeom prst="rect">
            <a:avLst/>
          </a:prstGeom>
          <a:noFill/>
        </p:spPr>
        <p:txBody>
          <a:bodyPr wrap="square" lIns="0" tIns="0" rIns="0" bIns="0" rtlCol="0">
            <a:spAutoFit/>
          </a:bodyPr>
          <a:lstStyle/>
          <a:p>
            <a:pPr>
              <a:lnSpc>
                <a:spcPts val="1400"/>
              </a:lnSpc>
              <a:spcBef>
                <a:spcPts val="400"/>
              </a:spcBef>
            </a:pPr>
            <a:r>
              <a:rPr lang="en-US" sz="1200" dirty="0" smtClean="0"/>
              <a:t>When target shooting is done in the right way, it poses little threat to our safety or natural resources. However, careless, unsafe shooting can cause great resource damage and pose serious threats to human life: both to staff and visitors.</a:t>
            </a:r>
          </a:p>
          <a:p>
            <a:pPr>
              <a:lnSpc>
                <a:spcPts val="1400"/>
              </a:lnSpc>
              <a:spcBef>
                <a:spcPts val="1000"/>
              </a:spcBef>
            </a:pPr>
            <a:r>
              <a:rPr lang="en-US" sz="2400" b="1" dirty="0" smtClean="0">
                <a:solidFill>
                  <a:srgbClr val="C00000"/>
                </a:solidFill>
              </a:rPr>
              <a:t>FIRE DANGER IS HIGH!</a:t>
            </a:r>
          </a:p>
          <a:p>
            <a:pPr>
              <a:lnSpc>
                <a:spcPts val="1400"/>
              </a:lnSpc>
              <a:spcBef>
                <a:spcPts val="400"/>
              </a:spcBef>
            </a:pPr>
            <a:r>
              <a:rPr lang="en-US" sz="1200" dirty="0" smtClean="0"/>
              <a:t>Please avoid shooting after 1:00 p.m. on extremely hot days and follow these guidelines:</a:t>
            </a:r>
          </a:p>
          <a:p>
            <a:pPr marL="346075">
              <a:lnSpc>
                <a:spcPts val="1400"/>
              </a:lnSpc>
              <a:spcBef>
                <a:spcPts val="600"/>
              </a:spcBef>
            </a:pPr>
            <a:r>
              <a:rPr lang="en-US" sz="1200" dirty="0" smtClean="0"/>
              <a:t>Bring water and a shovel or fire extinguisher and place them near target areas to help immediately extinguish any fires.</a:t>
            </a:r>
          </a:p>
          <a:p>
            <a:pPr marL="346075">
              <a:lnSpc>
                <a:spcPts val="1400"/>
              </a:lnSpc>
              <a:spcBef>
                <a:spcPts val="600"/>
              </a:spcBef>
            </a:pPr>
            <a:r>
              <a:rPr lang="en-US" sz="1200" dirty="0" smtClean="0"/>
              <a:t>Place targets against an earthen backstop and away from all vegetation; especially avoid rocks, dry grasses or other flammable materials.</a:t>
            </a:r>
          </a:p>
          <a:p>
            <a:pPr marL="346075">
              <a:lnSpc>
                <a:spcPts val="1400"/>
              </a:lnSpc>
              <a:spcBef>
                <a:spcPts val="600"/>
              </a:spcBef>
            </a:pPr>
            <a:r>
              <a:rPr lang="en-US" sz="1200" dirty="0" smtClean="0"/>
              <a:t>Never use incendiary ammunition or exploding targets, which are prohibited on federal and many other lands.</a:t>
            </a:r>
          </a:p>
          <a:p>
            <a:pPr marL="346075">
              <a:lnSpc>
                <a:spcPts val="1400"/>
              </a:lnSpc>
              <a:spcBef>
                <a:spcPts val="600"/>
              </a:spcBef>
            </a:pPr>
            <a:r>
              <a:rPr lang="en-US" sz="1200" dirty="0" smtClean="0"/>
              <a:t>After shooting, check the target area for any signs of fire or heat. Stay for an hour after shooting to make sure.</a:t>
            </a:r>
          </a:p>
          <a:p>
            <a:pPr marL="346075">
              <a:lnSpc>
                <a:spcPts val="1400"/>
              </a:lnSpc>
              <a:spcBef>
                <a:spcPts val="600"/>
              </a:spcBef>
            </a:pPr>
            <a:r>
              <a:rPr lang="en-US" sz="1200" dirty="0" smtClean="0"/>
              <a:t>Avoid jacketed bullets and high velocity ammunition when fire danger is high.</a:t>
            </a:r>
            <a:endParaRPr lang="en-US" sz="1200" dirty="0"/>
          </a:p>
        </p:txBody>
      </p:sp>
      <p:pic>
        <p:nvPicPr>
          <p:cNvPr id="7" name="Picture 6"/>
          <p:cNvPicPr>
            <a:picLocks noChangeAspect="1"/>
          </p:cNvPicPr>
          <p:nvPr/>
        </p:nvPicPr>
        <p:blipFill>
          <a:blip r:embed="rId3"/>
          <a:stretch>
            <a:fillRect/>
          </a:stretch>
        </p:blipFill>
        <p:spPr>
          <a:xfrm>
            <a:off x="3830714" y="3516245"/>
            <a:ext cx="279400" cy="292100"/>
          </a:xfrm>
          <a:prstGeom prst="rect">
            <a:avLst/>
          </a:prstGeom>
        </p:spPr>
      </p:pic>
      <p:pic>
        <p:nvPicPr>
          <p:cNvPr id="8" name="Picture 7"/>
          <p:cNvPicPr>
            <a:picLocks noChangeAspect="1"/>
          </p:cNvPicPr>
          <p:nvPr/>
        </p:nvPicPr>
        <p:blipFill>
          <a:blip r:embed="rId3"/>
          <a:stretch>
            <a:fillRect/>
          </a:stretch>
        </p:blipFill>
        <p:spPr>
          <a:xfrm>
            <a:off x="3832504" y="4185014"/>
            <a:ext cx="279400" cy="292100"/>
          </a:xfrm>
          <a:prstGeom prst="rect">
            <a:avLst/>
          </a:prstGeom>
        </p:spPr>
      </p:pic>
      <p:pic>
        <p:nvPicPr>
          <p:cNvPr id="9" name="Picture 8"/>
          <p:cNvPicPr>
            <a:picLocks noChangeAspect="1"/>
          </p:cNvPicPr>
          <p:nvPr/>
        </p:nvPicPr>
        <p:blipFill>
          <a:blip r:embed="rId3"/>
          <a:stretch>
            <a:fillRect/>
          </a:stretch>
        </p:blipFill>
        <p:spPr>
          <a:xfrm>
            <a:off x="3830714" y="4792595"/>
            <a:ext cx="279400" cy="292100"/>
          </a:xfrm>
          <a:prstGeom prst="rect">
            <a:avLst/>
          </a:prstGeom>
        </p:spPr>
      </p:pic>
      <p:pic>
        <p:nvPicPr>
          <p:cNvPr id="10" name="Picture 9"/>
          <p:cNvPicPr>
            <a:picLocks noChangeAspect="1"/>
          </p:cNvPicPr>
          <p:nvPr/>
        </p:nvPicPr>
        <p:blipFill>
          <a:blip r:embed="rId3"/>
          <a:stretch>
            <a:fillRect/>
          </a:stretch>
        </p:blipFill>
        <p:spPr>
          <a:xfrm>
            <a:off x="3830714" y="5388782"/>
            <a:ext cx="279400" cy="292100"/>
          </a:xfrm>
          <a:prstGeom prst="rect">
            <a:avLst/>
          </a:prstGeom>
        </p:spPr>
      </p:pic>
      <p:pic>
        <p:nvPicPr>
          <p:cNvPr id="11" name="Picture 10"/>
          <p:cNvPicPr>
            <a:picLocks noChangeAspect="1"/>
          </p:cNvPicPr>
          <p:nvPr/>
        </p:nvPicPr>
        <p:blipFill>
          <a:blip r:embed="rId3"/>
          <a:stretch>
            <a:fillRect/>
          </a:stretch>
        </p:blipFill>
        <p:spPr>
          <a:xfrm>
            <a:off x="3816616" y="6002192"/>
            <a:ext cx="279400" cy="292100"/>
          </a:xfrm>
          <a:prstGeom prst="rect">
            <a:avLst/>
          </a:prstGeom>
        </p:spPr>
      </p:pic>
      <p:sp>
        <p:nvSpPr>
          <p:cNvPr id="16" name="TextBox 15"/>
          <p:cNvSpPr txBox="1"/>
          <p:nvPr/>
        </p:nvSpPr>
        <p:spPr>
          <a:xfrm>
            <a:off x="468003" y="6614882"/>
            <a:ext cx="2177546" cy="1339085"/>
          </a:xfrm>
          <a:prstGeom prst="rect">
            <a:avLst/>
          </a:prstGeom>
          <a:noFill/>
        </p:spPr>
        <p:txBody>
          <a:bodyPr wrap="square" lIns="0" tIns="0" rIns="0" bIns="0" rtlCol="0">
            <a:spAutoFit/>
          </a:bodyPr>
          <a:lstStyle/>
          <a:p>
            <a:pPr>
              <a:lnSpc>
                <a:spcPts val="1500"/>
              </a:lnSpc>
              <a:spcBef>
                <a:spcPts val="400"/>
              </a:spcBef>
            </a:pPr>
            <a:r>
              <a:rPr lang="en-US" sz="1200" dirty="0" smtClean="0"/>
              <a:t>Some activities may be  prohibited on public lands, including explosives, fireworks, tracer rounds, incendiary ammunition and exploding targets. Know before you go by checking with your land management agency.</a:t>
            </a:r>
            <a:endParaRPr lang="en-US" sz="1200" dirty="0"/>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4619" y="6536781"/>
            <a:ext cx="1463040" cy="1463040"/>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5800" y="6555316"/>
            <a:ext cx="1541903" cy="1463040"/>
          </a:xfrm>
          <a:prstGeom prst="rect">
            <a:avLst/>
          </a:prstGeom>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69475" y="6545339"/>
            <a:ext cx="1577255" cy="1463040"/>
          </a:xfrm>
          <a:prstGeom prst="rect">
            <a:avLst/>
          </a:prstGeom>
        </p:spPr>
      </p:pic>
      <p:pic>
        <p:nvPicPr>
          <p:cNvPr id="22" name="Picture 21"/>
          <p:cNvPicPr>
            <a:picLocks noChangeAspect="1"/>
          </p:cNvPicPr>
          <p:nvPr/>
        </p:nvPicPr>
        <p:blipFill>
          <a:blip r:embed="rId7"/>
          <a:stretch>
            <a:fillRect/>
          </a:stretch>
        </p:blipFill>
        <p:spPr>
          <a:xfrm>
            <a:off x="5746730" y="8531056"/>
            <a:ext cx="1555770" cy="1166828"/>
          </a:xfrm>
          <a:prstGeom prst="rect">
            <a:avLst/>
          </a:prstGeom>
        </p:spPr>
      </p:pic>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5804" y="8187793"/>
            <a:ext cx="1204271" cy="1508252"/>
          </a:xfrm>
          <a:prstGeom prst="rect">
            <a:avLst/>
          </a:prstGeom>
        </p:spPr>
      </p:pic>
      <p:pic>
        <p:nvPicPr>
          <p:cNvPr id="24" name="Picture 23"/>
          <p:cNvPicPr>
            <a:picLocks noChangeAspect="1"/>
          </p:cNvPicPr>
          <p:nvPr/>
        </p:nvPicPr>
        <p:blipFill>
          <a:blip r:embed="rId9"/>
          <a:stretch>
            <a:fillRect/>
          </a:stretch>
        </p:blipFill>
        <p:spPr>
          <a:xfrm>
            <a:off x="1947645" y="8531056"/>
            <a:ext cx="3267110" cy="983646"/>
          </a:xfrm>
          <a:prstGeom prst="rect">
            <a:avLst/>
          </a:prstGeom>
        </p:spPr>
      </p:pic>
      <p:sp>
        <p:nvSpPr>
          <p:cNvPr id="25" name="TextBox 24"/>
          <p:cNvSpPr txBox="1"/>
          <p:nvPr/>
        </p:nvSpPr>
        <p:spPr>
          <a:xfrm>
            <a:off x="1947645" y="9514702"/>
            <a:ext cx="3511260" cy="192360"/>
          </a:xfrm>
          <a:prstGeom prst="rect">
            <a:avLst/>
          </a:prstGeom>
          <a:noFill/>
        </p:spPr>
        <p:txBody>
          <a:bodyPr wrap="square" lIns="0" tIns="0" rIns="0" bIns="0" rtlCol="0">
            <a:spAutoFit/>
          </a:bodyPr>
          <a:lstStyle/>
          <a:p>
            <a:pPr algn="ctr">
              <a:lnSpc>
                <a:spcPts val="1500"/>
              </a:lnSpc>
              <a:spcBef>
                <a:spcPts val="400"/>
              </a:spcBef>
            </a:pPr>
            <a:r>
              <a:rPr lang="en-US" sz="1400" b="1" dirty="0" smtClean="0"/>
              <a:t>Enjoy shooting and hunting on public lands.</a:t>
            </a:r>
            <a:endParaRPr lang="en-US" sz="1400" b="1" dirty="0"/>
          </a:p>
        </p:txBody>
      </p:sp>
      <p:sp>
        <p:nvSpPr>
          <p:cNvPr id="26" name="TextBox 25"/>
          <p:cNvSpPr txBox="1"/>
          <p:nvPr/>
        </p:nvSpPr>
        <p:spPr>
          <a:xfrm>
            <a:off x="2656435" y="8021559"/>
            <a:ext cx="1463040" cy="384721"/>
          </a:xfrm>
          <a:prstGeom prst="rect">
            <a:avLst/>
          </a:prstGeom>
          <a:noFill/>
        </p:spPr>
        <p:txBody>
          <a:bodyPr wrap="square" lIns="0" tIns="0" rIns="0" bIns="0" rtlCol="0">
            <a:spAutoFit/>
          </a:bodyPr>
          <a:lstStyle/>
          <a:p>
            <a:pPr algn="ctr">
              <a:lnSpc>
                <a:spcPts val="1500"/>
              </a:lnSpc>
            </a:pPr>
            <a:r>
              <a:rPr lang="en-US" sz="1200" b="1" dirty="0" smtClean="0"/>
              <a:t>Exploding targets</a:t>
            </a:r>
          </a:p>
          <a:p>
            <a:pPr algn="ctr">
              <a:lnSpc>
                <a:spcPts val="1500"/>
              </a:lnSpc>
            </a:pPr>
            <a:r>
              <a:rPr lang="en-US" sz="1200" b="1" dirty="0" smtClean="0"/>
              <a:t>prohibited</a:t>
            </a:r>
            <a:endParaRPr lang="en-US" sz="1200" b="1" dirty="0"/>
          </a:p>
        </p:txBody>
      </p:sp>
      <p:sp>
        <p:nvSpPr>
          <p:cNvPr id="27" name="TextBox 26"/>
          <p:cNvSpPr txBox="1"/>
          <p:nvPr/>
        </p:nvSpPr>
        <p:spPr>
          <a:xfrm>
            <a:off x="4294969" y="8030299"/>
            <a:ext cx="1463040" cy="384721"/>
          </a:xfrm>
          <a:prstGeom prst="rect">
            <a:avLst/>
          </a:prstGeom>
          <a:noFill/>
        </p:spPr>
        <p:txBody>
          <a:bodyPr wrap="square" lIns="0" tIns="0" rIns="0" bIns="0" rtlCol="0">
            <a:spAutoFit/>
          </a:bodyPr>
          <a:lstStyle/>
          <a:p>
            <a:pPr algn="ctr">
              <a:lnSpc>
                <a:spcPts val="1500"/>
              </a:lnSpc>
            </a:pPr>
            <a:r>
              <a:rPr lang="en-US" sz="1200" b="1" smtClean="0"/>
              <a:t>Tracer rounds</a:t>
            </a:r>
            <a:endParaRPr lang="en-US" sz="1200" b="1" dirty="0" smtClean="0"/>
          </a:p>
          <a:p>
            <a:pPr algn="ctr">
              <a:lnSpc>
                <a:spcPts val="1500"/>
              </a:lnSpc>
            </a:pPr>
            <a:r>
              <a:rPr lang="en-US" sz="1200" b="1" dirty="0" smtClean="0"/>
              <a:t>prohibited</a:t>
            </a:r>
            <a:endParaRPr lang="en-US" sz="1200" b="1" dirty="0"/>
          </a:p>
        </p:txBody>
      </p:sp>
      <p:sp>
        <p:nvSpPr>
          <p:cNvPr id="28" name="TextBox 27"/>
          <p:cNvSpPr txBox="1"/>
          <p:nvPr/>
        </p:nvSpPr>
        <p:spPr>
          <a:xfrm>
            <a:off x="5925105" y="8041194"/>
            <a:ext cx="1463040" cy="377283"/>
          </a:xfrm>
          <a:prstGeom prst="rect">
            <a:avLst/>
          </a:prstGeom>
          <a:noFill/>
        </p:spPr>
        <p:txBody>
          <a:bodyPr wrap="square" lIns="0" tIns="0" rIns="0" bIns="0" rtlCol="0">
            <a:spAutoFit/>
          </a:bodyPr>
          <a:lstStyle/>
          <a:p>
            <a:pPr algn="ctr">
              <a:lnSpc>
                <a:spcPts val="1500"/>
              </a:lnSpc>
            </a:pPr>
            <a:r>
              <a:rPr lang="en-US" sz="1200" b="1" dirty="0" smtClean="0"/>
              <a:t>Fireworks</a:t>
            </a:r>
          </a:p>
          <a:p>
            <a:pPr algn="ctr">
              <a:lnSpc>
                <a:spcPts val="1500"/>
              </a:lnSpc>
            </a:pPr>
            <a:r>
              <a:rPr lang="en-US" sz="1200" b="1" dirty="0" smtClean="0"/>
              <a:t>prohibited</a:t>
            </a:r>
            <a:endParaRPr lang="en-US" sz="1200" b="1" dirty="0"/>
          </a:p>
        </p:txBody>
      </p:sp>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2683" y="1963332"/>
            <a:ext cx="3005243" cy="4276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1629371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68</TotalTime>
  <Words>477</Words>
  <Application>Microsoft Macintosh PowerPoint</Application>
  <PresentationFormat>Custom</PresentationFormat>
  <Paragraphs>38</Paragraphs>
  <Slides>2</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vt:i4>
      </vt:variant>
    </vt:vector>
  </HeadingPairs>
  <TitlesOfParts>
    <vt:vector size="6" baseType="lpstr">
      <vt:lpstr>Arial</vt:lpstr>
      <vt:lpstr>Calibri</vt:lpstr>
      <vt:lpstr>Calibri Light</vt:lpstr>
      <vt:lpstr>Office Theme</vt:lpstr>
      <vt:lpstr>PowerPoint Presentation</vt:lpstr>
      <vt:lpstr>PowerPoint Presentation</vt:lpstr>
    </vt:vector>
  </TitlesOfParts>
  <Company/>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16</cp:revision>
  <dcterms:created xsi:type="dcterms:W3CDTF">2018-06-21T23:14:06Z</dcterms:created>
  <dcterms:modified xsi:type="dcterms:W3CDTF">2018-06-24T21:18:54Z</dcterms:modified>
</cp:coreProperties>
</file>