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43891200" cy="21945600"/>
  <p:notesSz cx="6858000" cy="9144000"/>
  <p:defaultTextStyle>
    <a:defPPr>
      <a:defRPr lang="en-US"/>
    </a:defPPr>
    <a:lvl1pPr marL="0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81012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62024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43037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524049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405061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86073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167086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5048098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9B6"/>
    <a:srgbClr val="F4F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7" d="100"/>
          <a:sy n="17" d="100"/>
        </p:scale>
        <p:origin x="-1184" y="-112"/>
      </p:cViewPr>
      <p:guideLst>
        <p:guide orient="horz" pos="6912"/>
        <p:guide pos="13824"/>
      </p:guideLst>
    </p:cSldViewPr>
  </p:slideViewPr>
  <p:notesTextViewPr>
    <p:cViewPr>
      <p:scale>
        <a:sx n="100" d="100"/>
        <a:sy n="100" d="100"/>
      </p:scale>
      <p:origin x="0" y="192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E91D4-34CA-2C4A-9C43-2859FCE1BD36}" type="datetimeFigureOut">
              <a:t>8/20/15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95235-14B6-6E42-8E30-E76D98D08BA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39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</a:t>
            </a:r>
            <a:r>
              <a:rPr lang="en-US" baseline="0"/>
              <a:t> sure to change third bullet to match your agency’s OHV/ATV policy. </a:t>
            </a:r>
            <a:r>
              <a:rPr lang="en-US"/>
              <a:t>The text is editable, so you can change the wording based</a:t>
            </a:r>
            <a:r>
              <a:rPr lang="en-US" baseline="0"/>
              <a:t> on fire causes and agency ATV/OHV restrictions, but remember to keep it very short (see next page). </a:t>
            </a:r>
            <a:r>
              <a:rPr lang="en-US"/>
              <a:t>You can also switch</a:t>
            </a:r>
            <a:r>
              <a:rPr lang="en-US" baseline="0"/>
              <a:t> out logos and contact information. Logos are in the art_boards  folder, in the agencylogos.pptx file. Always clear products you make with Public Affairs, Fire, Resource Specialists, Law Enforcement, Forest Supervisor etc. to make sure they are correct.</a:t>
            </a:r>
          </a:p>
          <a:p>
            <a:r>
              <a:rPr lang="en-US" baseline="0"/>
              <a:t>The dimensions are 48x24 export as a pdf to print, then print at whatever percent you need to make it big enough.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95235-14B6-6E42-8E30-E76D98D08BA7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90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6817362"/>
            <a:ext cx="37307520" cy="4704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2435840"/>
            <a:ext cx="3072384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6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52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405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286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16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048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7E08-8EB3-C34B-AA16-29834CE3F0D6}" type="datetimeFigureOut">
              <a:rPr lang="en-US" smtClean="0"/>
              <a:t>8/20/15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B53C-0FD2-7340-941F-A2D168E76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1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7E08-8EB3-C34B-AA16-29834CE3F0D6}" type="datetimeFigureOut">
              <a:rPr lang="en-US" smtClean="0"/>
              <a:t>8/20/15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B53C-0FD2-7340-941F-A2D168E76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8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2814321"/>
            <a:ext cx="47404018" cy="599186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2814321"/>
            <a:ext cx="141480542" cy="59918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7E08-8EB3-C34B-AA16-29834CE3F0D6}" type="datetimeFigureOut">
              <a:rPr lang="en-US" smtClean="0"/>
              <a:t>8/20/15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B53C-0FD2-7340-941F-A2D168E76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0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7E08-8EB3-C34B-AA16-29834CE3F0D6}" type="datetimeFigureOut">
              <a:rPr lang="en-US" smtClean="0"/>
              <a:t>8/20/15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B53C-0FD2-7340-941F-A2D168E76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49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14102082"/>
            <a:ext cx="37307520" cy="4358640"/>
          </a:xfrm>
        </p:spPr>
        <p:txBody>
          <a:bodyPr anchor="t"/>
          <a:lstStyle>
            <a:lvl1pPr algn="l">
              <a:defRPr sz="16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9301483"/>
            <a:ext cx="37307520" cy="4800598"/>
          </a:xfrm>
        </p:spPr>
        <p:txBody>
          <a:bodyPr anchor="b"/>
          <a:lstStyle>
            <a:lvl1pPr marL="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1pPr>
            <a:lvl2pPr marL="1881012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2pPr>
            <a:lvl3pPr marL="3762024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3pPr>
            <a:lvl4pPr marL="5643037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4pPr>
            <a:lvl5pPr marL="7524049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5pPr>
            <a:lvl6pPr marL="9405061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6pPr>
            <a:lvl7pPr marL="1128607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7pPr>
            <a:lvl8pPr marL="13167086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8pPr>
            <a:lvl9pPr marL="15048098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7E08-8EB3-C34B-AA16-29834CE3F0D6}" type="datetimeFigureOut">
              <a:rPr lang="en-US" smtClean="0"/>
              <a:t>8/20/15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B53C-0FD2-7340-941F-A2D168E76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0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16388081"/>
            <a:ext cx="94442280" cy="46344842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16388081"/>
            <a:ext cx="94442280" cy="46344842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7E08-8EB3-C34B-AA16-29834CE3F0D6}" type="datetimeFigureOut">
              <a:rPr lang="en-US" smtClean="0"/>
              <a:t>8/20/15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B53C-0FD2-7340-941F-A2D168E76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3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878842"/>
            <a:ext cx="39502080" cy="3657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4912362"/>
            <a:ext cx="19392902" cy="2047238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81012" indent="0">
              <a:buNone/>
              <a:defRPr sz="8200" b="1"/>
            </a:lvl2pPr>
            <a:lvl3pPr marL="3762024" indent="0">
              <a:buNone/>
              <a:defRPr sz="7400" b="1"/>
            </a:lvl3pPr>
            <a:lvl4pPr marL="5643037" indent="0">
              <a:buNone/>
              <a:defRPr sz="6600" b="1"/>
            </a:lvl4pPr>
            <a:lvl5pPr marL="7524049" indent="0">
              <a:buNone/>
              <a:defRPr sz="6600" b="1"/>
            </a:lvl5pPr>
            <a:lvl6pPr marL="9405061" indent="0">
              <a:buNone/>
              <a:defRPr sz="6600" b="1"/>
            </a:lvl6pPr>
            <a:lvl7pPr marL="11286073" indent="0">
              <a:buNone/>
              <a:defRPr sz="6600" b="1"/>
            </a:lvl7pPr>
            <a:lvl8pPr marL="13167086" indent="0">
              <a:buNone/>
              <a:defRPr sz="6600" b="1"/>
            </a:lvl8pPr>
            <a:lvl9pPr marL="15048098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6959600"/>
            <a:ext cx="19392902" cy="12644122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4912362"/>
            <a:ext cx="19400520" cy="2047238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81012" indent="0">
              <a:buNone/>
              <a:defRPr sz="8200" b="1"/>
            </a:lvl2pPr>
            <a:lvl3pPr marL="3762024" indent="0">
              <a:buNone/>
              <a:defRPr sz="7400" b="1"/>
            </a:lvl3pPr>
            <a:lvl4pPr marL="5643037" indent="0">
              <a:buNone/>
              <a:defRPr sz="6600" b="1"/>
            </a:lvl4pPr>
            <a:lvl5pPr marL="7524049" indent="0">
              <a:buNone/>
              <a:defRPr sz="6600" b="1"/>
            </a:lvl5pPr>
            <a:lvl6pPr marL="9405061" indent="0">
              <a:buNone/>
              <a:defRPr sz="6600" b="1"/>
            </a:lvl6pPr>
            <a:lvl7pPr marL="11286073" indent="0">
              <a:buNone/>
              <a:defRPr sz="6600" b="1"/>
            </a:lvl7pPr>
            <a:lvl8pPr marL="13167086" indent="0">
              <a:buNone/>
              <a:defRPr sz="6600" b="1"/>
            </a:lvl8pPr>
            <a:lvl9pPr marL="15048098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6959600"/>
            <a:ext cx="19400520" cy="12644122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7E08-8EB3-C34B-AA16-29834CE3F0D6}" type="datetimeFigureOut">
              <a:rPr lang="en-US" smtClean="0"/>
              <a:t>8/20/15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B53C-0FD2-7340-941F-A2D168E76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5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7E08-8EB3-C34B-AA16-29834CE3F0D6}" type="datetimeFigureOut">
              <a:rPr lang="en-US" smtClean="0"/>
              <a:t>8/20/15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B53C-0FD2-7340-941F-A2D168E76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21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7E08-8EB3-C34B-AA16-29834CE3F0D6}" type="datetimeFigureOut">
              <a:rPr lang="en-US" smtClean="0"/>
              <a:t>8/20/15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B53C-0FD2-7340-941F-A2D168E76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6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873760"/>
            <a:ext cx="14439902" cy="3718560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873761"/>
            <a:ext cx="24536400" cy="18729962"/>
          </a:xfrm>
        </p:spPr>
        <p:txBody>
          <a:bodyPr/>
          <a:lstStyle>
            <a:lvl1pPr>
              <a:defRPr sz="13200"/>
            </a:lvl1pPr>
            <a:lvl2pPr>
              <a:defRPr sz="11500"/>
            </a:lvl2pPr>
            <a:lvl3pPr>
              <a:defRPr sz="99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4592321"/>
            <a:ext cx="14439902" cy="15011402"/>
          </a:xfrm>
        </p:spPr>
        <p:txBody>
          <a:bodyPr/>
          <a:lstStyle>
            <a:lvl1pPr marL="0" indent="0">
              <a:buNone/>
              <a:defRPr sz="5800"/>
            </a:lvl1pPr>
            <a:lvl2pPr marL="1881012" indent="0">
              <a:buNone/>
              <a:defRPr sz="4900"/>
            </a:lvl2pPr>
            <a:lvl3pPr marL="3762024" indent="0">
              <a:buNone/>
              <a:defRPr sz="4100"/>
            </a:lvl3pPr>
            <a:lvl4pPr marL="5643037" indent="0">
              <a:buNone/>
              <a:defRPr sz="3700"/>
            </a:lvl4pPr>
            <a:lvl5pPr marL="7524049" indent="0">
              <a:buNone/>
              <a:defRPr sz="3700"/>
            </a:lvl5pPr>
            <a:lvl6pPr marL="9405061" indent="0">
              <a:buNone/>
              <a:defRPr sz="3700"/>
            </a:lvl6pPr>
            <a:lvl7pPr marL="11286073" indent="0">
              <a:buNone/>
              <a:defRPr sz="3700"/>
            </a:lvl7pPr>
            <a:lvl8pPr marL="13167086" indent="0">
              <a:buNone/>
              <a:defRPr sz="3700"/>
            </a:lvl8pPr>
            <a:lvl9pPr marL="15048098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7E08-8EB3-C34B-AA16-29834CE3F0D6}" type="datetimeFigureOut">
              <a:rPr lang="en-US" smtClean="0"/>
              <a:t>8/20/15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B53C-0FD2-7340-941F-A2D168E76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4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15361920"/>
            <a:ext cx="26334720" cy="1813562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1960880"/>
            <a:ext cx="26334720" cy="13167360"/>
          </a:xfrm>
        </p:spPr>
        <p:txBody>
          <a:bodyPr/>
          <a:lstStyle>
            <a:lvl1pPr marL="0" indent="0">
              <a:buNone/>
              <a:defRPr sz="13200"/>
            </a:lvl1pPr>
            <a:lvl2pPr marL="1881012" indent="0">
              <a:buNone/>
              <a:defRPr sz="11500"/>
            </a:lvl2pPr>
            <a:lvl3pPr marL="3762024" indent="0">
              <a:buNone/>
              <a:defRPr sz="9900"/>
            </a:lvl3pPr>
            <a:lvl4pPr marL="5643037" indent="0">
              <a:buNone/>
              <a:defRPr sz="8200"/>
            </a:lvl4pPr>
            <a:lvl5pPr marL="7524049" indent="0">
              <a:buNone/>
              <a:defRPr sz="8200"/>
            </a:lvl5pPr>
            <a:lvl6pPr marL="9405061" indent="0">
              <a:buNone/>
              <a:defRPr sz="8200"/>
            </a:lvl6pPr>
            <a:lvl7pPr marL="11286073" indent="0">
              <a:buNone/>
              <a:defRPr sz="8200"/>
            </a:lvl7pPr>
            <a:lvl8pPr marL="13167086" indent="0">
              <a:buNone/>
              <a:defRPr sz="8200"/>
            </a:lvl8pPr>
            <a:lvl9pPr marL="15048098" indent="0">
              <a:buNone/>
              <a:defRPr sz="8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17175482"/>
            <a:ext cx="26334720" cy="2575558"/>
          </a:xfrm>
        </p:spPr>
        <p:txBody>
          <a:bodyPr/>
          <a:lstStyle>
            <a:lvl1pPr marL="0" indent="0">
              <a:buNone/>
              <a:defRPr sz="5800"/>
            </a:lvl1pPr>
            <a:lvl2pPr marL="1881012" indent="0">
              <a:buNone/>
              <a:defRPr sz="4900"/>
            </a:lvl2pPr>
            <a:lvl3pPr marL="3762024" indent="0">
              <a:buNone/>
              <a:defRPr sz="4100"/>
            </a:lvl3pPr>
            <a:lvl4pPr marL="5643037" indent="0">
              <a:buNone/>
              <a:defRPr sz="3700"/>
            </a:lvl4pPr>
            <a:lvl5pPr marL="7524049" indent="0">
              <a:buNone/>
              <a:defRPr sz="3700"/>
            </a:lvl5pPr>
            <a:lvl6pPr marL="9405061" indent="0">
              <a:buNone/>
              <a:defRPr sz="3700"/>
            </a:lvl6pPr>
            <a:lvl7pPr marL="11286073" indent="0">
              <a:buNone/>
              <a:defRPr sz="3700"/>
            </a:lvl7pPr>
            <a:lvl8pPr marL="13167086" indent="0">
              <a:buNone/>
              <a:defRPr sz="3700"/>
            </a:lvl8pPr>
            <a:lvl9pPr marL="15048098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7E08-8EB3-C34B-AA16-29834CE3F0D6}" type="datetimeFigureOut">
              <a:rPr lang="en-US" smtClean="0"/>
              <a:t>8/20/15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B53C-0FD2-7340-941F-A2D168E76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76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878842"/>
            <a:ext cx="39502080" cy="3657600"/>
          </a:xfrm>
          <a:prstGeom prst="rect">
            <a:avLst/>
          </a:prstGeom>
        </p:spPr>
        <p:txBody>
          <a:bodyPr vert="horz" lIns="376202" tIns="188101" rIns="376202" bIns="18810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5120641"/>
            <a:ext cx="39502080" cy="14483082"/>
          </a:xfrm>
          <a:prstGeom prst="rect">
            <a:avLst/>
          </a:prstGeom>
        </p:spPr>
        <p:txBody>
          <a:bodyPr vert="horz" lIns="376202" tIns="188101" rIns="376202" bIns="18810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20340322"/>
            <a:ext cx="10241280" cy="1168400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F7E08-8EB3-C34B-AA16-29834CE3F0D6}" type="datetimeFigureOut">
              <a:rPr lang="en-US" smtClean="0"/>
              <a:t>8/20/15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20340322"/>
            <a:ext cx="13898880" cy="1168400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20340322"/>
            <a:ext cx="10241280" cy="1168400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CB53C-0FD2-7340-941F-A2D168E76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5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81012" rtl="0" eaLnBrk="1" latinLnBrk="0" hangingPunct="1">
        <a:spcBef>
          <a:spcPct val="0"/>
        </a:spcBef>
        <a:buNone/>
        <a:defRPr sz="18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0759" indent="-1410759" algn="l" defTabSz="1881012" rtl="0" eaLnBrk="1" latinLnBrk="0" hangingPunct="1">
        <a:spcBef>
          <a:spcPct val="20000"/>
        </a:spcBef>
        <a:buFont typeface="Arial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3056645" indent="-1175633" algn="l" defTabSz="1881012" rtl="0" eaLnBrk="1" latinLnBrk="0" hangingPunct="1">
        <a:spcBef>
          <a:spcPct val="20000"/>
        </a:spcBef>
        <a:buFont typeface="Arial"/>
        <a:buChar char="–"/>
        <a:defRPr sz="11500" kern="1200">
          <a:solidFill>
            <a:schemeClr val="tx1"/>
          </a:solidFill>
          <a:latin typeface="+mn-lt"/>
          <a:ea typeface="+mn-ea"/>
          <a:cs typeface="+mn-cs"/>
        </a:defRPr>
      </a:lvl2pPr>
      <a:lvl3pPr marL="4702531" indent="-940506" algn="l" defTabSz="1881012" rtl="0" eaLnBrk="1" latinLnBrk="0" hangingPunct="1">
        <a:spcBef>
          <a:spcPct val="20000"/>
        </a:spcBef>
        <a:buFont typeface="Arial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543" indent="-940506" algn="l" defTabSz="1881012" rtl="0" eaLnBrk="1" latinLnBrk="0" hangingPunct="1">
        <a:spcBef>
          <a:spcPct val="20000"/>
        </a:spcBef>
        <a:buFont typeface="Arial"/>
        <a:buChar char="–"/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464555" indent="-940506" algn="l" defTabSz="1881012" rtl="0" eaLnBrk="1" latinLnBrk="0" hangingPunct="1">
        <a:spcBef>
          <a:spcPct val="20000"/>
        </a:spcBef>
        <a:buFont typeface="Arial"/>
        <a:buChar char="»"/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345567" indent="-940506" algn="l" defTabSz="1881012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6580" indent="-940506" algn="l" defTabSz="1881012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107592" indent="-940506" algn="l" defTabSz="1881012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5988604" indent="-940506" algn="l" defTabSz="1881012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881012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762024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5643037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4pPr>
      <a:lvl5pPr marL="7524049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5pPr>
      <a:lvl6pPr marL="9405061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6pPr>
      <a:lvl7pPr marL="11286073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7pPr>
      <a:lvl8pPr marL="13167086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8pPr>
      <a:lvl9pPr marL="15048098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3891200" cy="21945600"/>
          </a:xfrm>
          <a:prstGeom prst="rect">
            <a:avLst/>
          </a:prstGeom>
          <a:solidFill>
            <a:srgbClr val="FEE9B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grassandflame 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" y="15364968"/>
            <a:ext cx="43891200" cy="6580632"/>
          </a:xfrm>
          <a:prstGeom prst="rect">
            <a:avLst/>
          </a:prstGeom>
        </p:spPr>
      </p:pic>
      <p:pic>
        <p:nvPicPr>
          <p:cNvPr id="7" name="Picture 6" descr="preve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8"/>
          <a:stretch/>
        </p:blipFill>
        <p:spPr>
          <a:xfrm>
            <a:off x="12737873" y="1915696"/>
            <a:ext cx="29596043" cy="31011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731877" y="6171104"/>
            <a:ext cx="25268937" cy="6829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701675">
              <a:lnSpc>
                <a:spcPts val="17800"/>
              </a:lnSpc>
              <a:buFont typeface="Arial"/>
              <a:buChar char="•"/>
            </a:pPr>
            <a:r>
              <a:rPr lang="en-US" sz="10500" dirty="0" smtClean="0">
                <a:latin typeface="Arial Black"/>
                <a:cs typeface="Arial Black"/>
              </a:rPr>
              <a:t>Maintain your spark arrestor.</a:t>
            </a:r>
          </a:p>
          <a:p>
            <a:pPr indent="-701675">
              <a:lnSpc>
                <a:spcPts val="17800"/>
              </a:lnSpc>
              <a:buFont typeface="Arial"/>
              <a:buChar char="•"/>
            </a:pPr>
            <a:r>
              <a:rPr lang="en-US" sz="10500" dirty="0" smtClean="0">
                <a:latin typeface="Arial Black"/>
                <a:cs typeface="Arial Black"/>
              </a:rPr>
              <a:t>Never park or drive on dry grass.</a:t>
            </a:r>
          </a:p>
          <a:p>
            <a:pPr indent="-701675">
              <a:lnSpc>
                <a:spcPts val="17800"/>
              </a:lnSpc>
              <a:buFont typeface="Arial"/>
              <a:buChar char="•"/>
            </a:pPr>
            <a:r>
              <a:rPr lang="en-US" sz="10500" dirty="0">
                <a:latin typeface="Arial Black"/>
                <a:cs typeface="Arial Black"/>
              </a:rPr>
              <a:t>Stay on designated trails.</a:t>
            </a:r>
          </a:p>
        </p:txBody>
      </p:sp>
      <p:pic>
        <p:nvPicPr>
          <p:cNvPr id="3" name="Picture 2" descr="dirtbike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15" y="892822"/>
            <a:ext cx="16789531" cy="158313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5790" y="19298015"/>
            <a:ext cx="38506127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00" b="1" dirty="0" smtClean="0">
                <a:solidFill>
                  <a:schemeClr val="bg1"/>
                </a:solidFill>
              </a:rPr>
              <a:t>Protect Our Lands From Wildfire | </a:t>
            </a:r>
            <a:r>
              <a:rPr lang="en-US" sz="13300" b="1" dirty="0" err="1" smtClean="0">
                <a:solidFill>
                  <a:schemeClr val="bg1"/>
                </a:solidFill>
              </a:rPr>
              <a:t>www.pnwfac.org</a:t>
            </a:r>
            <a:endParaRPr lang="en-US" sz="133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pnwfac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6435" y="15603072"/>
            <a:ext cx="6450731" cy="55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0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790" y="1213965"/>
            <a:ext cx="11853497" cy="4389705"/>
          </a:xfrm>
        </p:spPr>
        <p:txBody>
          <a:bodyPr lIns="0" tIns="0" rIns="0" bIns="0">
            <a:normAutofit fontScale="90000"/>
          </a:bodyPr>
          <a:lstStyle/>
          <a:p>
            <a:pPr algn="r"/>
            <a:r>
              <a:rPr lang="en-US" b="1"/>
              <a:t>About Boards</a:t>
            </a:r>
            <a:br>
              <a:rPr lang="en-US" b="1"/>
            </a:br>
            <a:r>
              <a:rPr lang="en-US" b="1"/>
              <a:t>and Signs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9790" y="7620105"/>
            <a:ext cx="19274783" cy="1289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/>
              <a:t>THE MESSAGE</a:t>
            </a:r>
          </a:p>
          <a:p>
            <a:pPr marL="857250" indent="-857250">
              <a:buFont typeface="Arial"/>
              <a:buChar char="•"/>
            </a:pPr>
            <a:r>
              <a:rPr lang="en-US" sz="7200"/>
              <a:t>Express the most important idea concisely.</a:t>
            </a:r>
          </a:p>
          <a:p>
            <a:pPr marL="857250" indent="-857250">
              <a:buFont typeface="Arial"/>
              <a:buChar char="•"/>
            </a:pPr>
            <a:r>
              <a:rPr lang="en-US" sz="7200"/>
              <a:t>Use short copy lines. </a:t>
            </a:r>
            <a:r>
              <a:rPr lang="en-US" sz="7200" b="1"/>
              <a:t>Seven words or less.</a:t>
            </a:r>
          </a:p>
          <a:p>
            <a:pPr marL="857250" indent="-857250">
              <a:buFont typeface="Arial"/>
              <a:buChar char="•"/>
            </a:pPr>
            <a:r>
              <a:rPr lang="en-US" sz="7200"/>
              <a:t>Make sure the logo is legible.</a:t>
            </a:r>
          </a:p>
          <a:p>
            <a:pPr>
              <a:spcBef>
                <a:spcPts val="4800"/>
              </a:spcBef>
            </a:pPr>
            <a:r>
              <a:rPr lang="en-US" sz="7200" b="1"/>
              <a:t>COLORS</a:t>
            </a:r>
          </a:p>
          <a:p>
            <a:pPr marL="857250" indent="-857250">
              <a:buFont typeface="Arial"/>
              <a:buChar char="•"/>
            </a:pPr>
            <a:r>
              <a:rPr lang="en-US" sz="7200"/>
              <a:t>Use bold colors. Being subtle from 600 feet does not work.</a:t>
            </a:r>
          </a:p>
          <a:p>
            <a:pPr marL="857250" indent="-857250">
              <a:buFont typeface="Arial"/>
              <a:buChar char="•"/>
            </a:pPr>
            <a:r>
              <a:rPr lang="en-US" sz="7200"/>
              <a:t>Forget about white space. It does not apply in outdoor like in print.</a:t>
            </a:r>
          </a:p>
          <a:p>
            <a:pPr marL="857250" indent="-857250">
              <a:buFont typeface="Arial"/>
              <a:buChar char="•"/>
            </a:pPr>
            <a:r>
              <a:rPr lang="en-US" sz="7200"/>
              <a:t>Use contrasting colors, they read better from a distance.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72578" y="1334919"/>
            <a:ext cx="283637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/>
              <a:t>The audience for outdoor signing is mobile. This fast pace lifestyle of your audience reduces the time you have to reach them with your message to only a few seconds. If you edit this sign, below are some tips to help you meet this challenge.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73306" y="7620105"/>
            <a:ext cx="19307290" cy="1255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/>
              <a:t>FONTS</a:t>
            </a:r>
          </a:p>
          <a:p>
            <a:pPr marL="857250" indent="-857250">
              <a:buFont typeface="Arial"/>
              <a:buChar char="•"/>
            </a:pPr>
            <a:r>
              <a:rPr lang="en-US" sz="7200"/>
              <a:t>Use bold, non-serif fonts. </a:t>
            </a:r>
          </a:p>
          <a:p>
            <a:pPr marL="857250" indent="-857250">
              <a:buFont typeface="Arial"/>
              <a:buChar char="•"/>
            </a:pPr>
            <a:r>
              <a:rPr lang="en-US" sz="7200"/>
              <a:t>Avoid decorative, italic or thin serif fonts.</a:t>
            </a:r>
          </a:p>
          <a:p>
            <a:pPr>
              <a:spcBef>
                <a:spcPts val="4800"/>
              </a:spcBef>
            </a:pPr>
            <a:r>
              <a:rPr lang="en-US" sz="7200" b="1"/>
              <a:t>IMAGES</a:t>
            </a:r>
          </a:p>
          <a:p>
            <a:pPr marL="857250" indent="-857250">
              <a:buFont typeface="Arial"/>
              <a:buChar char="•"/>
            </a:pPr>
            <a:r>
              <a:rPr lang="en-US" sz="7200"/>
              <a:t>Choose images with simple backgrounds.</a:t>
            </a:r>
          </a:p>
          <a:p>
            <a:pPr marL="857250" indent="-857250">
              <a:buFont typeface="Arial"/>
              <a:buChar char="•"/>
            </a:pPr>
            <a:r>
              <a:rPr lang="en-US" sz="7200"/>
              <a:t>Avoid using landscapes or complex scenes.</a:t>
            </a:r>
          </a:p>
          <a:p>
            <a:pPr>
              <a:spcBef>
                <a:spcPts val="4800"/>
              </a:spcBef>
            </a:pPr>
            <a:r>
              <a:rPr lang="en-US" sz="7200" b="1"/>
              <a:t>CONTEXT</a:t>
            </a:r>
          </a:p>
          <a:p>
            <a:pPr marL="857250" indent="-857250">
              <a:spcBef>
                <a:spcPts val="1200"/>
              </a:spcBef>
              <a:buFont typeface="Arial"/>
              <a:buChar char="•"/>
            </a:pPr>
            <a:r>
              <a:rPr lang="en-US" sz="7200"/>
              <a:t>Follow agency guidelines for font size based  on sign location and viewing distance. (FS Sign Manual)</a:t>
            </a:r>
          </a:p>
        </p:txBody>
      </p:sp>
    </p:spTree>
    <p:extLst>
      <p:ext uri="{BB962C8B-B14F-4D97-AF65-F5344CB8AC3E}">
        <p14:creationId xmlns:p14="http://schemas.microsoft.com/office/powerpoint/2010/main" val="1055075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319</Words>
  <Application>Microsoft Macintosh PowerPoint</Application>
  <PresentationFormat>Custom</PresentationFormat>
  <Paragraphs>25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About Boards and Signs</vt:lpstr>
    </vt:vector>
  </TitlesOfParts>
  <Company>US Forest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Gwen Hensley</dc:creator>
  <cp:lastModifiedBy>Gwen Hensley</cp:lastModifiedBy>
  <cp:revision>15</cp:revision>
  <dcterms:created xsi:type="dcterms:W3CDTF">2015-07-07T22:11:20Z</dcterms:created>
  <dcterms:modified xsi:type="dcterms:W3CDTF">2015-08-20T23:45:50Z</dcterms:modified>
</cp:coreProperties>
</file>