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sldIdLst>
    <p:sldId id="256" r:id="rId2"/>
    <p:sldId id="257" r:id="rId3"/>
  </p:sldIdLst>
  <p:sldSz cx="43891200" cy="21945600"/>
  <p:notesSz cx="6858000" cy="9144000"/>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EE9B6"/>
    <a:srgbClr val="F4F5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67" d="100"/>
          <a:sy n="267" d="100"/>
        </p:scale>
        <p:origin x="66800" y="33128"/>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6979D-BC7D-1748-A510-169467BD4297}" type="datetimeFigureOut">
              <a:t>8/28/15</a:t>
            </a:fld>
            <a:endParaRPr lang="en-US"/>
          </a:p>
        </p:txBody>
      </p:sp>
      <p:sp>
        <p:nvSpPr>
          <p:cNvPr id="4" name="Slide Image Placeholder 3"/>
          <p:cNvSpPr>
            <a:spLocks noGrp="1" noRot="1" noChangeAspect="1"/>
          </p:cNvSpPr>
          <p:nvPr>
            <p:ph type="sldImg" idx="2"/>
          </p:nvPr>
        </p:nvSpPr>
        <p:spPr>
          <a:xfrm>
            <a:off x="0" y="685800"/>
            <a:ext cx="6858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BF496B-E95A-D940-BD6A-F47AC992D10A}" type="slidenum">
              <a:t>‹#›</a:t>
            </a:fld>
            <a:endParaRPr lang="en-US"/>
          </a:p>
        </p:txBody>
      </p:sp>
    </p:spTree>
    <p:extLst>
      <p:ext uri="{BB962C8B-B14F-4D97-AF65-F5344CB8AC3E}">
        <p14:creationId xmlns:p14="http://schemas.microsoft.com/office/powerpoint/2010/main" val="128490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a:t>
            </a:r>
            <a:r>
              <a:rPr lang="en-US" baseline="0"/>
              <a:t> sure to change third bullet to match your agency’s off road policy. </a:t>
            </a:r>
            <a:r>
              <a:rPr lang="en-US"/>
              <a:t>The text is editable, so you can change the wording based</a:t>
            </a:r>
            <a:r>
              <a:rPr lang="en-US" baseline="0"/>
              <a:t> on fire causes and agency ATV/OHV restrictions, but remember to keep it very short (see next page). </a:t>
            </a:r>
            <a:r>
              <a:rPr lang="en-US"/>
              <a:t>You can also switch</a:t>
            </a:r>
            <a:r>
              <a:rPr lang="en-US" baseline="0"/>
              <a:t> out logos and contact information. Logos are in the art_boards  folder, in the agencylogos.pptx file. Always clear products you make with Public Affairs, Fire, Resource Specialists, Law Enforcement, Forest Supervisor, and cooperating agencies etc. to make sure they are correct. The dimensions are 48x24 export as a pdf to print, then print at whatever percent you need to make it big enough.</a:t>
            </a:r>
            <a:endParaRPr lang="en-US"/>
          </a:p>
          <a:p>
            <a:endParaRPr lang="en-US"/>
          </a:p>
          <a:p>
            <a:endParaRPr lang="en-US"/>
          </a:p>
        </p:txBody>
      </p:sp>
      <p:sp>
        <p:nvSpPr>
          <p:cNvPr id="4" name="Slide Number Placeholder 3"/>
          <p:cNvSpPr>
            <a:spLocks noGrp="1"/>
          </p:cNvSpPr>
          <p:nvPr>
            <p:ph type="sldNum" sz="quarter" idx="10"/>
          </p:nvPr>
        </p:nvSpPr>
        <p:spPr/>
        <p:txBody>
          <a:bodyPr/>
          <a:lstStyle/>
          <a:p>
            <a:fld id="{41BF496B-E95A-D940-BD6A-F47AC992D10A}" type="slidenum">
              <a:t>1</a:t>
            </a:fld>
            <a:endParaRPr lang="en-US"/>
          </a:p>
        </p:txBody>
      </p:sp>
    </p:spTree>
    <p:extLst>
      <p:ext uri="{BB962C8B-B14F-4D97-AF65-F5344CB8AC3E}">
        <p14:creationId xmlns:p14="http://schemas.microsoft.com/office/powerpoint/2010/main" val="3878289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828015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48689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38200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10794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3F7E08-8EB3-C34B-AA16-29834CE3F0D6}" type="datetimeFigureOut">
              <a:rPr lang="en-US" smtClean="0"/>
              <a:t>8/28/15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270000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3F7E08-8EB3-C34B-AA16-29834CE3F0D6}"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89393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3F7E08-8EB3-C34B-AA16-29834CE3F0D6}" type="datetimeFigureOut">
              <a:rPr lang="en-US" smtClean="0"/>
              <a:t>8/28/15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93395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3F7E08-8EB3-C34B-AA16-29834CE3F0D6}" type="datetimeFigureOut">
              <a:rPr lang="en-US" smtClean="0"/>
              <a:t>8/28/15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84732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3F7E08-8EB3-C34B-AA16-29834CE3F0D6}" type="datetimeFigureOut">
              <a:rPr lang="en-US" smtClean="0"/>
              <a:t>8/28/15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1380463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7E08-8EB3-C34B-AA16-29834CE3F0D6}"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42153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3F7E08-8EB3-C34B-AA16-29834CE3F0D6}" type="datetimeFigureOut">
              <a:rPr lang="en-US" smtClean="0"/>
              <a:t>8/28/15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8CB53C-0FD2-7340-941F-A2D168E76DCF}" type="slidenum">
              <a:rPr lang="en-US" smtClean="0"/>
              <a:t>‹#›</a:t>
            </a:fld>
            <a:endParaRPr lang="en-US"/>
          </a:p>
        </p:txBody>
      </p:sp>
    </p:spTree>
    <p:extLst>
      <p:ext uri="{BB962C8B-B14F-4D97-AF65-F5344CB8AC3E}">
        <p14:creationId xmlns:p14="http://schemas.microsoft.com/office/powerpoint/2010/main" val="29215768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5C3F7E08-8EB3-C34B-AA16-29834CE3F0D6}" type="datetimeFigureOut">
              <a:rPr lang="en-US" smtClean="0"/>
              <a:t>8/28/15</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0E8CB53C-0FD2-7340-941F-A2D168E76DCF}" type="slidenum">
              <a:rPr lang="en-US" smtClean="0"/>
              <a:t>‹#›</a:t>
            </a:fld>
            <a:endParaRPr lang="en-US"/>
          </a:p>
        </p:txBody>
      </p:sp>
    </p:spTree>
    <p:extLst>
      <p:ext uri="{BB962C8B-B14F-4D97-AF65-F5344CB8AC3E}">
        <p14:creationId xmlns:p14="http://schemas.microsoft.com/office/powerpoint/2010/main" val="148025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43891200" cy="21945600"/>
          </a:xfrm>
          <a:prstGeom prst="rect">
            <a:avLst/>
          </a:prstGeom>
          <a:solidFill>
            <a:srgbClr val="FEE9B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jeepico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7420" y="6422422"/>
            <a:ext cx="24557736" cy="11609832"/>
          </a:xfrm>
          <a:prstGeom prst="rect">
            <a:avLst/>
          </a:prstGeom>
        </p:spPr>
      </p:pic>
      <p:pic>
        <p:nvPicPr>
          <p:cNvPr id="9" name="Picture 8" descr="grassandflame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044" y="15364968"/>
            <a:ext cx="43891200" cy="6580632"/>
          </a:xfrm>
          <a:prstGeom prst="rect">
            <a:avLst/>
          </a:prstGeom>
        </p:spPr>
      </p:pic>
      <p:sp>
        <p:nvSpPr>
          <p:cNvPr id="10" name="TextBox 9"/>
          <p:cNvSpPr txBox="1"/>
          <p:nvPr/>
        </p:nvSpPr>
        <p:spPr>
          <a:xfrm>
            <a:off x="6543940" y="19383415"/>
            <a:ext cx="36948828" cy="2139047"/>
          </a:xfrm>
          <a:prstGeom prst="rect">
            <a:avLst/>
          </a:prstGeom>
          <a:noFill/>
        </p:spPr>
        <p:txBody>
          <a:bodyPr wrap="square" rtlCol="0">
            <a:spAutoFit/>
          </a:bodyPr>
          <a:lstStyle/>
          <a:p>
            <a:r>
              <a:rPr lang="en-US" sz="13300" b="1" dirty="0" smtClean="0">
                <a:solidFill>
                  <a:schemeClr val="bg1"/>
                </a:solidFill>
              </a:rPr>
              <a:t>Protect Our Lands From Wildfire | </a:t>
            </a:r>
            <a:r>
              <a:rPr lang="en-US" sz="13300" b="1" dirty="0" err="1" smtClean="0">
                <a:solidFill>
                  <a:schemeClr val="bg1"/>
                </a:solidFill>
              </a:rPr>
              <a:t>www.pnwfac.org</a:t>
            </a:r>
            <a:endParaRPr lang="en-US" sz="13300" b="1" dirty="0">
              <a:solidFill>
                <a:schemeClr val="bg1"/>
              </a:solidFill>
            </a:endParaRPr>
          </a:p>
        </p:txBody>
      </p:sp>
      <p:pic>
        <p:nvPicPr>
          <p:cNvPr id="13" name="Picture 12" descr="pnwfac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56" y="15764794"/>
            <a:ext cx="6450731" cy="5528683"/>
          </a:xfrm>
          <a:prstGeom prst="rect">
            <a:avLst/>
          </a:prstGeom>
        </p:spPr>
      </p:pic>
      <p:pic>
        <p:nvPicPr>
          <p:cNvPr id="14" name="Picture 13" descr="avoiddrygrassgtextred.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1282" y="1219296"/>
            <a:ext cx="42226581" cy="4964118"/>
          </a:xfrm>
          <a:prstGeom prst="rect">
            <a:avLst/>
          </a:prstGeom>
        </p:spPr>
      </p:pic>
      <p:sp>
        <p:nvSpPr>
          <p:cNvPr id="15" name="TextBox 14"/>
          <p:cNvSpPr txBox="1"/>
          <p:nvPr/>
        </p:nvSpPr>
        <p:spPr>
          <a:xfrm>
            <a:off x="1221773" y="5704704"/>
            <a:ext cx="25268937" cy="6829220"/>
          </a:xfrm>
          <a:prstGeom prst="rect">
            <a:avLst/>
          </a:prstGeom>
          <a:noFill/>
        </p:spPr>
        <p:txBody>
          <a:bodyPr wrap="square" rtlCol="0">
            <a:spAutoFit/>
          </a:bodyPr>
          <a:lstStyle/>
          <a:p>
            <a:pPr indent="-701675">
              <a:lnSpc>
                <a:spcPts val="17800"/>
              </a:lnSpc>
              <a:buFont typeface="Arial"/>
              <a:buChar char="•"/>
            </a:pPr>
            <a:r>
              <a:rPr lang="en-US" sz="9800" dirty="0" smtClean="0">
                <a:latin typeface="Arial Black"/>
                <a:cs typeface="Arial Black"/>
              </a:rPr>
              <a:t>Don’t let trailer chains drag.</a:t>
            </a:r>
          </a:p>
          <a:p>
            <a:pPr indent="-701675">
              <a:lnSpc>
                <a:spcPts val="17800"/>
              </a:lnSpc>
              <a:buFont typeface="Arial"/>
              <a:buChar char="•"/>
            </a:pPr>
            <a:r>
              <a:rPr lang="en-US" sz="9800" dirty="0" smtClean="0">
                <a:latin typeface="Arial Black"/>
                <a:cs typeface="Arial Black"/>
              </a:rPr>
              <a:t>Never park or drive on dry grass.</a:t>
            </a:r>
          </a:p>
          <a:p>
            <a:pPr indent="-701675">
              <a:lnSpc>
                <a:spcPts val="17800"/>
              </a:lnSpc>
              <a:buFont typeface="Arial"/>
              <a:buChar char="•"/>
            </a:pPr>
            <a:r>
              <a:rPr lang="en-US" sz="9800" dirty="0">
                <a:latin typeface="Arial Black"/>
                <a:cs typeface="Arial Black"/>
              </a:rPr>
              <a:t>Stay on the road.</a:t>
            </a:r>
          </a:p>
        </p:txBody>
      </p:sp>
      <p:sp>
        <p:nvSpPr>
          <p:cNvPr id="11" name="TextBox 10"/>
          <p:cNvSpPr txBox="1"/>
          <p:nvPr/>
        </p:nvSpPr>
        <p:spPr>
          <a:xfrm>
            <a:off x="42033762" y="21686462"/>
            <a:ext cx="1857438" cy="215444"/>
          </a:xfrm>
          <a:prstGeom prst="rect">
            <a:avLst/>
          </a:prstGeom>
          <a:noFill/>
        </p:spPr>
        <p:txBody>
          <a:bodyPr wrap="square" rtlCol="0">
            <a:spAutoFit/>
          </a:bodyPr>
          <a:lstStyle/>
          <a:p>
            <a:r>
              <a:rPr lang="en-US" sz="800"/>
              <a:t>2015_08_07drygrassjeepbillboard.pptx</a:t>
            </a:r>
          </a:p>
        </p:txBody>
      </p:sp>
    </p:spTree>
    <p:extLst>
      <p:ext uri="{BB962C8B-B14F-4D97-AF65-F5344CB8AC3E}">
        <p14:creationId xmlns:p14="http://schemas.microsoft.com/office/powerpoint/2010/main" val="163030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89790" y="1213965"/>
            <a:ext cx="11853497" cy="4389705"/>
          </a:xfrm>
        </p:spPr>
        <p:txBody>
          <a:bodyPr lIns="0" tIns="0" rIns="0" bIns="0">
            <a:normAutofit fontScale="90000"/>
          </a:bodyPr>
          <a:lstStyle/>
          <a:p>
            <a:pPr algn="r"/>
            <a:r>
              <a:rPr lang="en-US" b="1"/>
              <a:t>About Boards</a:t>
            </a:r>
            <a:br>
              <a:rPr lang="en-US" b="1"/>
            </a:br>
            <a:r>
              <a:rPr lang="en-US" b="1"/>
              <a:t>and Signs</a:t>
            </a:r>
          </a:p>
        </p:txBody>
      </p:sp>
      <p:sp>
        <p:nvSpPr>
          <p:cNvPr id="6" name="TextBox 5"/>
          <p:cNvSpPr txBox="1"/>
          <p:nvPr/>
        </p:nvSpPr>
        <p:spPr>
          <a:xfrm>
            <a:off x="1589790" y="7620105"/>
            <a:ext cx="19274783" cy="12895840"/>
          </a:xfrm>
          <a:prstGeom prst="rect">
            <a:avLst/>
          </a:prstGeom>
          <a:noFill/>
        </p:spPr>
        <p:txBody>
          <a:bodyPr wrap="square" rtlCol="0">
            <a:spAutoFit/>
          </a:bodyPr>
          <a:lstStyle/>
          <a:p>
            <a:r>
              <a:rPr lang="en-US" sz="7200" b="1"/>
              <a:t>THE MESSAGE</a:t>
            </a:r>
          </a:p>
          <a:p>
            <a:pPr marL="857250" indent="-857250">
              <a:buFont typeface="Arial"/>
              <a:buChar char="•"/>
            </a:pPr>
            <a:r>
              <a:rPr lang="en-US" sz="7200"/>
              <a:t>Express the most important idea concisely.</a:t>
            </a:r>
          </a:p>
          <a:p>
            <a:pPr marL="857250" indent="-857250">
              <a:buFont typeface="Arial"/>
              <a:buChar char="•"/>
            </a:pPr>
            <a:r>
              <a:rPr lang="en-US" sz="7200"/>
              <a:t>Use short copy lines. </a:t>
            </a:r>
            <a:r>
              <a:rPr lang="en-US" sz="7200" b="1"/>
              <a:t>Seven words or less.</a:t>
            </a:r>
          </a:p>
          <a:p>
            <a:pPr marL="857250" indent="-857250">
              <a:buFont typeface="Arial"/>
              <a:buChar char="•"/>
            </a:pPr>
            <a:r>
              <a:rPr lang="en-US" sz="7200"/>
              <a:t>Make sure the logo is legible.</a:t>
            </a:r>
          </a:p>
          <a:p>
            <a:pPr>
              <a:spcBef>
                <a:spcPts val="4800"/>
              </a:spcBef>
            </a:pPr>
            <a:r>
              <a:rPr lang="en-US" sz="7200" b="1"/>
              <a:t>COLORS</a:t>
            </a:r>
          </a:p>
          <a:p>
            <a:pPr marL="857250" indent="-857250">
              <a:buFont typeface="Arial"/>
              <a:buChar char="•"/>
            </a:pPr>
            <a:r>
              <a:rPr lang="en-US" sz="7200"/>
              <a:t>Use bold colors. Being subtle from 600 feet does not work.</a:t>
            </a:r>
          </a:p>
          <a:p>
            <a:pPr marL="857250" indent="-857250">
              <a:buFont typeface="Arial"/>
              <a:buChar char="•"/>
            </a:pPr>
            <a:r>
              <a:rPr lang="en-US" sz="7200"/>
              <a:t>Forget about white space. It does not apply in outdoor like in print.</a:t>
            </a:r>
          </a:p>
          <a:p>
            <a:pPr marL="857250" indent="-857250">
              <a:buFont typeface="Arial"/>
              <a:buChar char="•"/>
            </a:pPr>
            <a:r>
              <a:rPr lang="en-US" sz="7200"/>
              <a:t>Use contrasting colors, they read better from a distance.</a:t>
            </a:r>
          </a:p>
        </p:txBody>
      </p:sp>
      <p:sp>
        <p:nvSpPr>
          <p:cNvPr id="7" name="TextBox 6"/>
          <p:cNvSpPr txBox="1"/>
          <p:nvPr/>
        </p:nvSpPr>
        <p:spPr>
          <a:xfrm>
            <a:off x="14272578" y="1334919"/>
            <a:ext cx="28363724" cy="4524315"/>
          </a:xfrm>
          <a:prstGeom prst="rect">
            <a:avLst/>
          </a:prstGeom>
          <a:noFill/>
        </p:spPr>
        <p:txBody>
          <a:bodyPr wrap="square" rtlCol="0">
            <a:spAutoFit/>
          </a:bodyPr>
          <a:lstStyle/>
          <a:p>
            <a:r>
              <a:rPr lang="en-US" sz="7200"/>
              <a:t>The audience for outdoor signing is mobile. This fast pace lifestyle of your audience reduces the time you have to reach them with your message to only a few seconds. If you edit this sign, below are some tips to help you meet this challenge.</a:t>
            </a:r>
          </a:p>
        </p:txBody>
      </p:sp>
      <p:sp>
        <p:nvSpPr>
          <p:cNvPr id="8" name="TextBox 7"/>
          <p:cNvSpPr txBox="1"/>
          <p:nvPr/>
        </p:nvSpPr>
        <p:spPr>
          <a:xfrm>
            <a:off x="23873306" y="7620105"/>
            <a:ext cx="19307290" cy="12557286"/>
          </a:xfrm>
          <a:prstGeom prst="rect">
            <a:avLst/>
          </a:prstGeom>
          <a:noFill/>
        </p:spPr>
        <p:txBody>
          <a:bodyPr wrap="square" rtlCol="0">
            <a:spAutoFit/>
          </a:bodyPr>
          <a:lstStyle/>
          <a:p>
            <a:r>
              <a:rPr lang="en-US" sz="7200" b="1"/>
              <a:t>FONTS</a:t>
            </a:r>
          </a:p>
          <a:p>
            <a:pPr marL="857250" indent="-857250">
              <a:buFont typeface="Arial"/>
              <a:buChar char="•"/>
            </a:pPr>
            <a:r>
              <a:rPr lang="en-US" sz="7200"/>
              <a:t>Use bold, non-serif fonts. </a:t>
            </a:r>
          </a:p>
          <a:p>
            <a:pPr marL="857250" indent="-857250">
              <a:buFont typeface="Arial"/>
              <a:buChar char="•"/>
            </a:pPr>
            <a:r>
              <a:rPr lang="en-US" sz="7200"/>
              <a:t>Avoid decorative, italic or thin serif fonts.</a:t>
            </a:r>
          </a:p>
          <a:p>
            <a:pPr>
              <a:spcBef>
                <a:spcPts val="4800"/>
              </a:spcBef>
            </a:pPr>
            <a:r>
              <a:rPr lang="en-US" sz="7200" b="1"/>
              <a:t>IMAGES</a:t>
            </a:r>
          </a:p>
          <a:p>
            <a:pPr marL="857250" indent="-857250">
              <a:buFont typeface="Arial"/>
              <a:buChar char="•"/>
            </a:pPr>
            <a:r>
              <a:rPr lang="en-US" sz="7200"/>
              <a:t>Choose images with simple backgrounds.</a:t>
            </a:r>
          </a:p>
          <a:p>
            <a:pPr marL="857250" indent="-857250">
              <a:buFont typeface="Arial"/>
              <a:buChar char="•"/>
            </a:pPr>
            <a:r>
              <a:rPr lang="en-US" sz="7200"/>
              <a:t>Avoid using landscapes or complex scenes.</a:t>
            </a:r>
          </a:p>
          <a:p>
            <a:pPr>
              <a:spcBef>
                <a:spcPts val="4800"/>
              </a:spcBef>
            </a:pPr>
            <a:r>
              <a:rPr lang="en-US" sz="7200" b="1"/>
              <a:t>CONTEXT</a:t>
            </a:r>
          </a:p>
          <a:p>
            <a:pPr marL="857250" indent="-857250">
              <a:spcBef>
                <a:spcPts val="1200"/>
              </a:spcBef>
              <a:buFont typeface="Arial"/>
              <a:buChar char="•"/>
            </a:pPr>
            <a:r>
              <a:rPr lang="en-US" sz="7200"/>
              <a:t>Follow agency guidelines for font size based  on sign location and viewing distance. (FS Sign Manual)</a:t>
            </a:r>
          </a:p>
        </p:txBody>
      </p:sp>
    </p:spTree>
    <p:extLst>
      <p:ext uri="{BB962C8B-B14F-4D97-AF65-F5344CB8AC3E}">
        <p14:creationId xmlns:p14="http://schemas.microsoft.com/office/powerpoint/2010/main" val="4074121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TotalTime>
  <Words>324</Words>
  <Application>Microsoft Macintosh PowerPoint</Application>
  <PresentationFormat>Custom</PresentationFormat>
  <Paragraphs>25</Paragraphs>
  <Slides>2</Slides>
  <Notes>1</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About Boards and Signs</vt:lpstr>
    </vt:vector>
  </TitlesOfParts>
  <Company>US Forest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Gwen Hensley</dc:creator>
  <cp:lastModifiedBy>Gwen Hensley</cp:lastModifiedBy>
  <cp:revision>9</cp:revision>
  <cp:lastPrinted>2015-08-28T17:37:28Z</cp:lastPrinted>
  <dcterms:created xsi:type="dcterms:W3CDTF">2015-07-07T22:11:20Z</dcterms:created>
  <dcterms:modified xsi:type="dcterms:W3CDTF">2015-08-28T17:37:44Z</dcterms:modified>
</cp:coreProperties>
</file>