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605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78" d="100"/>
          <a:sy n="178" d="100"/>
        </p:scale>
        <p:origin x="-24" y="-8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494B7-EF89-E542-8AF2-354C75DB1701}" type="datetimeFigureOut">
              <a:t>7/25/15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A4899-FEA7-674D-BF3E-509D7D000F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flyer is designed for posting</a:t>
            </a:r>
            <a:r>
              <a:rPr lang="en-US" baseline="0"/>
              <a:t> on recreation area bulletin boards, agency offices and visitor centers and other locations forest visitors will see it. It can also be used as a handout when on patrol. </a:t>
            </a:r>
            <a:r>
              <a:rPr lang="en-US"/>
              <a:t>You can select the text and change the wording. You can add the recreation sites where fires are allowed/prohibited. You can change the forest name.</a:t>
            </a:r>
            <a:r>
              <a:rPr lang="en-US" baseline="0"/>
              <a:t>You can also insert different agency logos; copy and paste them from the agencylogos.pptx  file in the art_firestrictions folder. Always be sure to get permission when using a cooperator logo.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A4899-FEA7-674D-BF3E-509D7D000F29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25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0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2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8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9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5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8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40707-677D-0E46-9B93-60200316BFF9}" type="datetimeFigureOut">
              <a:rPr lang="en-US" smtClean="0"/>
              <a:t>7/25/15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1A47-60EA-4449-B704-8D7E8FB72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1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restricthead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321658"/>
            <a:ext cx="6736080" cy="3947160"/>
          </a:xfrm>
          <a:prstGeom prst="rect">
            <a:avLst/>
          </a:prstGeom>
        </p:spPr>
      </p:pic>
      <p:sp>
        <p:nvSpPr>
          <p:cNvPr id="24" name="Content Placeholder 2"/>
          <p:cNvSpPr txBox="1">
            <a:spLocks/>
          </p:cNvSpPr>
          <p:nvPr/>
        </p:nvSpPr>
        <p:spPr>
          <a:xfrm>
            <a:off x="418656" y="4374402"/>
            <a:ext cx="3584383" cy="23616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400"/>
              </a:lnSpc>
              <a:spcBef>
                <a:spcPts val="600"/>
              </a:spcBef>
              <a:buNone/>
              <a:tabLst>
                <a:tab pos="1855788" algn="l"/>
              </a:tabLst>
            </a:pPr>
            <a:r>
              <a:rPr lang="es-ES" sz="1100"/>
              <a:t>Las fogatas solo se autorizan en los anillos metálicos para fogatas que están establecidos dentro de las áreas desarrolladas, como campamentos. Probablemente realice fogatas con madera y carbón de leña, parrillas a carbón y braseros portátiles, pero deben colocarse en un anillo metálico establecido para fuego antes de usarlos.</a:t>
            </a:r>
            <a:endParaRPr lang="en-US" sz="1100"/>
          </a:p>
          <a:p>
            <a:pPr marL="0" indent="0">
              <a:spcBef>
                <a:spcPts val="600"/>
              </a:spcBef>
              <a:buNone/>
            </a:pPr>
            <a:r>
              <a:rPr lang="es-ES" sz="1100"/>
              <a:t>Las fogatas </a:t>
            </a:r>
            <a:r>
              <a:rPr lang="es-ES" sz="1100" b="1"/>
              <a:t>NO ESTÁN PERMITIDAS </a:t>
            </a:r>
            <a:r>
              <a:rPr lang="es-ES" sz="1100"/>
              <a:t>en los siguientes sitios desarrollados, debido al potencial extremo de incendio:</a:t>
            </a:r>
            <a:endParaRPr lang="en-US" sz="1100"/>
          </a:p>
          <a:p>
            <a:pPr marL="111125" indent="-111125">
              <a:spcBef>
                <a:spcPts val="600"/>
              </a:spcBef>
            </a:pPr>
            <a:r>
              <a:rPr lang="es-ES" sz="1100"/>
              <a:t>Los campamentos de Lena Lake y Elkhorn ubicados en el Distrito de Hood Canal Ranger </a:t>
            </a:r>
            <a:endParaRPr lang="en-US" sz="1100"/>
          </a:p>
          <a:p>
            <a:pPr marL="111125" indent="-111125">
              <a:spcBef>
                <a:spcPts val="600"/>
              </a:spcBef>
            </a:pPr>
            <a:r>
              <a:rPr lang="es-ES" sz="1100"/>
              <a:t>Los campamentos de Campbell Tree Grove y Littleton Horse Camp ubicados en el Distrito de Pacific Ranger</a:t>
            </a:r>
            <a:endParaRPr lang="en-US" sz="110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094914" y="4394722"/>
            <a:ext cx="3260990" cy="2341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100" b="1"/>
              <a:t>No se permiten realizar fogatas abiertas </a:t>
            </a:r>
            <a:r>
              <a:rPr lang="es-ES" sz="1100"/>
              <a:t>en áreas no desarrolladas o en el campo. Las fogatas realizadas con madera y carbón de leña, las parrillas a carbón y los braseros portátiles están prohibidos en estas áreas. Del mismo modo, están prohibidas las fogatas en fogones de rocas. En estas áreas, solo se permiten las estufas a gas presurizado y los dispositivos para calentar el ambiente que puedan apagarse rápidamente. </a:t>
            </a:r>
            <a:endParaRPr lang="en-US" sz="1100"/>
          </a:p>
          <a:p>
            <a:pPr marL="0" indent="0">
              <a:spcBef>
                <a:spcPts val="864"/>
              </a:spcBef>
              <a:buNone/>
            </a:pPr>
            <a:r>
              <a:rPr lang="es-ES" sz="1100" b="1"/>
              <a:t>Olympic National Forest</a:t>
            </a:r>
            <a:endParaRPr lang="en-US" sz="1100"/>
          </a:p>
          <a:p>
            <a:pPr marL="0" indent="0">
              <a:buNone/>
            </a:pPr>
            <a:r>
              <a:rPr lang="en-US" sz="1100"/>
              <a:t>1835 Black Lk Blvd SW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/>
              <a:t>Olympia, WA 98512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/>
              <a:t>(360) 956-2402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/>
              <a:t>TTD (360) 956-2401</a:t>
            </a:r>
          </a:p>
          <a:p>
            <a:pPr marL="0" indent="0">
              <a:lnSpc>
                <a:spcPts val="1320"/>
              </a:lnSpc>
              <a:spcBef>
                <a:spcPts val="0"/>
              </a:spcBef>
              <a:buNone/>
              <a:tabLst>
                <a:tab pos="1909763" algn="l"/>
                <a:tab pos="4008438" algn="l"/>
                <a:tab pos="5564188" algn="l"/>
              </a:tabLst>
            </a:pPr>
            <a:endParaRPr lang="en-US" sz="1100" dirty="0" smtClean="0"/>
          </a:p>
          <a:p>
            <a:pPr marL="0" indent="0">
              <a:lnSpc>
                <a:spcPts val="1320"/>
              </a:lnSpc>
              <a:spcBef>
                <a:spcPts val="600"/>
              </a:spcBef>
              <a:buNone/>
              <a:tabLst>
                <a:tab pos="1909763" algn="l"/>
                <a:tab pos="4008438" algn="l"/>
                <a:tab pos="5564188" algn="l"/>
              </a:tabLst>
            </a:pP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3662301" y="2379348"/>
            <a:ext cx="369360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/>
              <a:t>Restricción de fuego abierto en Olympic National Forest</a:t>
            </a:r>
          </a:p>
          <a:p>
            <a:pPr algn="ctr">
              <a:spcBef>
                <a:spcPts val="1200"/>
              </a:spcBef>
            </a:pPr>
            <a:r>
              <a:rPr lang="es-ES" sz="1100" b="1" kern="1000" spc="-10"/>
              <a:t>Orden del supervisor N.° 06-09-15-03, del 25 de junio de 2015 </a:t>
            </a:r>
            <a:endParaRPr lang="en-US" sz="1100" kern="1000" spc="-10"/>
          </a:p>
        </p:txBody>
      </p:sp>
      <p:grpSp>
        <p:nvGrpSpPr>
          <p:cNvPr id="6" name="Group 5"/>
          <p:cNvGrpSpPr/>
          <p:nvPr/>
        </p:nvGrpSpPr>
        <p:grpSpPr>
          <a:xfrm>
            <a:off x="418656" y="6854807"/>
            <a:ext cx="3584384" cy="2344841"/>
            <a:chOff x="418656" y="7281527"/>
            <a:chExt cx="3584384" cy="2344841"/>
          </a:xfrm>
        </p:grpSpPr>
        <p:sp>
          <p:nvSpPr>
            <p:cNvPr id="21" name="Rectangle 20"/>
            <p:cNvSpPr/>
            <p:nvPr/>
          </p:nvSpPr>
          <p:spPr>
            <a:xfrm>
              <a:off x="418657" y="7281527"/>
              <a:ext cx="3584383" cy="2344841"/>
            </a:xfrm>
            <a:prstGeom prst="rect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pic>
          <p:nvPicPr>
            <p:cNvPr id="17" name="Picture 16" descr="deverloped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7732117"/>
              <a:ext cx="2140985" cy="183336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18656" y="7302628"/>
              <a:ext cx="35843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b="1"/>
                <a:t>Anillo para fogata en un sitio recreativo desarrollado</a:t>
              </a:r>
              <a:endParaRPr lang="en-US" sz="1200" b="1"/>
            </a:p>
          </p:txBody>
        </p:sp>
        <p:pic>
          <p:nvPicPr>
            <p:cNvPr id="11" name="Picture 10" descr="backpackstovegreen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36870" y="7803147"/>
              <a:ext cx="650458" cy="793280"/>
            </a:xfrm>
            <a:prstGeom prst="rect">
              <a:avLst/>
            </a:prstGeom>
          </p:spPr>
        </p:pic>
        <p:pic>
          <p:nvPicPr>
            <p:cNvPr id="12" name="Picture 11" descr="gasstovegreen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7510" y="8659394"/>
              <a:ext cx="1168795" cy="849871"/>
            </a:xfrm>
            <a:prstGeom prst="rect">
              <a:avLst/>
            </a:prstGeom>
          </p:spPr>
        </p:pic>
        <p:pic>
          <p:nvPicPr>
            <p:cNvPr id="13" name="Picture 12" descr="lanterngreen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9890" y="7712829"/>
              <a:ext cx="485970" cy="874912"/>
            </a:xfrm>
            <a:prstGeom prst="rect">
              <a:avLst/>
            </a:prstGeom>
          </p:spPr>
        </p:pic>
        <p:pic>
          <p:nvPicPr>
            <p:cNvPr id="23" name="Picture 22" descr="check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1705" y="7712829"/>
              <a:ext cx="1578700" cy="1397180"/>
            </a:xfrm>
            <a:prstGeom prst="rect">
              <a:avLst/>
            </a:prstGeom>
          </p:spPr>
        </p:pic>
      </p:grpSp>
      <p:pic>
        <p:nvPicPr>
          <p:cNvPr id="30" name="Picture 29" descr="2010greenyellow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56" y="9277147"/>
            <a:ext cx="531985" cy="566476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094914" y="6854807"/>
            <a:ext cx="3260991" cy="2351133"/>
            <a:chOff x="4094914" y="7281527"/>
            <a:chExt cx="3260991" cy="2351133"/>
          </a:xfrm>
        </p:grpSpPr>
        <p:sp>
          <p:nvSpPr>
            <p:cNvPr id="20" name="Rectangle 19"/>
            <p:cNvSpPr/>
            <p:nvPr/>
          </p:nvSpPr>
          <p:spPr>
            <a:xfrm>
              <a:off x="4094914" y="7281527"/>
              <a:ext cx="3260991" cy="2351133"/>
            </a:xfrm>
            <a:prstGeom prst="rect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  <a:noFill/>
              </a:endParaRPr>
            </a:p>
          </p:txBody>
        </p:sp>
        <p:pic>
          <p:nvPicPr>
            <p:cNvPr id="26" name="Picture 25" descr="nocampfirerocks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6677" y="7594813"/>
              <a:ext cx="2046878" cy="1985855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4173797" y="7353062"/>
              <a:ext cx="3182107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s-ES" sz="1100" b="1"/>
                <a:t>Anillo para fogata en un sitio disperso para campamento</a:t>
              </a:r>
              <a:endParaRPr lang="en-US" sz="1100" b="1"/>
            </a:p>
          </p:txBody>
        </p:sp>
        <p:pic>
          <p:nvPicPr>
            <p:cNvPr id="27" name="Picture 26" descr="xdonot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9604" y="7787163"/>
              <a:ext cx="1493196" cy="1744462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1012186" y="9309235"/>
            <a:ext cx="6374199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800" b="1"/>
              <a:t>Departamento de Agricultura de Estados Unidos</a:t>
            </a:r>
            <a:r>
              <a:rPr lang="en-US" sz="800"/>
              <a:t> | </a:t>
            </a:r>
            <a:r>
              <a:rPr lang="en-US" sz="800" b="1"/>
              <a:t>Servicio Forestal </a:t>
            </a:r>
            <a:endParaRPr lang="en-US" sz="800"/>
          </a:p>
          <a:p>
            <a:pPr>
              <a:lnSpc>
                <a:spcPts val="900"/>
              </a:lnSpc>
            </a:pPr>
            <a:r>
              <a:rPr lang="en-US" sz="800"/>
              <a:t>El Departamento de Agricultura de Estados Unidos (United States Department of Agriculture, USDA) es un proveedor, empleador y prestamista que ofrece igualdad de oportunidades. </a:t>
            </a:r>
            <a:r>
              <a:rPr lang="es-ES" sz="800"/>
              <a:t>Para obtener más información, visite la Oficina del Supervisor o llame al (360) 956-2402. </a:t>
            </a:r>
            <a:r>
              <a:rPr lang="en-US" sz="800"/>
              <a:t>Están disponibles los servicios de interpretación por teléfono.</a:t>
            </a:r>
          </a:p>
          <a:p>
            <a:endParaRPr lang="en-US" sz="800"/>
          </a:p>
        </p:txBody>
      </p:sp>
      <p:pic>
        <p:nvPicPr>
          <p:cNvPr id="22" name="Picture 21" descr="olympicnf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554" y="5757850"/>
            <a:ext cx="1488080" cy="102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9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400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>US Forest Service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Gwen Hensley</dc:creator>
  <cp:keywords/>
  <dc:description/>
  <cp:lastModifiedBy>Gwen Hensley</cp:lastModifiedBy>
  <cp:revision>106</cp:revision>
  <cp:lastPrinted>2015-07-18T02:03:22Z</cp:lastPrinted>
  <dcterms:created xsi:type="dcterms:W3CDTF">2014-07-14T21:25:16Z</dcterms:created>
  <dcterms:modified xsi:type="dcterms:W3CDTF">2015-07-25T20:40:34Z</dcterms:modified>
  <cp:category/>
</cp:coreProperties>
</file>