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56" r:id="rId2"/>
    <p:sldId id="257" r:id="rId3"/>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605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14" autoAdjust="0"/>
  </p:normalViewPr>
  <p:slideViewPr>
    <p:cSldViewPr snapToGrid="0" snapToObjects="1">
      <p:cViewPr>
        <p:scale>
          <a:sx n="125" d="100"/>
          <a:sy n="125" d="100"/>
        </p:scale>
        <p:origin x="-824" y="4168"/>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9494B7-EF89-E542-8AF2-354C75DB1701}" type="datetimeFigureOut">
              <a:t>8/23/15</a:t>
            </a:fld>
            <a:endParaRPr lang="en-US"/>
          </a:p>
        </p:txBody>
      </p:sp>
      <p:sp>
        <p:nvSpPr>
          <p:cNvPr id="4" name="Slide Image Placeholder 3"/>
          <p:cNvSpPr>
            <a:spLocks noGrp="1" noRot="1" noChangeAspect="1"/>
          </p:cNvSpPr>
          <p:nvPr>
            <p:ph type="sldImg" idx="2"/>
          </p:nvPr>
        </p:nvSpPr>
        <p:spPr>
          <a:xfrm>
            <a:off x="2103438" y="685800"/>
            <a:ext cx="2651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5A4899-FEA7-674D-BF3E-509D7D000F29}" type="slidenum">
              <a:t>‹#›</a:t>
            </a:fld>
            <a:endParaRPr lang="en-US"/>
          </a:p>
        </p:txBody>
      </p:sp>
    </p:spTree>
    <p:extLst>
      <p:ext uri="{BB962C8B-B14F-4D97-AF65-F5344CB8AC3E}">
        <p14:creationId xmlns:p14="http://schemas.microsoft.com/office/powerpoint/2010/main" val="3695161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select the text and change the wording. You can add the recreation sites where fires are allowed. You can change</a:t>
            </a:r>
            <a:r>
              <a:rPr lang="en-US" baseline="0"/>
              <a:t> the office names and phone numbers. You can also insert different agency logos and art by opening restrictart.pptx, then copy/paste and resize into your document. You can also add a map highlighting areas where fires are allowed or prohibited.</a:t>
            </a:r>
            <a:endParaRPr lang="en-US"/>
          </a:p>
        </p:txBody>
      </p:sp>
      <p:sp>
        <p:nvSpPr>
          <p:cNvPr id="4" name="Slide Number Placeholder 3"/>
          <p:cNvSpPr>
            <a:spLocks noGrp="1"/>
          </p:cNvSpPr>
          <p:nvPr>
            <p:ph type="sldNum" sz="quarter" idx="10"/>
          </p:nvPr>
        </p:nvSpPr>
        <p:spPr/>
        <p:txBody>
          <a:bodyPr/>
          <a:lstStyle/>
          <a:p>
            <a:fld id="{A95A4899-FEA7-674D-BF3E-509D7D000F29}" type="slidenum">
              <a:t>1</a:t>
            </a:fld>
            <a:endParaRPr lang="en-US"/>
          </a:p>
        </p:txBody>
      </p:sp>
    </p:spTree>
    <p:extLst>
      <p:ext uri="{BB962C8B-B14F-4D97-AF65-F5344CB8AC3E}">
        <p14:creationId xmlns:p14="http://schemas.microsoft.com/office/powerpoint/2010/main" val="121592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select the text and change the wording</a:t>
            </a:r>
            <a:r>
              <a:rPr lang="en-US" baseline="0"/>
              <a:t> based on forest orders.</a:t>
            </a:r>
            <a:r>
              <a:rPr lang="en-US"/>
              <a:t> You can add the recreation sites where fires are allowed. You can change</a:t>
            </a:r>
            <a:r>
              <a:rPr lang="en-US" baseline="0"/>
              <a:t> the office names and phone numbers. You can also insert different agency logos. (Insert&gt;Photo&gt;Picture from File). You can also add another map highlighting areas where fires are not allowed.</a:t>
            </a:r>
          </a:p>
          <a:p>
            <a:r>
              <a:rPr lang="en-US" baseline="0"/>
              <a:t>Aways check with Public Affairs and Law Enforcement before making significant changes.</a:t>
            </a:r>
            <a:endParaRPr lang="en-US"/>
          </a:p>
        </p:txBody>
      </p:sp>
      <p:sp>
        <p:nvSpPr>
          <p:cNvPr id="4" name="Slide Number Placeholder 3"/>
          <p:cNvSpPr>
            <a:spLocks noGrp="1"/>
          </p:cNvSpPr>
          <p:nvPr>
            <p:ph type="sldNum" sz="quarter" idx="10"/>
          </p:nvPr>
        </p:nvSpPr>
        <p:spPr/>
        <p:txBody>
          <a:bodyPr/>
          <a:lstStyle/>
          <a:p>
            <a:fld id="{A95A4899-FEA7-674D-BF3E-509D7D000F29}" type="slidenum">
              <a:t>2</a:t>
            </a:fld>
            <a:endParaRPr lang="en-US"/>
          </a:p>
        </p:txBody>
      </p:sp>
    </p:spTree>
    <p:extLst>
      <p:ext uri="{BB962C8B-B14F-4D97-AF65-F5344CB8AC3E}">
        <p14:creationId xmlns:p14="http://schemas.microsoft.com/office/powerpoint/2010/main" val="1215925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440707-677D-0E46-9B93-60200316BFF9}" type="datetimeFigureOut">
              <a:rPr lang="en-US" smtClean="0"/>
              <a:t>8/23/15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828002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440707-677D-0E46-9B93-60200316BFF9}" type="datetimeFigureOut">
              <a:rPr lang="en-US" smtClean="0"/>
              <a:t>8/23/15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2184327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440707-677D-0E46-9B93-60200316BFF9}" type="datetimeFigureOut">
              <a:rPr lang="en-US" smtClean="0"/>
              <a:t>8/23/15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373728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440707-677D-0E46-9B93-60200316BFF9}" type="datetimeFigureOut">
              <a:rPr lang="en-US" smtClean="0"/>
              <a:t>8/23/15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690493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440707-677D-0E46-9B93-60200316BFF9}" type="datetimeFigureOut">
              <a:rPr lang="en-US" smtClean="0"/>
              <a:t>8/23/15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7793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440707-677D-0E46-9B93-60200316BFF9}" type="datetimeFigureOut">
              <a:rPr lang="en-US" smtClean="0"/>
              <a:t>8/23/15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172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440707-677D-0E46-9B93-60200316BFF9}" type="datetimeFigureOut">
              <a:rPr lang="en-US" smtClean="0"/>
              <a:t>8/23/15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974672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440707-677D-0E46-9B93-60200316BFF9}" type="datetimeFigureOut">
              <a:rPr lang="en-US" smtClean="0"/>
              <a:t>8/23/15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127625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440707-677D-0E46-9B93-60200316BFF9}" type="datetimeFigureOut">
              <a:rPr lang="en-US" smtClean="0"/>
              <a:t>8/23/15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330401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440707-677D-0E46-9B93-60200316BFF9}" type="datetimeFigureOut">
              <a:rPr lang="en-US" smtClean="0"/>
              <a:t>8/23/15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2152088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440707-677D-0E46-9B93-60200316BFF9}" type="datetimeFigureOut">
              <a:rPr lang="en-US" smtClean="0"/>
              <a:t>8/23/15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E1A47-60EA-4449-B704-8D7E8FB724C2}" type="slidenum">
              <a:rPr lang="en-US" smtClean="0"/>
              <a:t>‹#›</a:t>
            </a:fld>
            <a:endParaRPr lang="en-US"/>
          </a:p>
        </p:txBody>
      </p:sp>
    </p:spTree>
    <p:extLst>
      <p:ext uri="{BB962C8B-B14F-4D97-AF65-F5344CB8AC3E}">
        <p14:creationId xmlns:p14="http://schemas.microsoft.com/office/powerpoint/2010/main" val="9267731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7"/>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4A440707-677D-0E46-9B93-60200316BFF9}" type="datetimeFigureOut">
              <a:rPr lang="en-US" smtClean="0"/>
              <a:t>8/23/15</a:t>
            </a:fld>
            <a:endParaRPr lang="en-US"/>
          </a:p>
        </p:txBody>
      </p:sp>
      <p:sp>
        <p:nvSpPr>
          <p:cNvPr id="5" name="Footer Placeholder 4"/>
          <p:cNvSpPr>
            <a:spLocks noGrp="1"/>
          </p:cNvSpPr>
          <p:nvPr>
            <p:ph type="ftr" sz="quarter" idx="3"/>
          </p:nvPr>
        </p:nvSpPr>
        <p:spPr>
          <a:xfrm>
            <a:off x="2655570" y="9322647"/>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7"/>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72BE1A47-60EA-4449-B704-8D7E8FB724C2}" type="slidenum">
              <a:rPr lang="en-US" smtClean="0"/>
              <a:t>‹#›</a:t>
            </a:fld>
            <a:endParaRPr lang="en-US"/>
          </a:p>
        </p:txBody>
      </p:sp>
    </p:spTree>
    <p:extLst>
      <p:ext uri="{BB962C8B-B14F-4D97-AF65-F5344CB8AC3E}">
        <p14:creationId xmlns:p14="http://schemas.microsoft.com/office/powerpoint/2010/main" val="131251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g"/><Relationship Id="rId8" Type="http://schemas.openxmlformats.org/officeDocument/2006/relationships/image" Target="../media/image6.jpg"/><Relationship Id="rId9" Type="http://schemas.openxmlformats.org/officeDocument/2006/relationships/image" Target="../media/image7.png"/><Relationship Id="rId10"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75477" y="1095043"/>
            <a:ext cx="3355269" cy="4123143"/>
          </a:xfrm>
          <a:prstGeom prst="rect">
            <a:avLst/>
          </a:prstGeom>
          <a:solidFill>
            <a:srgbClr val="FF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0" name="Rectangle 19"/>
          <p:cNvSpPr/>
          <p:nvPr/>
        </p:nvSpPr>
        <p:spPr>
          <a:xfrm>
            <a:off x="3937612" y="1095043"/>
            <a:ext cx="3398470" cy="4123143"/>
          </a:xfrm>
          <a:prstGeom prst="rect">
            <a:avLst/>
          </a:prstGeom>
          <a:solidFill>
            <a:srgbClr val="FF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pic>
        <p:nvPicPr>
          <p:cNvPr id="17" name="Picture 16" descr="deverlo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57" y="1162718"/>
            <a:ext cx="2255801" cy="1931684"/>
          </a:xfrm>
          <a:prstGeom prst="rect">
            <a:avLst/>
          </a:prstGeom>
        </p:spPr>
      </p:pic>
      <p:pic>
        <p:nvPicPr>
          <p:cNvPr id="23" name="Picture 22" descr="che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643" y="1162718"/>
            <a:ext cx="1674712" cy="1482152"/>
          </a:xfrm>
          <a:prstGeom prst="rect">
            <a:avLst/>
          </a:prstGeom>
        </p:spPr>
      </p:pic>
      <p:pic>
        <p:nvPicPr>
          <p:cNvPr id="26" name="Picture 25" descr="nocampfirerock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1975" y="1095044"/>
            <a:ext cx="2125626" cy="2062254"/>
          </a:xfrm>
          <a:prstGeom prst="rect">
            <a:avLst/>
          </a:prstGeom>
        </p:spPr>
      </p:pic>
      <p:pic>
        <p:nvPicPr>
          <p:cNvPr id="27" name="Picture 26" descr="xdono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398" y="1162719"/>
            <a:ext cx="1707288" cy="1994580"/>
          </a:xfrm>
          <a:prstGeom prst="rect">
            <a:avLst/>
          </a:prstGeom>
        </p:spPr>
      </p:pic>
      <p:sp>
        <p:nvSpPr>
          <p:cNvPr id="30" name="Content Placeholder 2"/>
          <p:cNvSpPr txBox="1">
            <a:spLocks/>
          </p:cNvSpPr>
          <p:nvPr/>
        </p:nvSpPr>
        <p:spPr>
          <a:xfrm>
            <a:off x="3969820" y="5819002"/>
            <a:ext cx="3376423" cy="2474800"/>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300"/>
              </a:lnSpc>
              <a:spcBef>
                <a:spcPts val="600"/>
              </a:spcBef>
              <a:buNone/>
              <a:tabLst>
                <a:tab pos="1970088" algn="l"/>
                <a:tab pos="4483100" algn="l"/>
              </a:tabLst>
            </a:pPr>
            <a:r>
              <a:rPr lang="en-US" sz="1100" dirty="0" smtClean="0"/>
              <a:t>If you camp in a nondeveloped, backcountry site, you might find a rock or metal fire ring that others have brought in. During fire restrictions, you cannot have a fire in these “dispersed” areas since the fire cannot be effectively contained. </a:t>
            </a:r>
          </a:p>
          <a:p>
            <a:pPr marL="111125" indent="-111125">
              <a:lnSpc>
                <a:spcPts val="1300"/>
              </a:lnSpc>
              <a:spcBef>
                <a:spcPts val="600"/>
              </a:spcBef>
              <a:tabLst>
                <a:tab pos="1970088" algn="l"/>
                <a:tab pos="4483100" algn="l"/>
              </a:tabLst>
            </a:pPr>
            <a:r>
              <a:rPr lang="en-US" sz="1100" dirty="0" smtClean="0"/>
              <a:t>Embers can easily escape rock rings when the wind picks up. </a:t>
            </a:r>
          </a:p>
          <a:p>
            <a:pPr marL="111125" indent="-111125">
              <a:lnSpc>
                <a:spcPts val="1300"/>
              </a:lnSpc>
              <a:spcBef>
                <a:spcPts val="600"/>
              </a:spcBef>
              <a:tabLst>
                <a:tab pos="1970088" algn="l"/>
                <a:tab pos="4483100" algn="l"/>
              </a:tabLst>
            </a:pPr>
            <a:r>
              <a:rPr lang="en-US" sz="1100" dirty="0" smtClean="0"/>
              <a:t>Embers can easily drift over to nearby vegetation and start a fire.</a:t>
            </a:r>
          </a:p>
          <a:p>
            <a:pPr marL="111125" indent="-111125">
              <a:lnSpc>
                <a:spcPts val="1300"/>
              </a:lnSpc>
              <a:spcBef>
                <a:spcPts val="600"/>
              </a:spcBef>
              <a:tabLst>
                <a:tab pos="1970088" algn="l"/>
                <a:tab pos="4483100" algn="l"/>
              </a:tabLst>
            </a:pPr>
            <a:r>
              <a:rPr lang="en-US" sz="1100" dirty="0"/>
              <a:t>Coals can smolder for days and re-ignite later.</a:t>
            </a:r>
            <a:endParaRPr lang="en-US" sz="1100" dirty="0" smtClean="0"/>
          </a:p>
          <a:p>
            <a:pPr marL="111125" indent="-111125">
              <a:lnSpc>
                <a:spcPts val="1300"/>
              </a:lnSpc>
              <a:spcBef>
                <a:spcPts val="600"/>
              </a:spcBef>
              <a:tabLst>
                <a:tab pos="1970088" algn="l"/>
                <a:tab pos="4483100" algn="l"/>
              </a:tabLst>
            </a:pPr>
            <a:r>
              <a:rPr lang="en-US" sz="1100" dirty="0"/>
              <a:t>Dispersed sites are typically in less travelled areas that are harder for firefighters to detect and access quickly.</a:t>
            </a:r>
            <a:endParaRPr lang="en-US" sz="1100" dirty="0" smtClean="0"/>
          </a:p>
        </p:txBody>
      </p:sp>
      <p:sp>
        <p:nvSpPr>
          <p:cNvPr id="18" name="Content Placeholder 2"/>
          <p:cNvSpPr txBox="1">
            <a:spLocks/>
          </p:cNvSpPr>
          <p:nvPr/>
        </p:nvSpPr>
        <p:spPr>
          <a:xfrm>
            <a:off x="477246" y="5819002"/>
            <a:ext cx="3355269" cy="2029201"/>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300"/>
              </a:lnSpc>
              <a:spcBef>
                <a:spcPts val="600"/>
              </a:spcBef>
              <a:buNone/>
              <a:tabLst>
                <a:tab pos="777875" algn="l"/>
                <a:tab pos="1616075" algn="l"/>
                <a:tab pos="4483100" algn="l"/>
              </a:tabLst>
            </a:pPr>
            <a:r>
              <a:rPr lang="en-US" sz="1100" dirty="0"/>
              <a:t>Fire rings at developed recreation sites are designed by the Forest Service to keep fires from spreading.</a:t>
            </a:r>
          </a:p>
          <a:p>
            <a:pPr marL="111125" indent="-111125">
              <a:lnSpc>
                <a:spcPts val="1300"/>
              </a:lnSpc>
              <a:spcBef>
                <a:spcPts val="400"/>
              </a:spcBef>
              <a:tabLst>
                <a:tab pos="777875" algn="l"/>
                <a:tab pos="1616075" algn="l"/>
                <a:tab pos="4483100" algn="l"/>
              </a:tabLst>
            </a:pPr>
            <a:r>
              <a:rPr lang="en-US" sz="1100" dirty="0"/>
              <a:t>The concrete base with a heavy steel ring keeps fire contained.</a:t>
            </a:r>
          </a:p>
          <a:p>
            <a:pPr marL="111125" indent="-111125">
              <a:lnSpc>
                <a:spcPts val="1300"/>
              </a:lnSpc>
              <a:spcBef>
                <a:spcPts val="400"/>
              </a:spcBef>
              <a:tabLst>
                <a:tab pos="777875" algn="l"/>
                <a:tab pos="1616075" algn="l"/>
                <a:tab pos="4483100" algn="l"/>
              </a:tabLst>
            </a:pPr>
            <a:r>
              <a:rPr lang="en-US" sz="1100" dirty="0"/>
              <a:t>The area around the ring is cleared of vegetation. </a:t>
            </a:r>
          </a:p>
          <a:p>
            <a:pPr marL="111125" indent="-111125">
              <a:lnSpc>
                <a:spcPts val="1300"/>
              </a:lnSpc>
              <a:spcBef>
                <a:spcPts val="400"/>
              </a:spcBef>
              <a:tabLst>
                <a:tab pos="777875" algn="l"/>
                <a:tab pos="1616075" algn="l"/>
                <a:tab pos="4483100" algn="l"/>
              </a:tabLst>
            </a:pPr>
            <a:r>
              <a:rPr lang="en-US" sz="1100" dirty="0"/>
              <a:t>Rings are located away from overhanging limbs where embers may spread.</a:t>
            </a:r>
          </a:p>
          <a:p>
            <a:pPr marL="111125" indent="-111125">
              <a:lnSpc>
                <a:spcPts val="1300"/>
              </a:lnSpc>
              <a:spcBef>
                <a:spcPts val="400"/>
              </a:spcBef>
              <a:tabLst>
                <a:tab pos="777875" algn="l"/>
                <a:tab pos="1616075" algn="l"/>
                <a:tab pos="4483100" algn="l"/>
              </a:tabLst>
            </a:pPr>
            <a:r>
              <a:rPr lang="en-US" sz="1100" dirty="0"/>
              <a:t>Rings are located in frequently patrolled areas that are easily accessible by firefighters.</a:t>
            </a:r>
          </a:p>
        </p:txBody>
      </p:sp>
      <p:pic>
        <p:nvPicPr>
          <p:cNvPr id="6" name="Picture 5" descr="03dispersed.jpg"/>
          <p:cNvPicPr>
            <a:picLocks noChangeAspect="1"/>
          </p:cNvPicPr>
          <p:nvPr/>
        </p:nvPicPr>
        <p:blipFill rotWithShape="1">
          <a:blip r:embed="rId7">
            <a:extLst>
              <a:ext uri="{28A0092B-C50C-407E-A947-70E740481C1C}">
                <a14:useLocalDpi xmlns:a14="http://schemas.microsoft.com/office/drawing/2010/main" val="0"/>
              </a:ext>
            </a:extLst>
          </a:blip>
          <a:srcRect l="31541" t="32668" r="28495" b="35197"/>
          <a:stretch/>
        </p:blipFill>
        <p:spPr>
          <a:xfrm>
            <a:off x="4071975" y="3249930"/>
            <a:ext cx="3115202" cy="1873223"/>
          </a:xfrm>
          <a:prstGeom prst="rect">
            <a:avLst/>
          </a:prstGeom>
          <a:ln w="19050" cmpd="sng">
            <a:solidFill>
              <a:schemeClr val="tx1"/>
            </a:solidFill>
          </a:ln>
        </p:spPr>
      </p:pic>
      <p:pic>
        <p:nvPicPr>
          <p:cNvPr id="7" name="Picture 6" descr="01developed.jpg"/>
          <p:cNvPicPr>
            <a:picLocks noChangeAspect="1"/>
          </p:cNvPicPr>
          <p:nvPr/>
        </p:nvPicPr>
        <p:blipFill rotWithShape="1">
          <a:blip r:embed="rId8">
            <a:extLst>
              <a:ext uri="{28A0092B-C50C-407E-A947-70E740481C1C}">
                <a14:useLocalDpi xmlns:a14="http://schemas.microsoft.com/office/drawing/2010/main" val="0"/>
              </a:ext>
            </a:extLst>
          </a:blip>
          <a:srcRect l="11718" t="27177" r="11497" b="11467"/>
          <a:stretch/>
        </p:blipFill>
        <p:spPr>
          <a:xfrm>
            <a:off x="589280" y="3249930"/>
            <a:ext cx="3125751" cy="1873223"/>
          </a:xfrm>
          <a:prstGeom prst="rect">
            <a:avLst/>
          </a:prstGeom>
          <a:ln w="19050" cmpd="sng">
            <a:solidFill>
              <a:schemeClr val="tx1"/>
            </a:solidFill>
          </a:ln>
        </p:spPr>
      </p:pic>
      <p:sp>
        <p:nvSpPr>
          <p:cNvPr id="14" name="Content Placeholder 2"/>
          <p:cNvSpPr txBox="1">
            <a:spLocks/>
          </p:cNvSpPr>
          <p:nvPr/>
        </p:nvSpPr>
        <p:spPr>
          <a:xfrm>
            <a:off x="3969820" y="8652486"/>
            <a:ext cx="3376945" cy="883838"/>
          </a:xfrm>
          <a:prstGeom prst="rect">
            <a:avLst/>
          </a:prstGeom>
          <a:solidFill>
            <a:srgbClr val="800000"/>
          </a:solidFill>
        </p:spPr>
        <p:txBody>
          <a:bodyPr vert="horz" lIns="0" tIns="0" rIns="0" bIns="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800"/>
              </a:lnSpc>
              <a:spcBef>
                <a:spcPts val="1200"/>
              </a:spcBef>
              <a:buNone/>
              <a:tabLst>
                <a:tab pos="2627313" algn="r"/>
              </a:tabLst>
            </a:pPr>
            <a:r>
              <a:rPr lang="en-US" sz="1600" b="1" dirty="0" smtClean="0">
                <a:solidFill>
                  <a:schemeClr val="bg1"/>
                </a:solidFill>
              </a:rPr>
              <a:t>Check with your local land </a:t>
            </a:r>
          </a:p>
          <a:p>
            <a:pPr marL="0" indent="0" algn="ctr">
              <a:lnSpc>
                <a:spcPts val="1800"/>
              </a:lnSpc>
              <a:spcBef>
                <a:spcPts val="0"/>
              </a:spcBef>
              <a:buNone/>
              <a:tabLst>
                <a:tab pos="2627313" algn="r"/>
              </a:tabLst>
            </a:pPr>
            <a:r>
              <a:rPr lang="en-US" sz="1600" b="1" dirty="0" smtClean="0">
                <a:solidFill>
                  <a:schemeClr val="bg1"/>
                </a:solidFill>
              </a:rPr>
              <a:t>management agency or visit </a:t>
            </a:r>
          </a:p>
          <a:p>
            <a:pPr marL="0" indent="0" algn="ctr">
              <a:lnSpc>
                <a:spcPts val="1800"/>
              </a:lnSpc>
              <a:spcBef>
                <a:spcPts val="600"/>
              </a:spcBef>
              <a:buNone/>
              <a:tabLst>
                <a:tab pos="2627313" algn="r"/>
              </a:tabLst>
            </a:pPr>
            <a:r>
              <a:rPr lang="en-US" sz="2400" b="1" dirty="0" smtClean="0">
                <a:solidFill>
                  <a:schemeClr val="bg1"/>
                </a:solidFill>
              </a:rPr>
              <a:t>firerestrictions.us</a:t>
            </a:r>
          </a:p>
        </p:txBody>
      </p:sp>
      <p:sp>
        <p:nvSpPr>
          <p:cNvPr id="3" name="TextBox 2"/>
          <p:cNvSpPr txBox="1"/>
          <p:nvPr/>
        </p:nvSpPr>
        <p:spPr>
          <a:xfrm>
            <a:off x="505957" y="7611464"/>
            <a:ext cx="3209074" cy="276999"/>
          </a:xfrm>
          <a:prstGeom prst="rect">
            <a:avLst/>
          </a:prstGeom>
          <a:noFill/>
        </p:spPr>
        <p:txBody>
          <a:bodyPr wrap="square" lIns="0" tIns="0" rIns="0" bIns="0" rtlCol="0">
            <a:spAutoFit/>
          </a:bodyPr>
          <a:lstStyle/>
          <a:p>
            <a:r>
              <a:rPr lang="en-US" b="1" dirty="0"/>
              <a:t>CAMPFIRE ALTERNATIVES</a:t>
            </a:r>
          </a:p>
        </p:txBody>
      </p:sp>
      <p:sp>
        <p:nvSpPr>
          <p:cNvPr id="4" name="TextBox 3"/>
          <p:cNvSpPr txBox="1"/>
          <p:nvPr/>
        </p:nvSpPr>
        <p:spPr>
          <a:xfrm>
            <a:off x="522931" y="7891319"/>
            <a:ext cx="3057582" cy="338554"/>
          </a:xfrm>
          <a:prstGeom prst="rect">
            <a:avLst/>
          </a:prstGeom>
          <a:noFill/>
        </p:spPr>
        <p:txBody>
          <a:bodyPr wrap="square" lIns="0" tIns="0" rIns="0" bIns="0" rtlCol="0">
            <a:spAutoFit/>
          </a:bodyPr>
          <a:lstStyle/>
          <a:p>
            <a:r>
              <a:rPr lang="en-US" sz="1100" dirty="0"/>
              <a:t>Consider alternatives to campfires, such as pressurized gas stoves and lanterns.</a:t>
            </a:r>
            <a:endParaRPr lang="en-US" sz="1100" b="1" dirty="0"/>
          </a:p>
        </p:txBody>
      </p:sp>
      <p:sp>
        <p:nvSpPr>
          <p:cNvPr id="5" name="TextBox 4"/>
          <p:cNvSpPr txBox="1"/>
          <p:nvPr/>
        </p:nvSpPr>
        <p:spPr>
          <a:xfrm>
            <a:off x="589279" y="3249930"/>
            <a:ext cx="3125751" cy="251351"/>
          </a:xfrm>
          <a:prstGeom prst="rect">
            <a:avLst/>
          </a:prstGeom>
          <a:solidFill>
            <a:schemeClr val="tx1"/>
          </a:solidFill>
        </p:spPr>
        <p:txBody>
          <a:bodyPr wrap="square" rtlCol="0">
            <a:spAutoFit/>
          </a:bodyPr>
          <a:lstStyle/>
          <a:p>
            <a:pPr algn="ctr">
              <a:lnSpc>
                <a:spcPts val="1200"/>
              </a:lnSpc>
            </a:pPr>
            <a:r>
              <a:rPr lang="en-US" sz="1200" b="1">
                <a:solidFill>
                  <a:schemeClr val="bg1"/>
                </a:solidFill>
              </a:rPr>
              <a:t>Fire ring at a developed recreation site</a:t>
            </a:r>
          </a:p>
        </p:txBody>
      </p:sp>
      <p:sp>
        <p:nvSpPr>
          <p:cNvPr id="19" name="TextBox 18"/>
          <p:cNvSpPr txBox="1"/>
          <p:nvPr/>
        </p:nvSpPr>
        <p:spPr>
          <a:xfrm>
            <a:off x="4061426" y="3249930"/>
            <a:ext cx="3125751" cy="251351"/>
          </a:xfrm>
          <a:prstGeom prst="rect">
            <a:avLst/>
          </a:prstGeom>
          <a:solidFill>
            <a:schemeClr val="tx1"/>
          </a:solidFill>
        </p:spPr>
        <p:txBody>
          <a:bodyPr wrap="square" rtlCol="0">
            <a:spAutoFit/>
          </a:bodyPr>
          <a:lstStyle/>
          <a:p>
            <a:pPr algn="ctr">
              <a:lnSpc>
                <a:spcPts val="1200"/>
              </a:lnSpc>
            </a:pPr>
            <a:r>
              <a:rPr lang="en-US" sz="1200" b="1">
                <a:solidFill>
                  <a:schemeClr val="bg1"/>
                </a:solidFill>
              </a:rPr>
              <a:t>Fire ring at a dispersed camping site</a:t>
            </a:r>
          </a:p>
        </p:txBody>
      </p:sp>
      <p:sp>
        <p:nvSpPr>
          <p:cNvPr id="8" name="Rectangle 7"/>
          <p:cNvSpPr/>
          <p:nvPr/>
        </p:nvSpPr>
        <p:spPr>
          <a:xfrm>
            <a:off x="475477" y="392880"/>
            <a:ext cx="6871288" cy="603024"/>
          </a:xfrm>
          <a:prstGeom prst="rect">
            <a:avLst/>
          </a:prstGeom>
          <a:solidFill>
            <a:srgbClr val="A6050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her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560" y="510294"/>
            <a:ext cx="6507480" cy="377952"/>
          </a:xfrm>
          <a:prstGeom prst="rect">
            <a:avLst/>
          </a:prstGeom>
        </p:spPr>
      </p:pic>
      <p:pic>
        <p:nvPicPr>
          <p:cNvPr id="11" name="Picture 10" descr="backpackstovegree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84" y="8413875"/>
            <a:ext cx="920362" cy="1122448"/>
          </a:xfrm>
          <a:prstGeom prst="rect">
            <a:avLst/>
          </a:prstGeom>
        </p:spPr>
      </p:pic>
      <p:pic>
        <p:nvPicPr>
          <p:cNvPr id="12" name="Picture 11" descr="gasstovegreen.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60680" y="8378704"/>
            <a:ext cx="1617161" cy="1175894"/>
          </a:xfrm>
          <a:prstGeom prst="rect">
            <a:avLst/>
          </a:prstGeom>
        </p:spPr>
      </p:pic>
      <p:pic>
        <p:nvPicPr>
          <p:cNvPr id="13" name="Picture 12" descr="lanterngree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86979" y="8329987"/>
            <a:ext cx="667423" cy="1201589"/>
          </a:xfrm>
          <a:prstGeom prst="rect">
            <a:avLst/>
          </a:prstGeom>
        </p:spPr>
      </p:pic>
      <p:sp>
        <p:nvSpPr>
          <p:cNvPr id="22" name="TextBox 21"/>
          <p:cNvSpPr txBox="1"/>
          <p:nvPr/>
        </p:nvSpPr>
        <p:spPr>
          <a:xfrm>
            <a:off x="464794" y="5218186"/>
            <a:ext cx="6871288" cy="556563"/>
          </a:xfrm>
          <a:prstGeom prst="rect">
            <a:avLst/>
          </a:prstGeom>
          <a:noFill/>
        </p:spPr>
        <p:txBody>
          <a:bodyPr wrap="square" rtlCol="0">
            <a:spAutoFit/>
          </a:bodyPr>
          <a:lstStyle/>
          <a:p>
            <a:pPr algn="ctr">
              <a:lnSpc>
                <a:spcPts val="3600"/>
              </a:lnSpc>
            </a:pPr>
            <a:r>
              <a:rPr lang="en-US" sz="3100" b="1"/>
              <a:t>(Name) National Forest Fire Restrictions</a:t>
            </a:r>
          </a:p>
        </p:txBody>
      </p:sp>
      <p:sp>
        <p:nvSpPr>
          <p:cNvPr id="2" name="Rectangle 1"/>
          <p:cNvSpPr/>
          <p:nvPr/>
        </p:nvSpPr>
        <p:spPr>
          <a:xfrm>
            <a:off x="5943817" y="9531576"/>
            <a:ext cx="1402948" cy="184666"/>
          </a:xfrm>
          <a:prstGeom prst="rect">
            <a:avLst/>
          </a:prstGeom>
        </p:spPr>
        <p:txBody>
          <a:bodyPr wrap="none">
            <a:spAutoFit/>
          </a:bodyPr>
          <a:lstStyle/>
          <a:p>
            <a:r>
              <a:rPr lang="en-US" sz="600"/>
              <a:t>2015_07_23nf_frontlinerbanfacts.pptx</a:t>
            </a:r>
          </a:p>
        </p:txBody>
      </p:sp>
    </p:spTree>
    <p:extLst>
      <p:ext uri="{BB962C8B-B14F-4D97-AF65-F5344CB8AC3E}">
        <p14:creationId xmlns:p14="http://schemas.microsoft.com/office/powerpoint/2010/main" val="4012890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p:cNvSpPr txBox="1">
            <a:spLocks/>
          </p:cNvSpPr>
          <p:nvPr/>
        </p:nvSpPr>
        <p:spPr>
          <a:xfrm>
            <a:off x="4039212" y="5979612"/>
            <a:ext cx="3307553" cy="559540"/>
          </a:xfrm>
          <a:prstGeom prst="rect">
            <a:avLst/>
          </a:prstGeom>
          <a:solidFill>
            <a:srgbClr val="800000"/>
          </a:solidFill>
        </p:spPr>
        <p:txBody>
          <a:bodyPr vert="horz" lIns="0" tIns="0" rIns="0" bIns="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800"/>
              </a:lnSpc>
              <a:spcBef>
                <a:spcPts val="1200"/>
              </a:spcBef>
              <a:buNone/>
              <a:tabLst>
                <a:tab pos="2627313" algn="r"/>
              </a:tabLst>
            </a:pPr>
            <a:r>
              <a:rPr lang="en-US" sz="1800" b="1" dirty="0" smtClean="0">
                <a:solidFill>
                  <a:schemeClr val="bg1"/>
                </a:solidFill>
              </a:rPr>
              <a:t>For information contact: www.fs.usda.gov</a:t>
            </a:r>
            <a:r>
              <a:rPr lang="en-US" sz="1800" b="1" dirty="0">
                <a:solidFill>
                  <a:schemeClr val="bg1"/>
                </a:solidFill>
              </a:rPr>
              <a:t>/</a:t>
            </a:r>
            <a:r>
              <a:rPr lang="en-US" sz="1800" b="1" dirty="0" err="1">
                <a:solidFill>
                  <a:schemeClr val="bg1"/>
                </a:solidFill>
              </a:rPr>
              <a:t>nameforest</a:t>
            </a:r>
            <a:r>
              <a:rPr lang="en-US" sz="1800" b="1" dirty="0" smtClean="0">
                <a:solidFill>
                  <a:schemeClr val="bg1"/>
                </a:solidFill>
              </a:rPr>
              <a:t> </a:t>
            </a:r>
          </a:p>
        </p:txBody>
      </p:sp>
      <p:sp>
        <p:nvSpPr>
          <p:cNvPr id="34" name="Content Placeholder 2"/>
          <p:cNvSpPr txBox="1">
            <a:spLocks/>
          </p:cNvSpPr>
          <p:nvPr/>
        </p:nvSpPr>
        <p:spPr>
          <a:xfrm>
            <a:off x="4039212" y="6649555"/>
            <a:ext cx="3307553" cy="2332676"/>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200"/>
              </a:lnSpc>
              <a:spcBef>
                <a:spcPts val="0"/>
              </a:spcBef>
              <a:buNone/>
              <a:tabLst>
                <a:tab pos="2001838" algn="l"/>
                <a:tab pos="3587750" algn="l"/>
              </a:tabLst>
            </a:pPr>
            <a:r>
              <a:rPr lang="en-US" sz="1100" b="1" dirty="0" err="1"/>
              <a:t>Name National Forest Supervisor's Office</a:t>
            </a:r>
          </a:p>
          <a:p>
            <a:pPr marL="0" indent="0">
              <a:lnSpc>
                <a:spcPts val="1200"/>
              </a:lnSpc>
              <a:spcBef>
                <a:spcPts val="0"/>
              </a:spcBef>
              <a:buNone/>
              <a:tabLst>
                <a:tab pos="2001838" algn="l"/>
                <a:tab pos="3587750" algn="l"/>
              </a:tabLst>
            </a:pPr>
            <a:r>
              <a:rPr lang="en-US" sz="1100" dirty="0" err="1"/>
              <a:t>Street	555-555-5555</a:t>
            </a:r>
          </a:p>
          <a:p>
            <a:pPr marL="0" indent="0">
              <a:lnSpc>
                <a:spcPts val="1200"/>
              </a:lnSpc>
              <a:spcBef>
                <a:spcPts val="0"/>
              </a:spcBef>
              <a:buNone/>
              <a:tabLst>
                <a:tab pos="2001838" algn="l"/>
                <a:tab pos="3587750" algn="l"/>
              </a:tabLst>
            </a:pPr>
            <a:r>
              <a:rPr lang="en-US" sz="1100" dirty="0" err="1"/>
              <a:t>City/State/Zip	TTD 555-555-5555</a:t>
            </a:r>
          </a:p>
          <a:p>
            <a:pPr marL="0" indent="0">
              <a:lnSpc>
                <a:spcPts val="1200"/>
              </a:lnSpc>
              <a:spcBef>
                <a:spcPts val="600"/>
              </a:spcBef>
              <a:buNone/>
              <a:tabLst>
                <a:tab pos="2001838" algn="l"/>
                <a:tab pos="3587750" algn="l"/>
              </a:tabLst>
            </a:pPr>
            <a:r>
              <a:rPr lang="en-US" sz="1100" b="1" dirty="0" err="1"/>
              <a:t>Name Ranger District</a:t>
            </a:r>
          </a:p>
          <a:p>
            <a:pPr marL="0" indent="0">
              <a:lnSpc>
                <a:spcPts val="1200"/>
              </a:lnSpc>
              <a:spcBef>
                <a:spcPts val="0"/>
              </a:spcBef>
              <a:buNone/>
              <a:tabLst>
                <a:tab pos="2001838" algn="l"/>
                <a:tab pos="3587750" algn="l"/>
              </a:tabLst>
            </a:pPr>
            <a:r>
              <a:rPr lang="en-US" sz="1100" dirty="0" err="1"/>
              <a:t>Street	555-555-5555</a:t>
            </a:r>
          </a:p>
          <a:p>
            <a:pPr marL="0" indent="0">
              <a:lnSpc>
                <a:spcPts val="1200"/>
              </a:lnSpc>
              <a:spcBef>
                <a:spcPts val="0"/>
              </a:spcBef>
              <a:buNone/>
              <a:tabLst>
                <a:tab pos="2001838" algn="l"/>
                <a:tab pos="3587750" algn="l"/>
              </a:tabLst>
            </a:pPr>
            <a:r>
              <a:rPr lang="en-US" sz="1100" dirty="0" err="1"/>
              <a:t>City/State/Zip	TTD 555-555-5555</a:t>
            </a:r>
          </a:p>
          <a:p>
            <a:pPr marL="0" indent="0">
              <a:lnSpc>
                <a:spcPts val="1200"/>
              </a:lnSpc>
              <a:spcBef>
                <a:spcPts val="600"/>
              </a:spcBef>
              <a:buNone/>
              <a:tabLst>
                <a:tab pos="2001838" algn="l"/>
                <a:tab pos="3587750" algn="l"/>
              </a:tabLst>
            </a:pPr>
            <a:r>
              <a:rPr lang="en-US" sz="1100" b="1" dirty="0" err="1"/>
              <a:t>Name Ranger District</a:t>
            </a:r>
          </a:p>
          <a:p>
            <a:pPr marL="0" indent="0">
              <a:lnSpc>
                <a:spcPts val="1200"/>
              </a:lnSpc>
              <a:spcBef>
                <a:spcPts val="0"/>
              </a:spcBef>
              <a:buNone/>
              <a:tabLst>
                <a:tab pos="2001838" algn="l"/>
                <a:tab pos="3587750" algn="l"/>
              </a:tabLst>
            </a:pPr>
            <a:r>
              <a:rPr lang="en-US" sz="1100" dirty="0" err="1"/>
              <a:t>Street	555-555-5555</a:t>
            </a:r>
          </a:p>
          <a:p>
            <a:pPr marL="0" indent="0">
              <a:lnSpc>
                <a:spcPts val="1200"/>
              </a:lnSpc>
              <a:spcBef>
                <a:spcPts val="0"/>
              </a:spcBef>
              <a:buNone/>
              <a:tabLst>
                <a:tab pos="2001838" algn="l"/>
                <a:tab pos="3587750" algn="l"/>
              </a:tabLst>
            </a:pPr>
            <a:r>
              <a:rPr lang="en-US" sz="1100" dirty="0" err="1"/>
              <a:t>City/State/Zip	TTD 555-555-5555</a:t>
            </a:r>
          </a:p>
          <a:p>
            <a:pPr marL="0" indent="0">
              <a:lnSpc>
                <a:spcPts val="1200"/>
              </a:lnSpc>
              <a:spcBef>
                <a:spcPts val="600"/>
              </a:spcBef>
              <a:buNone/>
              <a:tabLst>
                <a:tab pos="2001838" algn="l"/>
                <a:tab pos="3587750" algn="l"/>
              </a:tabLst>
            </a:pPr>
            <a:r>
              <a:rPr lang="en-US" sz="1100" b="1" dirty="0" err="1"/>
              <a:t>Name Ranger District</a:t>
            </a:r>
          </a:p>
          <a:p>
            <a:pPr marL="0" indent="0">
              <a:lnSpc>
                <a:spcPts val="1200"/>
              </a:lnSpc>
              <a:spcBef>
                <a:spcPts val="0"/>
              </a:spcBef>
              <a:buNone/>
              <a:tabLst>
                <a:tab pos="2001838" algn="l"/>
                <a:tab pos="3587750" algn="l"/>
              </a:tabLst>
            </a:pPr>
            <a:r>
              <a:rPr lang="en-US" sz="1100" dirty="0" err="1"/>
              <a:t>Street	555-555-5555</a:t>
            </a:r>
          </a:p>
          <a:p>
            <a:pPr marL="0" indent="0">
              <a:lnSpc>
                <a:spcPts val="1200"/>
              </a:lnSpc>
              <a:spcBef>
                <a:spcPts val="0"/>
              </a:spcBef>
              <a:buNone/>
              <a:tabLst>
                <a:tab pos="2001838" algn="l"/>
                <a:tab pos="3587750" algn="l"/>
              </a:tabLst>
            </a:pPr>
            <a:r>
              <a:rPr lang="en-US" sz="1100" dirty="0" err="1"/>
              <a:t>City/State/Zip	TTD 555-555-5555</a:t>
            </a:r>
          </a:p>
        </p:txBody>
      </p:sp>
      <p:sp>
        <p:nvSpPr>
          <p:cNvPr id="18" name="Content Placeholder 2"/>
          <p:cNvSpPr txBox="1">
            <a:spLocks/>
          </p:cNvSpPr>
          <p:nvPr/>
        </p:nvSpPr>
        <p:spPr>
          <a:xfrm>
            <a:off x="467086" y="5964137"/>
            <a:ext cx="3355269" cy="3683504"/>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320"/>
              </a:lnSpc>
              <a:spcBef>
                <a:spcPts val="600"/>
              </a:spcBef>
              <a:buNone/>
              <a:tabLst>
                <a:tab pos="1855788" algn="l"/>
              </a:tabLst>
            </a:pPr>
            <a:r>
              <a:rPr lang="en-US" sz="1400" b="1" dirty="0"/>
              <a:t>Fire Restrictions on (name) National Forest</a:t>
            </a:r>
          </a:p>
          <a:p>
            <a:pPr marL="0" indent="0">
              <a:lnSpc>
                <a:spcPts val="1400"/>
              </a:lnSpc>
              <a:spcBef>
                <a:spcPts val="600"/>
              </a:spcBef>
              <a:buNone/>
              <a:tabLst>
                <a:tab pos="1855788" algn="l"/>
              </a:tabLst>
            </a:pPr>
            <a:r>
              <a:rPr lang="en-US" sz="1100" dirty="0"/>
              <a:t>Campfires are only allowed in established metal fire rings within developed areas such as campgrounds. You may have wood and charcoal fires, charcoal grills, and portable braziers, but they must be placed in an established metal fire ring before use.</a:t>
            </a:r>
          </a:p>
          <a:p>
            <a:pPr marL="0" indent="0">
              <a:lnSpc>
                <a:spcPts val="1400"/>
              </a:lnSpc>
              <a:spcBef>
                <a:spcPts val="600"/>
              </a:spcBef>
              <a:buNone/>
              <a:tabLst>
                <a:tab pos="1855788" algn="l"/>
              </a:tabLst>
            </a:pPr>
            <a:r>
              <a:rPr lang="en-US" sz="1100" dirty="0"/>
              <a:t>Campfires are </a:t>
            </a:r>
            <a:r>
              <a:rPr lang="en-US" sz="1100" b="1" dirty="0"/>
              <a:t>not allowed </a:t>
            </a:r>
            <a:r>
              <a:rPr lang="en-US" sz="1100" dirty="0"/>
              <a:t>in the following developed sites (see map above), due to the extreme fire potential:</a:t>
            </a:r>
          </a:p>
          <a:p>
            <a:pPr marL="119063" indent="-119063">
              <a:lnSpc>
                <a:spcPts val="1400"/>
              </a:lnSpc>
              <a:spcBef>
                <a:spcPts val="600"/>
              </a:spcBef>
              <a:tabLst>
                <a:tab pos="1855788" algn="l"/>
              </a:tabLst>
            </a:pPr>
            <a:r>
              <a:rPr lang="en-US" sz="1100" dirty="0"/>
              <a:t>Insert the name of recreation areas that have exceptions to the restrictions</a:t>
            </a:r>
          </a:p>
          <a:p>
            <a:pPr marL="119063" indent="-119063">
              <a:lnSpc>
                <a:spcPts val="1400"/>
              </a:lnSpc>
              <a:spcBef>
                <a:spcPts val="600"/>
              </a:spcBef>
              <a:tabLst>
                <a:tab pos="1855788" algn="l"/>
              </a:tabLst>
            </a:pPr>
            <a:r>
              <a:rPr lang="en-US" sz="1100" dirty="0"/>
              <a:t>Insert the name of recreation areas that have exceptions to the restrictions</a:t>
            </a:r>
          </a:p>
          <a:p>
            <a:pPr marL="0" indent="0">
              <a:lnSpc>
                <a:spcPts val="1400"/>
              </a:lnSpc>
              <a:spcBef>
                <a:spcPts val="600"/>
              </a:spcBef>
              <a:buNone/>
              <a:tabLst>
                <a:tab pos="1855788" algn="l"/>
              </a:tabLst>
            </a:pPr>
            <a:r>
              <a:rPr lang="en-US" sz="1100" b="1" dirty="0"/>
              <a:t>No open fires are allowed </a:t>
            </a:r>
            <a:r>
              <a:rPr lang="en-US" sz="1100" dirty="0"/>
              <a:t>in dispersed, nondeveloped, backcounty areas. Wood and charcoal fires, charcoal grills, and portable braziers are prohibited in these areas. Fires are likewise prohibited in rock fire pits. Only pressurized gas stoves and space heating devices that can be quickly turned off are allowed in these areas. </a:t>
            </a:r>
          </a:p>
          <a:p>
            <a:pPr marL="0" indent="0">
              <a:lnSpc>
                <a:spcPts val="1320"/>
              </a:lnSpc>
              <a:spcBef>
                <a:spcPts val="0"/>
              </a:spcBef>
              <a:buNone/>
              <a:tabLst>
                <a:tab pos="1909763" algn="l"/>
                <a:tab pos="4008438" algn="l"/>
                <a:tab pos="5564188" algn="l"/>
              </a:tabLst>
            </a:pPr>
            <a:endParaRPr lang="en-US" sz="1100" dirty="0" smtClean="0"/>
          </a:p>
          <a:p>
            <a:pPr marL="0" indent="0">
              <a:lnSpc>
                <a:spcPts val="1320"/>
              </a:lnSpc>
              <a:spcBef>
                <a:spcPts val="600"/>
              </a:spcBef>
              <a:buNone/>
              <a:tabLst>
                <a:tab pos="1909763" algn="l"/>
                <a:tab pos="4008438" algn="l"/>
                <a:tab pos="5564188" algn="l"/>
              </a:tabLst>
            </a:pPr>
            <a:endParaRPr lang="en-US" sz="1100" dirty="0"/>
          </a:p>
        </p:txBody>
      </p:sp>
      <p:cxnSp>
        <p:nvCxnSpPr>
          <p:cNvPr id="5" name="Straight Connector 4"/>
          <p:cNvCxnSpPr/>
          <p:nvPr/>
        </p:nvCxnSpPr>
        <p:spPr>
          <a:xfrm>
            <a:off x="4034058" y="8848539"/>
            <a:ext cx="32479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Picture 1" descr="OLYMmap1.png"/>
          <p:cNvPicPr>
            <a:picLocks noChangeAspect="1"/>
          </p:cNvPicPr>
          <p:nvPr/>
        </p:nvPicPr>
        <p:blipFill rotWithShape="1">
          <a:blip r:embed="rId3">
            <a:extLst>
              <a:ext uri="{28A0092B-C50C-407E-A947-70E740481C1C}">
                <a14:useLocalDpi xmlns:a14="http://schemas.microsoft.com/office/drawing/2010/main" val="0"/>
              </a:ext>
            </a:extLst>
          </a:blip>
          <a:srcRect l="15263" t="3198"/>
          <a:stretch/>
        </p:blipFill>
        <p:spPr>
          <a:xfrm>
            <a:off x="467085" y="274319"/>
            <a:ext cx="6820071" cy="5516139"/>
          </a:xfrm>
          <a:prstGeom prst="rect">
            <a:avLst/>
          </a:prstGeom>
          <a:ln>
            <a:solidFill>
              <a:schemeClr val="tx1"/>
            </a:solidFill>
          </a:ln>
        </p:spPr>
      </p:pic>
      <p:pic>
        <p:nvPicPr>
          <p:cNvPr id="7" name="Picture 6" descr="nofi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1355" y="5288189"/>
            <a:ext cx="381000" cy="381000"/>
          </a:xfrm>
          <a:prstGeom prst="rect">
            <a:avLst/>
          </a:prstGeom>
        </p:spPr>
      </p:pic>
      <p:pic>
        <p:nvPicPr>
          <p:cNvPr id="12" name="Picture 11" descr="nofi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531" y="4170572"/>
            <a:ext cx="381000" cy="381000"/>
          </a:xfrm>
          <a:prstGeom prst="rect">
            <a:avLst/>
          </a:prstGeom>
        </p:spPr>
      </p:pic>
      <p:sp>
        <p:nvSpPr>
          <p:cNvPr id="8" name="TextBox 7"/>
          <p:cNvSpPr txBox="1"/>
          <p:nvPr/>
        </p:nvSpPr>
        <p:spPr>
          <a:xfrm>
            <a:off x="3848607" y="5361764"/>
            <a:ext cx="831739" cy="246221"/>
          </a:xfrm>
          <a:prstGeom prst="rect">
            <a:avLst/>
          </a:prstGeom>
          <a:solidFill>
            <a:schemeClr val="tx1"/>
          </a:solidFill>
        </p:spPr>
        <p:txBody>
          <a:bodyPr wrap="square" lIns="0" tIns="0" rIns="0" bIns="0" rtlCol="0">
            <a:spAutoFit/>
          </a:bodyPr>
          <a:lstStyle/>
          <a:p>
            <a:r>
              <a:rPr lang="en-US" sz="800">
                <a:solidFill>
                  <a:schemeClr val="bg1"/>
                </a:solidFill>
              </a:rPr>
              <a:t> Campbell Tree </a:t>
            </a:r>
          </a:p>
          <a:p>
            <a:r>
              <a:rPr lang="en-US" sz="800">
                <a:solidFill>
                  <a:schemeClr val="bg1"/>
                </a:solidFill>
              </a:rPr>
              <a:t> Grove Campground</a:t>
            </a:r>
          </a:p>
        </p:txBody>
      </p:sp>
      <p:sp>
        <p:nvSpPr>
          <p:cNvPr id="15" name="TextBox 14"/>
          <p:cNvSpPr txBox="1"/>
          <p:nvPr/>
        </p:nvSpPr>
        <p:spPr>
          <a:xfrm>
            <a:off x="5848531" y="4251624"/>
            <a:ext cx="598038" cy="246221"/>
          </a:xfrm>
          <a:prstGeom prst="rect">
            <a:avLst/>
          </a:prstGeom>
          <a:solidFill>
            <a:schemeClr val="tx1"/>
          </a:solidFill>
        </p:spPr>
        <p:txBody>
          <a:bodyPr wrap="square" lIns="0" tIns="0" rIns="0" bIns="0" rtlCol="0">
            <a:spAutoFit/>
          </a:bodyPr>
          <a:lstStyle/>
          <a:p>
            <a:r>
              <a:rPr lang="en-US" sz="800">
                <a:solidFill>
                  <a:schemeClr val="bg1"/>
                </a:solidFill>
              </a:rPr>
              <a:t> Lena Lake</a:t>
            </a:r>
          </a:p>
          <a:p>
            <a:r>
              <a:rPr lang="en-US" sz="800">
                <a:solidFill>
                  <a:schemeClr val="bg1"/>
                </a:solidFill>
              </a:rPr>
              <a:t> Campground</a:t>
            </a:r>
          </a:p>
        </p:txBody>
      </p:sp>
      <p:pic>
        <p:nvPicPr>
          <p:cNvPr id="16" name="Picture 15" descr="nofi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031" y="3525520"/>
            <a:ext cx="381000" cy="381000"/>
          </a:xfrm>
          <a:prstGeom prst="rect">
            <a:avLst/>
          </a:prstGeom>
        </p:spPr>
      </p:pic>
      <p:sp>
        <p:nvSpPr>
          <p:cNvPr id="17" name="TextBox 16"/>
          <p:cNvSpPr txBox="1"/>
          <p:nvPr/>
        </p:nvSpPr>
        <p:spPr>
          <a:xfrm>
            <a:off x="6039031" y="3606572"/>
            <a:ext cx="598038" cy="246221"/>
          </a:xfrm>
          <a:prstGeom prst="rect">
            <a:avLst/>
          </a:prstGeom>
          <a:solidFill>
            <a:schemeClr val="tx1"/>
          </a:solidFill>
        </p:spPr>
        <p:txBody>
          <a:bodyPr wrap="square" lIns="0" tIns="0" rIns="0" bIns="0" rtlCol="0">
            <a:spAutoFit/>
          </a:bodyPr>
          <a:lstStyle/>
          <a:p>
            <a:r>
              <a:rPr lang="en-US" sz="800">
                <a:solidFill>
                  <a:schemeClr val="bg1"/>
                </a:solidFill>
              </a:rPr>
              <a:t> Elkhorn</a:t>
            </a:r>
          </a:p>
          <a:p>
            <a:r>
              <a:rPr lang="en-US" sz="800">
                <a:solidFill>
                  <a:schemeClr val="bg1"/>
                </a:solidFill>
              </a:rPr>
              <a:t> Campground</a:t>
            </a:r>
          </a:p>
        </p:txBody>
      </p:sp>
      <p:pic>
        <p:nvPicPr>
          <p:cNvPr id="20" name="Picture 19" descr="nofi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260" y="1675330"/>
            <a:ext cx="381000" cy="381000"/>
          </a:xfrm>
          <a:prstGeom prst="rect">
            <a:avLst/>
          </a:prstGeom>
        </p:spPr>
      </p:pic>
      <p:sp>
        <p:nvSpPr>
          <p:cNvPr id="21" name="TextBox 20"/>
          <p:cNvSpPr txBox="1"/>
          <p:nvPr/>
        </p:nvSpPr>
        <p:spPr>
          <a:xfrm>
            <a:off x="2451260" y="1756382"/>
            <a:ext cx="598038" cy="246221"/>
          </a:xfrm>
          <a:prstGeom prst="rect">
            <a:avLst/>
          </a:prstGeom>
          <a:solidFill>
            <a:schemeClr val="tx1"/>
          </a:solidFill>
        </p:spPr>
        <p:txBody>
          <a:bodyPr wrap="square" lIns="0" tIns="0" rIns="0" bIns="0" rtlCol="0">
            <a:spAutoFit/>
          </a:bodyPr>
          <a:lstStyle/>
          <a:p>
            <a:r>
              <a:rPr lang="en-US" sz="800">
                <a:solidFill>
                  <a:schemeClr val="bg1"/>
                </a:solidFill>
              </a:rPr>
              <a:t> Littleton  </a:t>
            </a:r>
          </a:p>
          <a:p>
            <a:r>
              <a:rPr lang="en-US" sz="800">
                <a:solidFill>
                  <a:schemeClr val="bg1"/>
                </a:solidFill>
              </a:rPr>
              <a:t> Horse Camp</a:t>
            </a:r>
          </a:p>
        </p:txBody>
      </p:sp>
      <p:pic>
        <p:nvPicPr>
          <p:cNvPr id="36" name="Picture 35" descr="2010greenyello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562" y="8997488"/>
            <a:ext cx="531985" cy="566476"/>
          </a:xfrm>
          <a:prstGeom prst="rect">
            <a:avLst/>
          </a:prstGeom>
        </p:spPr>
      </p:pic>
      <p:sp>
        <p:nvSpPr>
          <p:cNvPr id="37" name="Content Placeholder 2"/>
          <p:cNvSpPr txBox="1">
            <a:spLocks/>
          </p:cNvSpPr>
          <p:nvPr/>
        </p:nvSpPr>
        <p:spPr>
          <a:xfrm>
            <a:off x="4601034" y="9010667"/>
            <a:ext cx="2686361" cy="553297"/>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200"/>
              </a:lnSpc>
              <a:spcBef>
                <a:spcPts val="0"/>
              </a:spcBef>
              <a:buNone/>
              <a:tabLst>
                <a:tab pos="2451100" algn="l"/>
                <a:tab pos="3587750" algn="l"/>
              </a:tabLst>
            </a:pPr>
            <a:r>
              <a:rPr lang="en-US" sz="1100" b="1" dirty="0" smtClean="0"/>
              <a:t>United States Department of Agriculture</a:t>
            </a:r>
          </a:p>
          <a:p>
            <a:pPr marL="0" indent="0">
              <a:lnSpc>
                <a:spcPts val="1200"/>
              </a:lnSpc>
              <a:spcBef>
                <a:spcPts val="0"/>
              </a:spcBef>
              <a:buNone/>
              <a:tabLst>
                <a:tab pos="2451100" algn="l"/>
                <a:tab pos="3587750" algn="l"/>
              </a:tabLst>
            </a:pPr>
            <a:r>
              <a:rPr lang="en-US" sz="1100" b="1" dirty="0" smtClean="0"/>
              <a:t>Forest Service </a:t>
            </a:r>
          </a:p>
          <a:p>
            <a:pPr marL="0" indent="0">
              <a:lnSpc>
                <a:spcPts val="1200"/>
              </a:lnSpc>
              <a:spcBef>
                <a:spcPts val="300"/>
              </a:spcBef>
              <a:buNone/>
              <a:tabLst>
                <a:tab pos="2451100" algn="l"/>
                <a:tab pos="3587750" algn="l"/>
              </a:tabLst>
            </a:pPr>
            <a:r>
              <a:rPr lang="en-US" sz="800" dirty="0"/>
              <a:t>USDA is an equal opportunity provider, employer, and lender.</a:t>
            </a:r>
          </a:p>
        </p:txBody>
      </p:sp>
      <p:sp>
        <p:nvSpPr>
          <p:cNvPr id="3" name="TextBox 2"/>
          <p:cNvSpPr txBox="1"/>
          <p:nvPr/>
        </p:nvSpPr>
        <p:spPr>
          <a:xfrm>
            <a:off x="1555128" y="336936"/>
            <a:ext cx="4371159" cy="1020792"/>
          </a:xfrm>
          <a:prstGeom prst="rect">
            <a:avLst/>
          </a:prstGeom>
          <a:noFill/>
        </p:spPr>
        <p:txBody>
          <a:bodyPr wrap="square" rtlCol="0">
            <a:spAutoFit/>
          </a:bodyPr>
          <a:lstStyle/>
          <a:p>
            <a:pPr algn="ctr">
              <a:lnSpc>
                <a:spcPts val="3600"/>
              </a:lnSpc>
            </a:pPr>
            <a:r>
              <a:rPr lang="en-US" sz="3200" b="1"/>
              <a:t>(Name) National Forest</a:t>
            </a:r>
          </a:p>
          <a:p>
            <a:pPr algn="ctr">
              <a:lnSpc>
                <a:spcPts val="3600"/>
              </a:lnSpc>
            </a:pPr>
            <a:r>
              <a:rPr lang="en-US" sz="3200" b="1"/>
              <a:t>Fire Restrictions</a:t>
            </a:r>
          </a:p>
        </p:txBody>
      </p:sp>
    </p:spTree>
    <p:extLst>
      <p:ext uri="{BB962C8B-B14F-4D97-AF65-F5344CB8AC3E}">
        <p14:creationId xmlns:p14="http://schemas.microsoft.com/office/powerpoint/2010/main" val="2215443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930</TotalTime>
  <Words>584</Words>
  <Application>Microsoft Macintosh PowerPoint</Application>
  <PresentationFormat>Custom</PresentationFormat>
  <Paragraphs>56</Paragraphs>
  <Slides>2</Slides>
  <Notes>2</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Manager/>
  <Company>US Forest Service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Gwen Hensley</dc:creator>
  <cp:keywords/>
  <dc:description/>
  <cp:lastModifiedBy>Gwen Hensley</cp:lastModifiedBy>
  <cp:revision>92</cp:revision>
  <cp:lastPrinted>2015-07-18T02:03:22Z</cp:lastPrinted>
  <dcterms:created xsi:type="dcterms:W3CDTF">2014-07-14T21:25:16Z</dcterms:created>
  <dcterms:modified xsi:type="dcterms:W3CDTF">2015-08-24T05:12:19Z</dcterms:modified>
  <cp:category/>
</cp:coreProperties>
</file>