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4B27"/>
    <a:srgbClr val="F7F3DF"/>
    <a:srgbClr val="EDEC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63" autoAdjust="0"/>
  </p:normalViewPr>
  <p:slideViewPr>
    <p:cSldViewPr snapToGrid="0" snapToObjects="1">
      <p:cViewPr>
        <p:scale>
          <a:sx n="103" d="100"/>
          <a:sy n="103" d="100"/>
        </p:scale>
        <p:origin x="-632" y="-8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0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3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0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3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8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4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4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9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1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2BF7F-D9E2-0147-8F38-B6B3B9081C0B}" type="datetimeFigureOut"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fe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374" y="1662163"/>
            <a:ext cx="1064226" cy="990600"/>
          </a:xfrm>
          <a:prstGeom prst="rect">
            <a:avLst/>
          </a:prstGeom>
        </p:spPr>
      </p:pic>
      <p:pic>
        <p:nvPicPr>
          <p:cNvPr id="18" name="Picture 17" descr="dr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62163"/>
            <a:ext cx="1208754" cy="990600"/>
          </a:xfrm>
          <a:prstGeom prst="rect">
            <a:avLst/>
          </a:prstGeom>
        </p:spPr>
      </p:pic>
      <p:pic>
        <p:nvPicPr>
          <p:cNvPr id="19" name="Picture 18" descr="sti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785" y="1662163"/>
            <a:ext cx="1064226" cy="990600"/>
          </a:xfrm>
          <a:prstGeom prst="rect">
            <a:avLst/>
          </a:prstGeom>
        </p:spPr>
      </p:pic>
      <p:pic>
        <p:nvPicPr>
          <p:cNvPr id="20" name="Picture 19" descr="camperbyfir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1292509" cy="927751"/>
          </a:xfrm>
          <a:prstGeom prst="rect">
            <a:avLst/>
          </a:prstGeom>
        </p:spPr>
      </p:pic>
      <p:pic>
        <p:nvPicPr>
          <p:cNvPr id="21" name="Picture 20" descr="campsafetex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335" y="609601"/>
            <a:ext cx="2470031" cy="83151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09600" y="2680827"/>
            <a:ext cx="131173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/>
              <a:t>Drown the campfire ashes with lots of water.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05986" y="2680827"/>
            <a:ext cx="114609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/>
              <a:t>Stir, add more water and stir again. Be sure all burned material is out cold.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17724" y="2681649"/>
            <a:ext cx="110654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/>
              <a:t>Feel materials with your bare hand. If it is too hot to touch, it’s too hot to leave.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05986" y="1420080"/>
            <a:ext cx="241361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/>
              <a:t>Make sure your campfire is DEAD OUT!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030174" y="609600"/>
            <a:ext cx="0" cy="6553200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09600" y="3848100"/>
            <a:ext cx="8839200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fe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808" y="1662164"/>
            <a:ext cx="1064226" cy="990600"/>
          </a:xfrm>
          <a:prstGeom prst="rect">
            <a:avLst/>
          </a:prstGeom>
        </p:spPr>
      </p:pic>
      <p:pic>
        <p:nvPicPr>
          <p:cNvPr id="34" name="Picture 33" descr="dr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034" y="1662164"/>
            <a:ext cx="1208754" cy="990600"/>
          </a:xfrm>
          <a:prstGeom prst="rect">
            <a:avLst/>
          </a:prstGeom>
        </p:spPr>
      </p:pic>
      <p:pic>
        <p:nvPicPr>
          <p:cNvPr id="35" name="Picture 34" descr="sti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219" y="1662164"/>
            <a:ext cx="1064226" cy="990600"/>
          </a:xfrm>
          <a:prstGeom prst="rect">
            <a:avLst/>
          </a:prstGeom>
        </p:spPr>
      </p:pic>
      <p:pic>
        <p:nvPicPr>
          <p:cNvPr id="36" name="Picture 35" descr="camperbyfir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034" y="609601"/>
            <a:ext cx="1292509" cy="927751"/>
          </a:xfrm>
          <a:prstGeom prst="rect">
            <a:avLst/>
          </a:prstGeom>
        </p:spPr>
      </p:pic>
      <p:pic>
        <p:nvPicPr>
          <p:cNvPr id="37" name="Picture 36" descr="campsafetex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769" y="609602"/>
            <a:ext cx="2470031" cy="831516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677034" y="2680828"/>
            <a:ext cx="131173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/>
              <a:t>Drown the campfire ashes with lots of water.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73420" y="2680828"/>
            <a:ext cx="114609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/>
              <a:t>Stir, add more water and stir again. Be sure all burned material is out cold.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385158" y="2681650"/>
            <a:ext cx="110654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/>
              <a:t>Feel materials with your bare hand. If it is too hot to touch, it’s too hot to leave.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73420" y="1420081"/>
            <a:ext cx="241361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/>
              <a:t>Make sure your campfire is DEAD OUT!</a:t>
            </a:r>
          </a:p>
        </p:txBody>
      </p:sp>
      <p:pic>
        <p:nvPicPr>
          <p:cNvPr id="42" name="Picture 41" descr="fe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702" y="5531262"/>
            <a:ext cx="1064226" cy="990600"/>
          </a:xfrm>
          <a:prstGeom prst="rect">
            <a:avLst/>
          </a:prstGeom>
        </p:spPr>
      </p:pic>
      <p:pic>
        <p:nvPicPr>
          <p:cNvPr id="43" name="Picture 42" descr="dr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28" y="5531262"/>
            <a:ext cx="1208754" cy="990600"/>
          </a:xfrm>
          <a:prstGeom prst="rect">
            <a:avLst/>
          </a:prstGeom>
        </p:spPr>
      </p:pic>
      <p:pic>
        <p:nvPicPr>
          <p:cNvPr id="44" name="Picture 43" descr="sti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113" y="5531262"/>
            <a:ext cx="1064226" cy="990600"/>
          </a:xfrm>
          <a:prstGeom prst="rect">
            <a:avLst/>
          </a:prstGeom>
        </p:spPr>
      </p:pic>
      <p:pic>
        <p:nvPicPr>
          <p:cNvPr id="45" name="Picture 44" descr="camperbyfir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28" y="4478699"/>
            <a:ext cx="1292509" cy="927751"/>
          </a:xfrm>
          <a:prstGeom prst="rect">
            <a:avLst/>
          </a:prstGeom>
        </p:spPr>
      </p:pic>
      <p:pic>
        <p:nvPicPr>
          <p:cNvPr id="46" name="Picture 45" descr="campsafetex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663" y="4478700"/>
            <a:ext cx="2470031" cy="831516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604928" y="6549926"/>
            <a:ext cx="131173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/>
              <a:t>Drown the campfire ashes with lots of water.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001314" y="6549926"/>
            <a:ext cx="114609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/>
              <a:t>Stir, add more water and stir again. Be sure all burned material is out cold.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13052" y="6550748"/>
            <a:ext cx="110654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/>
              <a:t>Feel materials with your bare hand. If it is too hot to touch, it’s too hot to leave.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001314" y="5289179"/>
            <a:ext cx="241361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/>
              <a:t>Make sure your campfire is DEAD OUT!</a:t>
            </a:r>
          </a:p>
        </p:txBody>
      </p:sp>
      <p:pic>
        <p:nvPicPr>
          <p:cNvPr id="51" name="Picture 50" descr="fe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136" y="5531263"/>
            <a:ext cx="1064226" cy="990600"/>
          </a:xfrm>
          <a:prstGeom prst="rect">
            <a:avLst/>
          </a:prstGeom>
        </p:spPr>
      </p:pic>
      <p:pic>
        <p:nvPicPr>
          <p:cNvPr id="52" name="Picture 51" descr="dr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362" y="5531263"/>
            <a:ext cx="1208754" cy="990600"/>
          </a:xfrm>
          <a:prstGeom prst="rect">
            <a:avLst/>
          </a:prstGeom>
        </p:spPr>
      </p:pic>
      <p:pic>
        <p:nvPicPr>
          <p:cNvPr id="53" name="Picture 52" descr="sti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547" y="5531263"/>
            <a:ext cx="1064226" cy="990600"/>
          </a:xfrm>
          <a:prstGeom prst="rect">
            <a:avLst/>
          </a:prstGeom>
        </p:spPr>
      </p:pic>
      <p:pic>
        <p:nvPicPr>
          <p:cNvPr id="54" name="Picture 53" descr="camperbyfir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362" y="4478700"/>
            <a:ext cx="1292509" cy="927751"/>
          </a:xfrm>
          <a:prstGeom prst="rect">
            <a:avLst/>
          </a:prstGeom>
        </p:spPr>
      </p:pic>
      <p:pic>
        <p:nvPicPr>
          <p:cNvPr id="55" name="Picture 54" descr="campsafetex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097" y="4478701"/>
            <a:ext cx="2470031" cy="831516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5672362" y="6549927"/>
            <a:ext cx="131173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/>
              <a:t>Drown the campfire ashes with lots of water.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068748" y="6549927"/>
            <a:ext cx="114609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/>
              <a:t>Stir, add more water and stir again. Be sure all burned material is out cold.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80486" y="6550749"/>
            <a:ext cx="110654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/>
              <a:t>Feel materials with your bare hand. If it is too hot to touch, it’s too hot to leave.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068748" y="5289180"/>
            <a:ext cx="241361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/>
              <a:t>Make sure your campfire is DEAD OUT!</a:t>
            </a:r>
          </a:p>
        </p:txBody>
      </p:sp>
    </p:spTree>
    <p:extLst>
      <p:ext uri="{BB962C8B-B14F-4D97-AF65-F5344CB8AC3E}">
        <p14:creationId xmlns:p14="http://schemas.microsoft.com/office/powerpoint/2010/main" val="292453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5030174" y="609600"/>
            <a:ext cx="0" cy="6553200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09600" y="3848100"/>
            <a:ext cx="8839200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511132" y="6244768"/>
            <a:ext cx="85891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/>
              <a:t>Wind spreads flames faster. A small fire can spread quickly.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511132" y="4577018"/>
            <a:ext cx="82617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/>
              <a:t>When it gets hot, vegetation like leaves and grass dry out .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631713" y="5305776"/>
            <a:ext cx="91440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/>
              <a:t>Low humidity and lack of rain will make vegetation more flammable.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638308" y="4499638"/>
            <a:ext cx="181275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/>
              <a:t>When it’s hot, dry and windy, check local offices, bulletin boards and websites for current fire restrictions.</a:t>
            </a:r>
          </a:p>
        </p:txBody>
      </p:sp>
      <p:pic>
        <p:nvPicPr>
          <p:cNvPr id="94" name="Picture 93" descr="blm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345" y="6066062"/>
            <a:ext cx="900346" cy="789959"/>
          </a:xfrm>
          <a:prstGeom prst="rect">
            <a:avLst/>
          </a:prstGeom>
        </p:spPr>
      </p:pic>
      <p:pic>
        <p:nvPicPr>
          <p:cNvPr id="95" name="Picture 94" descr="thermsu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386" y="4499638"/>
            <a:ext cx="816801" cy="762000"/>
          </a:xfrm>
          <a:prstGeom prst="rect">
            <a:avLst/>
          </a:prstGeom>
        </p:spPr>
      </p:pic>
      <p:pic>
        <p:nvPicPr>
          <p:cNvPr id="96" name="Picture 95" descr="wilt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168" y="5319642"/>
            <a:ext cx="819355" cy="762000"/>
          </a:xfrm>
          <a:prstGeom prst="rect">
            <a:avLst/>
          </a:prstGeom>
        </p:spPr>
      </p:pic>
      <p:pic>
        <p:nvPicPr>
          <p:cNvPr id="97" name="Picture 96" descr="firetre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713" y="6098321"/>
            <a:ext cx="819355" cy="762000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7546059" y="5688464"/>
            <a:ext cx="19049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>
                <a:solidFill>
                  <a:srgbClr val="800000"/>
                </a:solidFill>
              </a:rPr>
              <a:t>Consider campfire alternatives</a:t>
            </a:r>
          </a:p>
          <a:p>
            <a:pPr algn="ctr"/>
            <a:r>
              <a:rPr lang="en-US" sz="1000" b="1">
                <a:solidFill>
                  <a:srgbClr val="800000"/>
                </a:solidFill>
              </a:rPr>
              <a:t>when fire danger is high.</a:t>
            </a:r>
          </a:p>
        </p:txBody>
      </p:sp>
      <p:cxnSp>
        <p:nvCxnSpPr>
          <p:cNvPr id="99" name="Straight Connector 98"/>
          <p:cNvCxnSpPr>
            <a:endCxn id="100" idx="0"/>
          </p:cNvCxnSpPr>
          <p:nvPr/>
        </p:nvCxnSpPr>
        <p:spPr>
          <a:xfrm>
            <a:off x="7539740" y="4500913"/>
            <a:ext cx="6317" cy="243089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5641057" y="6931808"/>
            <a:ext cx="3810000" cy="236105"/>
          </a:xfrm>
          <a:prstGeom prst="rect">
            <a:avLst/>
          </a:prstGeom>
          <a:solidFill>
            <a:srgbClr val="0C4B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5663118" y="6927823"/>
            <a:ext cx="3787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www.blm.gov/or/districts/spokane/</a:t>
            </a:r>
          </a:p>
        </p:txBody>
      </p:sp>
      <p:pic>
        <p:nvPicPr>
          <p:cNvPr id="6" name="Picture 5" descr="campalt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308" y="4996802"/>
            <a:ext cx="1788794" cy="652972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7599146" y="6426883"/>
            <a:ext cx="746714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/>
              <a:t>Wenatchee</a:t>
            </a:r>
          </a:p>
          <a:p>
            <a:pPr algn="ctr"/>
            <a:r>
              <a:rPr lang="en-US" sz="900"/>
              <a:t>Office</a:t>
            </a:r>
          </a:p>
          <a:p>
            <a:pPr algn="ctr"/>
            <a:r>
              <a:rPr lang="en-US" sz="900"/>
              <a:t>509-665-2100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678907" y="6432438"/>
            <a:ext cx="79954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/>
              <a:t>Spokane</a:t>
            </a:r>
          </a:p>
          <a:p>
            <a:pPr algn="ctr"/>
            <a:r>
              <a:rPr lang="en-US" sz="900"/>
              <a:t>Office</a:t>
            </a:r>
          </a:p>
          <a:p>
            <a:pPr algn="ctr"/>
            <a:r>
              <a:rPr lang="en-US" sz="900"/>
              <a:t>509-536-1200</a:t>
            </a:r>
          </a:p>
          <a:p>
            <a:endParaRPr lang="en-US" sz="900"/>
          </a:p>
        </p:txBody>
      </p:sp>
      <p:sp>
        <p:nvSpPr>
          <p:cNvPr id="55" name="TextBox 54"/>
          <p:cNvSpPr txBox="1"/>
          <p:nvPr/>
        </p:nvSpPr>
        <p:spPr>
          <a:xfrm>
            <a:off x="1540283" y="6248365"/>
            <a:ext cx="85891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/>
              <a:t>Wind spreads flames faster. A small fire can spread quickly.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540283" y="4580615"/>
            <a:ext cx="82617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/>
              <a:t>When it gets hot, vegetation like leaves and grass dry out 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60864" y="5309373"/>
            <a:ext cx="91440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/>
              <a:t>Low humidity and lack of rain will make vegetation more flammable.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7459" y="4503235"/>
            <a:ext cx="181275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/>
              <a:t>When it’s hot, dry and windy, check local offices, bulletin boards and websites for current fire restrictions.</a:t>
            </a:r>
          </a:p>
        </p:txBody>
      </p:sp>
      <p:pic>
        <p:nvPicPr>
          <p:cNvPr id="59" name="Picture 58" descr="blm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96" y="6069659"/>
            <a:ext cx="900346" cy="789959"/>
          </a:xfrm>
          <a:prstGeom prst="rect">
            <a:avLst/>
          </a:prstGeom>
        </p:spPr>
      </p:pic>
      <p:pic>
        <p:nvPicPr>
          <p:cNvPr id="60" name="Picture 59" descr="thermsu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37" y="4503235"/>
            <a:ext cx="816801" cy="762000"/>
          </a:xfrm>
          <a:prstGeom prst="rect">
            <a:avLst/>
          </a:prstGeom>
        </p:spPr>
      </p:pic>
      <p:pic>
        <p:nvPicPr>
          <p:cNvPr id="61" name="Picture 60" descr="wilt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319" y="5323239"/>
            <a:ext cx="819355" cy="762000"/>
          </a:xfrm>
          <a:prstGeom prst="rect">
            <a:avLst/>
          </a:prstGeom>
        </p:spPr>
      </p:pic>
      <p:pic>
        <p:nvPicPr>
          <p:cNvPr id="63" name="Picture 62" descr="firetre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64" y="6101918"/>
            <a:ext cx="819355" cy="762000"/>
          </a:xfrm>
          <a:prstGeom prst="rect">
            <a:avLst/>
          </a:prstGeom>
        </p:spPr>
      </p:pic>
      <p:sp>
        <p:nvSpPr>
          <p:cNvPr id="102" name="TextBox 101"/>
          <p:cNvSpPr txBox="1"/>
          <p:nvPr/>
        </p:nvSpPr>
        <p:spPr>
          <a:xfrm>
            <a:off x="2575210" y="5692061"/>
            <a:ext cx="19049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>
                <a:solidFill>
                  <a:srgbClr val="800000"/>
                </a:solidFill>
              </a:rPr>
              <a:t>Consider campfire alternatives</a:t>
            </a:r>
          </a:p>
          <a:p>
            <a:pPr algn="ctr"/>
            <a:r>
              <a:rPr lang="en-US" sz="1000" b="1">
                <a:solidFill>
                  <a:srgbClr val="800000"/>
                </a:solidFill>
              </a:rPr>
              <a:t>when fire danger is high.</a:t>
            </a:r>
          </a:p>
        </p:txBody>
      </p:sp>
      <p:cxnSp>
        <p:nvCxnSpPr>
          <p:cNvPr id="103" name="Straight Connector 102"/>
          <p:cNvCxnSpPr>
            <a:endCxn id="104" idx="0"/>
          </p:cNvCxnSpPr>
          <p:nvPr/>
        </p:nvCxnSpPr>
        <p:spPr>
          <a:xfrm>
            <a:off x="2568891" y="4504510"/>
            <a:ext cx="6317" cy="243089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670208" y="6935405"/>
            <a:ext cx="3810000" cy="236105"/>
          </a:xfrm>
          <a:prstGeom prst="rect">
            <a:avLst/>
          </a:prstGeom>
          <a:solidFill>
            <a:srgbClr val="0C4B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692269" y="6931420"/>
            <a:ext cx="3787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www.blm.gov/or/districts/spokane/</a:t>
            </a:r>
          </a:p>
        </p:txBody>
      </p:sp>
      <p:pic>
        <p:nvPicPr>
          <p:cNvPr id="106" name="Picture 105" descr="campalt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459" y="5000399"/>
            <a:ext cx="1788794" cy="652972"/>
          </a:xfrm>
          <a:prstGeom prst="rect">
            <a:avLst/>
          </a:prstGeom>
        </p:spPr>
      </p:pic>
      <p:sp>
        <p:nvSpPr>
          <p:cNvPr id="107" name="TextBox 106"/>
          <p:cNvSpPr txBox="1"/>
          <p:nvPr/>
        </p:nvSpPr>
        <p:spPr>
          <a:xfrm>
            <a:off x="2628297" y="6430480"/>
            <a:ext cx="746714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/>
              <a:t>Wenatchee</a:t>
            </a:r>
          </a:p>
          <a:p>
            <a:pPr algn="ctr"/>
            <a:r>
              <a:rPr lang="en-US" sz="900"/>
              <a:t>Office</a:t>
            </a:r>
          </a:p>
          <a:p>
            <a:pPr algn="ctr"/>
            <a:r>
              <a:rPr lang="en-US" sz="900"/>
              <a:t>509-665-2100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708058" y="6436035"/>
            <a:ext cx="79954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/>
              <a:t>Spokane</a:t>
            </a:r>
          </a:p>
          <a:p>
            <a:pPr algn="ctr"/>
            <a:r>
              <a:rPr lang="en-US" sz="900"/>
              <a:t>Office</a:t>
            </a:r>
          </a:p>
          <a:p>
            <a:pPr algn="ctr"/>
            <a:r>
              <a:rPr lang="en-US" sz="900"/>
              <a:t>509-536-1200</a:t>
            </a:r>
          </a:p>
          <a:p>
            <a:endParaRPr lang="en-US" sz="900"/>
          </a:p>
        </p:txBody>
      </p:sp>
      <p:sp>
        <p:nvSpPr>
          <p:cNvPr id="109" name="TextBox 108"/>
          <p:cNvSpPr txBox="1"/>
          <p:nvPr/>
        </p:nvSpPr>
        <p:spPr>
          <a:xfrm>
            <a:off x="6457747" y="2351133"/>
            <a:ext cx="85891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/>
              <a:t>Wind spreads flames faster. A small fire can spread quickly.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457747" y="683383"/>
            <a:ext cx="82617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/>
              <a:t>When it gets hot, vegetation like leaves and grass dry out 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578328" y="1412141"/>
            <a:ext cx="91440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/>
              <a:t>Low humidity and lack of rain will make vegetation more flammable.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7584923" y="606003"/>
            <a:ext cx="181275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/>
              <a:t>When it’s hot, dry and windy, check local offices, bulletin boards and websites for current fire restrictions.</a:t>
            </a:r>
          </a:p>
        </p:txBody>
      </p:sp>
      <p:pic>
        <p:nvPicPr>
          <p:cNvPr id="113" name="Picture 112" descr="blm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960" y="2172427"/>
            <a:ext cx="900346" cy="789959"/>
          </a:xfrm>
          <a:prstGeom prst="rect">
            <a:avLst/>
          </a:prstGeom>
        </p:spPr>
      </p:pic>
      <p:pic>
        <p:nvPicPr>
          <p:cNvPr id="114" name="Picture 113" descr="thermsu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001" y="606003"/>
            <a:ext cx="816801" cy="762000"/>
          </a:xfrm>
          <a:prstGeom prst="rect">
            <a:avLst/>
          </a:prstGeom>
        </p:spPr>
      </p:pic>
      <p:pic>
        <p:nvPicPr>
          <p:cNvPr id="115" name="Picture 114" descr="wilt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783" y="1426007"/>
            <a:ext cx="819355" cy="762000"/>
          </a:xfrm>
          <a:prstGeom prst="rect">
            <a:avLst/>
          </a:prstGeom>
        </p:spPr>
      </p:pic>
      <p:pic>
        <p:nvPicPr>
          <p:cNvPr id="116" name="Picture 115" descr="firetre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328" y="2204686"/>
            <a:ext cx="819355" cy="762000"/>
          </a:xfrm>
          <a:prstGeom prst="rect">
            <a:avLst/>
          </a:prstGeom>
        </p:spPr>
      </p:pic>
      <p:sp>
        <p:nvSpPr>
          <p:cNvPr id="117" name="TextBox 116"/>
          <p:cNvSpPr txBox="1"/>
          <p:nvPr/>
        </p:nvSpPr>
        <p:spPr>
          <a:xfrm>
            <a:off x="7492674" y="1794829"/>
            <a:ext cx="19049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>
                <a:solidFill>
                  <a:srgbClr val="800000"/>
                </a:solidFill>
              </a:rPr>
              <a:t>Consider campfire alternatives</a:t>
            </a:r>
          </a:p>
          <a:p>
            <a:pPr algn="ctr"/>
            <a:r>
              <a:rPr lang="en-US" sz="1000" b="1">
                <a:solidFill>
                  <a:srgbClr val="800000"/>
                </a:solidFill>
              </a:rPr>
              <a:t>when fire danger is high.</a:t>
            </a:r>
          </a:p>
        </p:txBody>
      </p:sp>
      <p:cxnSp>
        <p:nvCxnSpPr>
          <p:cNvPr id="118" name="Straight Connector 117"/>
          <p:cNvCxnSpPr>
            <a:endCxn id="119" idx="0"/>
          </p:cNvCxnSpPr>
          <p:nvPr/>
        </p:nvCxnSpPr>
        <p:spPr>
          <a:xfrm>
            <a:off x="7486355" y="607278"/>
            <a:ext cx="6317" cy="243089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5587672" y="3038173"/>
            <a:ext cx="3810000" cy="236105"/>
          </a:xfrm>
          <a:prstGeom prst="rect">
            <a:avLst/>
          </a:prstGeom>
          <a:solidFill>
            <a:srgbClr val="0C4B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5609733" y="3034188"/>
            <a:ext cx="3787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www.blm.gov/or/districts/spokane/</a:t>
            </a:r>
          </a:p>
        </p:txBody>
      </p:sp>
      <p:pic>
        <p:nvPicPr>
          <p:cNvPr id="121" name="Picture 120" descr="campalt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923" y="1103167"/>
            <a:ext cx="1788794" cy="652972"/>
          </a:xfrm>
          <a:prstGeom prst="rect">
            <a:avLst/>
          </a:prstGeom>
        </p:spPr>
      </p:pic>
      <p:sp>
        <p:nvSpPr>
          <p:cNvPr id="122" name="TextBox 121"/>
          <p:cNvSpPr txBox="1"/>
          <p:nvPr/>
        </p:nvSpPr>
        <p:spPr>
          <a:xfrm>
            <a:off x="7545761" y="2533248"/>
            <a:ext cx="746714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/>
              <a:t>Wenatchee</a:t>
            </a:r>
          </a:p>
          <a:p>
            <a:pPr algn="ctr"/>
            <a:r>
              <a:rPr lang="en-US" sz="900"/>
              <a:t>Office</a:t>
            </a:r>
          </a:p>
          <a:p>
            <a:pPr algn="ctr"/>
            <a:r>
              <a:rPr lang="en-US" sz="900"/>
              <a:t>509-665-2100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8625522" y="2538803"/>
            <a:ext cx="79954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/>
              <a:t>Spokane</a:t>
            </a:r>
          </a:p>
          <a:p>
            <a:pPr algn="ctr"/>
            <a:r>
              <a:rPr lang="en-US" sz="900"/>
              <a:t>Office</a:t>
            </a:r>
          </a:p>
          <a:p>
            <a:pPr algn="ctr"/>
            <a:r>
              <a:rPr lang="en-US" sz="900"/>
              <a:t>509-536-1200</a:t>
            </a:r>
          </a:p>
          <a:p>
            <a:endParaRPr lang="en-US" sz="900"/>
          </a:p>
        </p:txBody>
      </p:sp>
      <p:sp>
        <p:nvSpPr>
          <p:cNvPr id="124" name="TextBox 123"/>
          <p:cNvSpPr txBox="1"/>
          <p:nvPr/>
        </p:nvSpPr>
        <p:spPr>
          <a:xfrm>
            <a:off x="1486898" y="2354730"/>
            <a:ext cx="85891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/>
              <a:t>Wind spreads flames faster. A small fire can spread quickly.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486898" y="686980"/>
            <a:ext cx="82617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/>
              <a:t>When it gets hot, vegetation like leaves and grass dry out .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07479" y="1415738"/>
            <a:ext cx="91440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/>
              <a:t>Low humidity and lack of rain will make vegetation more flammable.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614074" y="609600"/>
            <a:ext cx="181275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/>
              <a:t>When it’s hot, dry and windy, check local offices, bulletin boards and websites for current fire restrictions.</a:t>
            </a:r>
          </a:p>
        </p:txBody>
      </p:sp>
      <p:pic>
        <p:nvPicPr>
          <p:cNvPr id="128" name="Picture 127" descr="blm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111" y="2176024"/>
            <a:ext cx="900346" cy="789959"/>
          </a:xfrm>
          <a:prstGeom prst="rect">
            <a:avLst/>
          </a:prstGeom>
        </p:spPr>
      </p:pic>
      <p:pic>
        <p:nvPicPr>
          <p:cNvPr id="129" name="Picture 128" descr="thermsu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52" y="609600"/>
            <a:ext cx="816801" cy="762000"/>
          </a:xfrm>
          <a:prstGeom prst="rect">
            <a:avLst/>
          </a:prstGeom>
        </p:spPr>
      </p:pic>
      <p:pic>
        <p:nvPicPr>
          <p:cNvPr id="130" name="Picture 129" descr="wilt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934" y="1429604"/>
            <a:ext cx="819355" cy="762000"/>
          </a:xfrm>
          <a:prstGeom prst="rect">
            <a:avLst/>
          </a:prstGeom>
        </p:spPr>
      </p:pic>
      <p:pic>
        <p:nvPicPr>
          <p:cNvPr id="131" name="Picture 130" descr="firetre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9" y="2208283"/>
            <a:ext cx="819355" cy="762000"/>
          </a:xfrm>
          <a:prstGeom prst="rect">
            <a:avLst/>
          </a:prstGeom>
        </p:spPr>
      </p:pic>
      <p:sp>
        <p:nvSpPr>
          <p:cNvPr id="132" name="TextBox 131"/>
          <p:cNvSpPr txBox="1"/>
          <p:nvPr/>
        </p:nvSpPr>
        <p:spPr>
          <a:xfrm>
            <a:off x="2521825" y="1798426"/>
            <a:ext cx="19049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>
                <a:solidFill>
                  <a:srgbClr val="800000"/>
                </a:solidFill>
              </a:rPr>
              <a:t>Consider campfire alternatives</a:t>
            </a:r>
          </a:p>
          <a:p>
            <a:pPr algn="ctr"/>
            <a:r>
              <a:rPr lang="en-US" sz="1000" b="1">
                <a:solidFill>
                  <a:srgbClr val="800000"/>
                </a:solidFill>
              </a:rPr>
              <a:t>when fire danger is high.</a:t>
            </a:r>
          </a:p>
        </p:txBody>
      </p:sp>
      <p:cxnSp>
        <p:nvCxnSpPr>
          <p:cNvPr id="133" name="Straight Connector 132"/>
          <p:cNvCxnSpPr>
            <a:endCxn id="134" idx="0"/>
          </p:cNvCxnSpPr>
          <p:nvPr/>
        </p:nvCxnSpPr>
        <p:spPr>
          <a:xfrm>
            <a:off x="2515506" y="610875"/>
            <a:ext cx="6317" cy="243089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616823" y="3041770"/>
            <a:ext cx="3810000" cy="236105"/>
          </a:xfrm>
          <a:prstGeom prst="rect">
            <a:avLst/>
          </a:prstGeom>
          <a:solidFill>
            <a:srgbClr val="0C4B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638884" y="3037785"/>
            <a:ext cx="3787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www.blm.gov/or/districts/spokane/</a:t>
            </a:r>
          </a:p>
        </p:txBody>
      </p:sp>
      <p:pic>
        <p:nvPicPr>
          <p:cNvPr id="136" name="Picture 135" descr="campalt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074" y="1106764"/>
            <a:ext cx="1788794" cy="652972"/>
          </a:xfrm>
          <a:prstGeom prst="rect">
            <a:avLst/>
          </a:prstGeom>
        </p:spPr>
      </p:pic>
      <p:sp>
        <p:nvSpPr>
          <p:cNvPr id="137" name="TextBox 136"/>
          <p:cNvSpPr txBox="1"/>
          <p:nvPr/>
        </p:nvSpPr>
        <p:spPr>
          <a:xfrm>
            <a:off x="2574912" y="2536845"/>
            <a:ext cx="746714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/>
              <a:t>Wenatchee</a:t>
            </a:r>
          </a:p>
          <a:p>
            <a:pPr algn="ctr"/>
            <a:r>
              <a:rPr lang="en-US" sz="900"/>
              <a:t>Office</a:t>
            </a:r>
          </a:p>
          <a:p>
            <a:pPr algn="ctr"/>
            <a:r>
              <a:rPr lang="en-US" sz="900"/>
              <a:t>509-665-2100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3654673" y="2542400"/>
            <a:ext cx="79954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/>
              <a:t>Spokane</a:t>
            </a:r>
          </a:p>
          <a:p>
            <a:pPr algn="ctr"/>
            <a:r>
              <a:rPr lang="en-US" sz="900"/>
              <a:t>Office</a:t>
            </a:r>
          </a:p>
          <a:p>
            <a:pPr algn="ctr"/>
            <a:r>
              <a:rPr lang="en-US" sz="900"/>
              <a:t>509-536-1200</a:t>
            </a:r>
          </a:p>
          <a:p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785416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580</Words>
  <Application>Microsoft Macintosh PowerPoint</Application>
  <PresentationFormat>Custom</PresentationFormat>
  <Paragraphs>68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US 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 Hensley</dc:creator>
  <cp:lastModifiedBy>Gwen Hensley</cp:lastModifiedBy>
  <cp:revision>8</cp:revision>
  <dcterms:created xsi:type="dcterms:W3CDTF">2016-08-31T16:23:17Z</dcterms:created>
  <dcterms:modified xsi:type="dcterms:W3CDTF">2016-09-02T20:35:12Z</dcterms:modified>
</cp:coreProperties>
</file>