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4" d="100"/>
          <a:sy n="54" d="100"/>
        </p:scale>
        <p:origin x="-848" y="92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15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1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9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3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2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4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8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6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4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9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AB8F-8BF2-3F4F-9181-F4B40ECE98B8}" type="datetimeFigureOut"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8A455-1B6C-1249-9CB9-356D94C58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6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7229809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19400" y="7229809"/>
            <a:ext cx="10668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72200" y="7229809"/>
            <a:ext cx="10668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525000" y="7239000"/>
            <a:ext cx="5334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3400" y="533400"/>
            <a:ext cx="2286000" cy="4530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33401" y="610626"/>
            <a:ext cx="2286000" cy="3282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800" b="1">
                <a:solidFill>
                  <a:schemeClr val="bg1"/>
                </a:solidFill>
              </a:rPr>
              <a:t>FIRE DANGER!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0087" y="1027385"/>
            <a:ext cx="2286000" cy="10276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 spc="-20000"/>
              <a:t>The Bureau of Land Management, Spokane District has issued a fire restrictions order on BLM lands in eastern Washington in these counties: Adams, Asotin, Benton, Chelan, Columbia, Douglas, Ferry, Franklin, Garfield, Grant, Kittitas, Klickitat, Lincoln, Okanogan, </a:t>
            </a:r>
          </a:p>
          <a:p>
            <a:pPr>
              <a:lnSpc>
                <a:spcPts val="1000"/>
              </a:lnSpc>
            </a:pPr>
            <a:r>
              <a:rPr lang="en-US" sz="900" spc="-20000"/>
              <a:t>Pend Oreille, Spokane, Stevens, Walla </a:t>
            </a:r>
          </a:p>
          <a:p>
            <a:pPr>
              <a:lnSpc>
                <a:spcPts val="1000"/>
              </a:lnSpc>
            </a:pPr>
            <a:r>
              <a:rPr lang="en-US" sz="900" spc="-20000"/>
              <a:t>Walla, Whitman, and Yakima.</a:t>
            </a:r>
          </a:p>
        </p:txBody>
      </p:sp>
      <p:pic>
        <p:nvPicPr>
          <p:cNvPr id="22" name="Picture 21" descr="youcanhel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76" y="1719855"/>
            <a:ext cx="2286001" cy="105147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20087" y="2361094"/>
            <a:ext cx="2286000" cy="3129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200"/>
              </a:lnSpc>
            </a:pPr>
            <a:r>
              <a:rPr lang="en-US" sz="1200" b="1"/>
              <a:t>Follow </a:t>
            </a:r>
          </a:p>
          <a:p>
            <a:pPr algn="r">
              <a:lnSpc>
                <a:spcPts val="1200"/>
              </a:lnSpc>
            </a:pPr>
            <a:r>
              <a:rPr lang="en-US" sz="1200" b="1"/>
              <a:t>these restrictions.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33402" y="2795100"/>
            <a:ext cx="2286000" cy="308948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0087" y="2793781"/>
            <a:ext cx="2286000" cy="3282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b="1">
                <a:solidFill>
                  <a:schemeClr val="bg1"/>
                </a:solidFill>
              </a:rPr>
              <a:t>SHOOTING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3403" y="3160520"/>
            <a:ext cx="2286000" cy="425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0" b="1">
                <a:solidFill>
                  <a:srgbClr val="FF0000"/>
                </a:solidFill>
              </a:rPr>
              <a:t>PROHIBITED: </a:t>
            </a:r>
            <a:r>
              <a:rPr lang="en-US" sz="1000"/>
              <a:t>Exploding targets (including Tannerite), tracer ammunition and incendiary devices (including fireworks).</a:t>
            </a:r>
          </a:p>
        </p:txBody>
      </p:sp>
      <p:pic>
        <p:nvPicPr>
          <p:cNvPr id="29" name="Picture 28" descr="explod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31574"/>
            <a:ext cx="701040" cy="701040"/>
          </a:xfrm>
          <a:prstGeom prst="rect">
            <a:avLst/>
          </a:prstGeom>
        </p:spPr>
      </p:pic>
      <p:pic>
        <p:nvPicPr>
          <p:cNvPr id="30" name="Picture 29" descr="amm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700" y="3631574"/>
            <a:ext cx="701040" cy="701040"/>
          </a:xfrm>
          <a:prstGeom prst="rect">
            <a:avLst/>
          </a:prstGeom>
        </p:spPr>
      </p:pic>
      <p:pic>
        <p:nvPicPr>
          <p:cNvPr id="31" name="Picture 30" descr="firework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082" y="3631574"/>
            <a:ext cx="701040" cy="70104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33403" y="4332614"/>
            <a:ext cx="7010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000" b="1"/>
              <a:t>Exploding</a:t>
            </a:r>
          </a:p>
          <a:p>
            <a:pPr algn="ctr">
              <a:lnSpc>
                <a:spcPts val="1200"/>
              </a:lnSpc>
            </a:pPr>
            <a:r>
              <a:rPr lang="en-US" sz="1000" b="1"/>
              <a:t>Targets</a:t>
            </a:r>
            <a:endParaRPr lang="en-US" sz="1000"/>
          </a:p>
        </p:txBody>
      </p:sp>
      <p:sp>
        <p:nvSpPr>
          <p:cNvPr id="33" name="TextBox 32"/>
          <p:cNvSpPr txBox="1"/>
          <p:nvPr/>
        </p:nvSpPr>
        <p:spPr>
          <a:xfrm>
            <a:off x="1334700" y="4332614"/>
            <a:ext cx="7010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000" b="1"/>
              <a:t>Tracer</a:t>
            </a:r>
          </a:p>
          <a:p>
            <a:pPr algn="ctr">
              <a:lnSpc>
                <a:spcPts val="1200"/>
              </a:lnSpc>
            </a:pPr>
            <a:r>
              <a:rPr lang="en-US" sz="1000" b="1"/>
              <a:t>Ammunition</a:t>
            </a:r>
            <a:endParaRPr lang="en-US" sz="1000"/>
          </a:p>
        </p:txBody>
      </p:sp>
      <p:sp>
        <p:nvSpPr>
          <p:cNvPr id="34" name="TextBox 33"/>
          <p:cNvSpPr txBox="1"/>
          <p:nvPr/>
        </p:nvSpPr>
        <p:spPr>
          <a:xfrm>
            <a:off x="2129085" y="4349324"/>
            <a:ext cx="70103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000" b="1"/>
              <a:t>Fireworks</a:t>
            </a:r>
            <a:endParaRPr lang="en-US" sz="1000"/>
          </a:p>
        </p:txBody>
      </p:sp>
      <p:sp>
        <p:nvSpPr>
          <p:cNvPr id="35" name="Rectangle 34"/>
          <p:cNvSpPr/>
          <p:nvPr/>
        </p:nvSpPr>
        <p:spPr>
          <a:xfrm>
            <a:off x="544121" y="4728258"/>
            <a:ext cx="2286000" cy="308948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4122" y="4728258"/>
            <a:ext cx="2286000" cy="3282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b="1">
                <a:solidFill>
                  <a:schemeClr val="bg1"/>
                </a:solidFill>
              </a:rPr>
              <a:t>CAMPFIRES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0515" y="5078682"/>
            <a:ext cx="2286000" cy="12717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0" b="1">
                <a:solidFill>
                  <a:srgbClr val="FF0000"/>
                </a:solidFill>
              </a:rPr>
              <a:t>PROHIBITED: </a:t>
            </a:r>
            <a:r>
              <a:rPr lang="en-US" sz="1000"/>
              <a:t>Building, maintaining, attending or using a fire, campfire or stove fire, including charcoal briquette fire. You can have a campfire (including charcoal briquette fire) within BLM-provided steel rings at improved campgrounds at the Yakima River Canyon, Coffeepot, Chopaka, Washburn, Pacific Lake and Twin Lakes sites.</a:t>
            </a:r>
          </a:p>
        </p:txBody>
      </p:sp>
      <p:pic>
        <p:nvPicPr>
          <p:cNvPr id="38" name="Picture 37" descr="firering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16773"/>
            <a:ext cx="1252594" cy="822227"/>
          </a:xfrm>
          <a:prstGeom prst="rect">
            <a:avLst/>
          </a:prstGeom>
        </p:spPr>
      </p:pic>
      <p:pic>
        <p:nvPicPr>
          <p:cNvPr id="39" name="Picture 38" descr="nofir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160" y="6285059"/>
            <a:ext cx="1050243" cy="94475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3899513" y="533400"/>
            <a:ext cx="2286000" cy="4530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899514" y="610626"/>
            <a:ext cx="2286000" cy="3282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800" b="1">
                <a:solidFill>
                  <a:schemeClr val="bg1"/>
                </a:solidFill>
              </a:rPr>
              <a:t>FIRE DANGER!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886200" y="1027385"/>
            <a:ext cx="2286000" cy="10276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 spc="-20000"/>
              <a:t>The Bureau of Land Management, Spokane District has issued a fire restrictions order on BLM lands in eastern Washington in these counties: Adams, Asotin, Benton, Chelan, Columbia, Douglas, Ferry, Franklin, Garfield, Grant, Kittitas, Klickitat, Lincoln, Okanogan, </a:t>
            </a:r>
          </a:p>
          <a:p>
            <a:pPr>
              <a:lnSpc>
                <a:spcPts val="1000"/>
              </a:lnSpc>
            </a:pPr>
            <a:r>
              <a:rPr lang="en-US" sz="900" spc="-20000"/>
              <a:t>Pend Oreille, Spokane, Stevens, Walla </a:t>
            </a:r>
          </a:p>
          <a:p>
            <a:pPr>
              <a:lnSpc>
                <a:spcPts val="1000"/>
              </a:lnSpc>
            </a:pPr>
            <a:r>
              <a:rPr lang="en-US" sz="900" spc="-20000"/>
              <a:t>Walla, Whitman, and Yakima.</a:t>
            </a:r>
          </a:p>
        </p:txBody>
      </p:sp>
      <p:pic>
        <p:nvPicPr>
          <p:cNvPr id="44" name="Picture 43" descr="youcanhel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89" y="1719855"/>
            <a:ext cx="2286001" cy="1051471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3886200" y="2361094"/>
            <a:ext cx="2286000" cy="3129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200"/>
              </a:lnSpc>
            </a:pPr>
            <a:r>
              <a:rPr lang="en-US" sz="1200" b="1"/>
              <a:t>Follow </a:t>
            </a:r>
          </a:p>
          <a:p>
            <a:pPr algn="r">
              <a:lnSpc>
                <a:spcPts val="1200"/>
              </a:lnSpc>
            </a:pPr>
            <a:r>
              <a:rPr lang="en-US" sz="1200" b="1"/>
              <a:t>these restrictions.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899515" y="2795100"/>
            <a:ext cx="2286000" cy="308948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86200" y="2793781"/>
            <a:ext cx="2286000" cy="3282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b="1">
                <a:solidFill>
                  <a:schemeClr val="bg1"/>
                </a:solidFill>
              </a:rPr>
              <a:t>SHOOTING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899516" y="3160520"/>
            <a:ext cx="2286000" cy="425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0" b="1">
                <a:solidFill>
                  <a:srgbClr val="FF0000"/>
                </a:solidFill>
              </a:rPr>
              <a:t>PROHIBITED: </a:t>
            </a:r>
            <a:r>
              <a:rPr lang="en-US" sz="1000"/>
              <a:t>Exploding targets (including Tannerite), tracer ammunition and incendiary devices (including fireworks).</a:t>
            </a:r>
          </a:p>
        </p:txBody>
      </p:sp>
      <p:pic>
        <p:nvPicPr>
          <p:cNvPr id="49" name="Picture 48" descr="explod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513" y="3631574"/>
            <a:ext cx="701040" cy="701040"/>
          </a:xfrm>
          <a:prstGeom prst="rect">
            <a:avLst/>
          </a:prstGeom>
        </p:spPr>
      </p:pic>
      <p:pic>
        <p:nvPicPr>
          <p:cNvPr id="50" name="Picture 49" descr="amm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813" y="3631574"/>
            <a:ext cx="701040" cy="701040"/>
          </a:xfrm>
          <a:prstGeom prst="rect">
            <a:avLst/>
          </a:prstGeom>
        </p:spPr>
      </p:pic>
      <p:pic>
        <p:nvPicPr>
          <p:cNvPr id="51" name="Picture 50" descr="firework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195" y="3631574"/>
            <a:ext cx="701040" cy="701040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3899516" y="4332614"/>
            <a:ext cx="7010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000" b="1"/>
              <a:t>Exploding</a:t>
            </a:r>
          </a:p>
          <a:p>
            <a:pPr algn="ctr">
              <a:lnSpc>
                <a:spcPts val="1200"/>
              </a:lnSpc>
            </a:pPr>
            <a:r>
              <a:rPr lang="en-US" sz="1000" b="1"/>
              <a:t>Targets</a:t>
            </a:r>
            <a:endParaRPr lang="en-US" sz="1000"/>
          </a:p>
        </p:txBody>
      </p:sp>
      <p:sp>
        <p:nvSpPr>
          <p:cNvPr id="53" name="TextBox 52"/>
          <p:cNvSpPr txBox="1"/>
          <p:nvPr/>
        </p:nvSpPr>
        <p:spPr>
          <a:xfrm>
            <a:off x="4700813" y="4332614"/>
            <a:ext cx="7010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000" b="1"/>
              <a:t>Tracer</a:t>
            </a:r>
          </a:p>
          <a:p>
            <a:pPr algn="ctr">
              <a:lnSpc>
                <a:spcPts val="1200"/>
              </a:lnSpc>
            </a:pPr>
            <a:r>
              <a:rPr lang="en-US" sz="1000" b="1"/>
              <a:t>Ammunition</a:t>
            </a:r>
            <a:endParaRPr lang="en-US" sz="1000"/>
          </a:p>
        </p:txBody>
      </p:sp>
      <p:sp>
        <p:nvSpPr>
          <p:cNvPr id="54" name="TextBox 53"/>
          <p:cNvSpPr txBox="1"/>
          <p:nvPr/>
        </p:nvSpPr>
        <p:spPr>
          <a:xfrm>
            <a:off x="5495198" y="4349324"/>
            <a:ext cx="70103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000" b="1"/>
              <a:t>Fireworks</a:t>
            </a:r>
            <a:endParaRPr lang="en-US" sz="1000"/>
          </a:p>
        </p:txBody>
      </p:sp>
      <p:sp>
        <p:nvSpPr>
          <p:cNvPr id="55" name="Rectangle 54"/>
          <p:cNvSpPr/>
          <p:nvPr/>
        </p:nvSpPr>
        <p:spPr>
          <a:xfrm>
            <a:off x="3910234" y="4728258"/>
            <a:ext cx="2286000" cy="308948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10235" y="4728258"/>
            <a:ext cx="2286000" cy="3282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b="1">
                <a:solidFill>
                  <a:schemeClr val="bg1"/>
                </a:solidFill>
              </a:rPr>
              <a:t>CAMPFIRES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96628" y="5078682"/>
            <a:ext cx="2286000" cy="12717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0" b="1">
                <a:solidFill>
                  <a:srgbClr val="FF0000"/>
                </a:solidFill>
              </a:rPr>
              <a:t>PROHIBITED: </a:t>
            </a:r>
            <a:r>
              <a:rPr lang="en-US" sz="1000"/>
              <a:t>Building, maintaining, attending or using a fire, campfire or stove fire, including charcoal briquette fire. You can have a campfire (including charcoal briquette fire) within BLM-provided steel rings at improved campgrounds at the Yakima River Canyon, Coffeepot, Chopaka, Washburn, Pacific Lake and Twin Lakes sites.</a:t>
            </a:r>
          </a:p>
        </p:txBody>
      </p:sp>
      <p:pic>
        <p:nvPicPr>
          <p:cNvPr id="58" name="Picture 57" descr="firering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513" y="6416773"/>
            <a:ext cx="1252594" cy="822227"/>
          </a:xfrm>
          <a:prstGeom prst="rect">
            <a:avLst/>
          </a:prstGeom>
        </p:spPr>
      </p:pic>
      <p:pic>
        <p:nvPicPr>
          <p:cNvPr id="59" name="Picture 58" descr="nofir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273" y="6285059"/>
            <a:ext cx="1050243" cy="944750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>
          <a:xfrm>
            <a:off x="7238999" y="542880"/>
            <a:ext cx="2286000" cy="4530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7239000" y="620106"/>
            <a:ext cx="2286000" cy="3282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800" b="1">
                <a:solidFill>
                  <a:schemeClr val="bg1"/>
                </a:solidFill>
              </a:rPr>
              <a:t>FIRE DANGER!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225686" y="1036865"/>
            <a:ext cx="2286000" cy="10276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 spc="-20000"/>
              <a:t>The Bureau of Land Management, Spokane District has issued a fire restrictions order on BLM lands in eastern Washington in these counties: Adams, Asotin, Benton, Chelan, Columbia, Douglas, Ferry, Franklin, Garfield, Grant, Kittitas, Klickitat, Lincoln, Okanogan, </a:t>
            </a:r>
          </a:p>
          <a:p>
            <a:pPr>
              <a:lnSpc>
                <a:spcPts val="1000"/>
              </a:lnSpc>
            </a:pPr>
            <a:r>
              <a:rPr lang="en-US" sz="900" spc="-20000"/>
              <a:t>Pend Oreille, Spokane, Stevens, Walla </a:t>
            </a:r>
          </a:p>
          <a:p>
            <a:pPr>
              <a:lnSpc>
                <a:spcPts val="1000"/>
              </a:lnSpc>
            </a:pPr>
            <a:r>
              <a:rPr lang="en-US" sz="900" spc="-20000"/>
              <a:t>Walla, Whitman, and Yakima.</a:t>
            </a:r>
          </a:p>
        </p:txBody>
      </p:sp>
      <p:pic>
        <p:nvPicPr>
          <p:cNvPr id="64" name="Picture 63" descr="youcanhel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175" y="1729335"/>
            <a:ext cx="2286001" cy="1051471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7225686" y="2370574"/>
            <a:ext cx="2286000" cy="3129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200"/>
              </a:lnSpc>
            </a:pPr>
            <a:r>
              <a:rPr lang="en-US" sz="1200" b="1"/>
              <a:t>Follow </a:t>
            </a:r>
          </a:p>
          <a:p>
            <a:pPr algn="r">
              <a:lnSpc>
                <a:spcPts val="1200"/>
              </a:lnSpc>
            </a:pPr>
            <a:r>
              <a:rPr lang="en-US" sz="1200" b="1"/>
              <a:t>these restrictions.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239001" y="2804580"/>
            <a:ext cx="2286000" cy="308948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225686" y="2803261"/>
            <a:ext cx="2286000" cy="3282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b="1">
                <a:solidFill>
                  <a:schemeClr val="bg1"/>
                </a:solidFill>
              </a:rPr>
              <a:t>SHOOTING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239002" y="3170000"/>
            <a:ext cx="2286000" cy="425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0" b="1">
                <a:solidFill>
                  <a:srgbClr val="FF0000"/>
                </a:solidFill>
              </a:rPr>
              <a:t>PROHIBITED: </a:t>
            </a:r>
            <a:r>
              <a:rPr lang="en-US" sz="1000"/>
              <a:t>Exploding targets (including Tannerite), tracer ammunition and incendiary devices (including fireworks).</a:t>
            </a:r>
          </a:p>
        </p:txBody>
      </p:sp>
      <p:pic>
        <p:nvPicPr>
          <p:cNvPr id="69" name="Picture 68" descr="explod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999" y="3641054"/>
            <a:ext cx="701040" cy="701040"/>
          </a:xfrm>
          <a:prstGeom prst="rect">
            <a:avLst/>
          </a:prstGeom>
        </p:spPr>
      </p:pic>
      <p:pic>
        <p:nvPicPr>
          <p:cNvPr id="70" name="Picture 69" descr="amm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299" y="3641054"/>
            <a:ext cx="701040" cy="701040"/>
          </a:xfrm>
          <a:prstGeom prst="rect">
            <a:avLst/>
          </a:prstGeom>
        </p:spPr>
      </p:pic>
      <p:pic>
        <p:nvPicPr>
          <p:cNvPr id="71" name="Picture 70" descr="firework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681" y="3641054"/>
            <a:ext cx="701040" cy="701040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7239002" y="4342094"/>
            <a:ext cx="7010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000" b="1"/>
              <a:t>Exploding</a:t>
            </a:r>
          </a:p>
          <a:p>
            <a:pPr algn="ctr">
              <a:lnSpc>
                <a:spcPts val="1200"/>
              </a:lnSpc>
            </a:pPr>
            <a:r>
              <a:rPr lang="en-US" sz="1000" b="1"/>
              <a:t>Targets</a:t>
            </a:r>
            <a:endParaRPr lang="en-US" sz="1000"/>
          </a:p>
        </p:txBody>
      </p:sp>
      <p:sp>
        <p:nvSpPr>
          <p:cNvPr id="73" name="TextBox 72"/>
          <p:cNvSpPr txBox="1"/>
          <p:nvPr/>
        </p:nvSpPr>
        <p:spPr>
          <a:xfrm>
            <a:off x="8040299" y="4342094"/>
            <a:ext cx="70103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000" b="1"/>
              <a:t>Tracer</a:t>
            </a:r>
          </a:p>
          <a:p>
            <a:pPr algn="ctr">
              <a:lnSpc>
                <a:spcPts val="1200"/>
              </a:lnSpc>
            </a:pPr>
            <a:r>
              <a:rPr lang="en-US" sz="1000" b="1"/>
              <a:t>Ammunition</a:t>
            </a:r>
            <a:endParaRPr lang="en-US" sz="1000"/>
          </a:p>
        </p:txBody>
      </p:sp>
      <p:sp>
        <p:nvSpPr>
          <p:cNvPr id="74" name="TextBox 73"/>
          <p:cNvSpPr txBox="1"/>
          <p:nvPr/>
        </p:nvSpPr>
        <p:spPr>
          <a:xfrm>
            <a:off x="8834684" y="4358804"/>
            <a:ext cx="70103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000" b="1"/>
              <a:t>Fireworks</a:t>
            </a:r>
            <a:endParaRPr lang="en-US" sz="1000"/>
          </a:p>
        </p:txBody>
      </p:sp>
      <p:sp>
        <p:nvSpPr>
          <p:cNvPr id="75" name="Rectangle 74"/>
          <p:cNvSpPr/>
          <p:nvPr/>
        </p:nvSpPr>
        <p:spPr>
          <a:xfrm>
            <a:off x="7249720" y="4737738"/>
            <a:ext cx="2286000" cy="308948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249721" y="4737738"/>
            <a:ext cx="2286000" cy="3282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b="1">
                <a:solidFill>
                  <a:schemeClr val="bg1"/>
                </a:solidFill>
              </a:rPr>
              <a:t>CAMPFIRES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236114" y="5088162"/>
            <a:ext cx="2286000" cy="12717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0" b="1">
                <a:solidFill>
                  <a:srgbClr val="FF0000"/>
                </a:solidFill>
              </a:rPr>
              <a:t>PROHIBITED: </a:t>
            </a:r>
            <a:r>
              <a:rPr lang="en-US" sz="1000"/>
              <a:t>Building, maintaining, attending or using a fire, campfire or stove fire, including charcoal briquette fire. You can have a campfire (including charcoal briquette fire) within BLM-provided steel rings at improved campgrounds at the Yakima River Canyon, Coffeepot, Chopaka, Washburn, Pacific Lake and Twin Lakes sites.</a:t>
            </a:r>
          </a:p>
        </p:txBody>
      </p:sp>
      <p:pic>
        <p:nvPicPr>
          <p:cNvPr id="78" name="Picture 77" descr="firering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999" y="6426253"/>
            <a:ext cx="1252594" cy="822227"/>
          </a:xfrm>
          <a:prstGeom prst="rect">
            <a:avLst/>
          </a:prstGeom>
        </p:spPr>
      </p:pic>
      <p:pic>
        <p:nvPicPr>
          <p:cNvPr id="79" name="Picture 78" descr="nofir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759" y="6294539"/>
            <a:ext cx="1050243" cy="944750"/>
          </a:xfrm>
          <a:prstGeom prst="rect">
            <a:avLst/>
          </a:prstGeom>
        </p:spPr>
      </p:pic>
      <p:cxnSp>
        <p:nvCxnSpPr>
          <p:cNvPr id="81" name="Straight Connector 80"/>
          <p:cNvCxnSpPr/>
          <p:nvPr/>
        </p:nvCxnSpPr>
        <p:spPr>
          <a:xfrm>
            <a:off x="3352800" y="533400"/>
            <a:ext cx="0" cy="6696409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705600" y="518160"/>
            <a:ext cx="0" cy="6696409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89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3352800" y="533400"/>
            <a:ext cx="0" cy="6696409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05600" y="518160"/>
            <a:ext cx="0" cy="6696409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44122" y="542591"/>
            <a:ext cx="2286000" cy="308948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3400" y="533400"/>
            <a:ext cx="2286000" cy="3282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b="1">
                <a:solidFill>
                  <a:schemeClr val="bg1"/>
                </a:solidFill>
              </a:rPr>
              <a:t>SMOKING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33398" y="3105376"/>
            <a:ext cx="2286000" cy="308948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3399" y="3105376"/>
            <a:ext cx="2286000" cy="3282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b="1">
                <a:solidFill>
                  <a:schemeClr val="bg1"/>
                </a:solidFill>
              </a:rPr>
              <a:t>VEHICLES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33400" y="5242160"/>
            <a:ext cx="2286000" cy="383189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3401" y="5272578"/>
            <a:ext cx="2286000" cy="3129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b="1">
                <a:solidFill>
                  <a:schemeClr val="bg1"/>
                </a:solidFill>
              </a:rPr>
              <a:t>Thank you for your help in preventing wildfires!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44124" y="932143"/>
            <a:ext cx="1418678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900" b="1">
                <a:solidFill>
                  <a:srgbClr val="FF0000"/>
                </a:solidFill>
              </a:rPr>
              <a:t>PROHIBITED: </a:t>
            </a:r>
            <a:r>
              <a:rPr lang="en-US" sz="900"/>
              <a:t>Smoking </a:t>
            </a:r>
          </a:p>
          <a:p>
            <a:pPr>
              <a:lnSpc>
                <a:spcPts val="1100"/>
              </a:lnSpc>
            </a:pPr>
            <a:r>
              <a:rPr lang="en-US" sz="900"/>
              <a:t>while traveling in </a:t>
            </a:r>
          </a:p>
          <a:p>
            <a:pPr>
              <a:lnSpc>
                <a:spcPts val="1100"/>
              </a:lnSpc>
            </a:pPr>
            <a:r>
              <a:rPr lang="en-US" sz="900"/>
              <a:t>timber, brush or grass </a:t>
            </a:r>
          </a:p>
          <a:p>
            <a:pPr>
              <a:lnSpc>
                <a:spcPts val="1100"/>
              </a:lnSpc>
            </a:pPr>
            <a:r>
              <a:rPr lang="en-US" sz="900"/>
              <a:t>areas, except in vehicles</a:t>
            </a:r>
          </a:p>
          <a:p>
            <a:pPr>
              <a:lnSpc>
                <a:spcPts val="1100"/>
              </a:lnSpc>
            </a:pPr>
            <a:r>
              <a:rPr lang="en-US" sz="900"/>
              <a:t>on roads, or cleared areas at</a:t>
            </a:r>
          </a:p>
          <a:p>
            <a:pPr>
              <a:lnSpc>
                <a:spcPts val="1100"/>
              </a:lnSpc>
            </a:pPr>
            <a:r>
              <a:rPr lang="en-US" sz="900"/>
              <a:t>least 3 feet in diameter, or on boats on rivers and or lakes. </a:t>
            </a:r>
          </a:p>
        </p:txBody>
      </p:sp>
      <p:pic>
        <p:nvPicPr>
          <p:cNvPr id="6" name="Picture 5" descr="smoketre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746" y="893357"/>
            <a:ext cx="1130375" cy="984797"/>
          </a:xfrm>
          <a:prstGeom prst="rect">
            <a:avLst/>
          </a:prstGeom>
        </p:spPr>
      </p:pic>
      <p:pic>
        <p:nvPicPr>
          <p:cNvPr id="10" name="Picture 9" descr="smokeca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2061270"/>
            <a:ext cx="906667" cy="956158"/>
          </a:xfrm>
          <a:prstGeom prst="rect">
            <a:avLst/>
          </a:prstGeom>
        </p:spPr>
      </p:pic>
      <p:pic>
        <p:nvPicPr>
          <p:cNvPr id="11" name="Picture 10" descr="smokeri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399" y="1986363"/>
            <a:ext cx="1237723" cy="1031065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529596" y="3605630"/>
            <a:ext cx="1062804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900" b="1">
                <a:solidFill>
                  <a:srgbClr val="FF0000"/>
                </a:solidFill>
              </a:rPr>
              <a:t>PROHIBITED: </a:t>
            </a:r>
            <a:r>
              <a:rPr lang="en-US" sz="900">
                <a:solidFill>
                  <a:srgbClr val="000000"/>
                </a:solidFill>
              </a:rPr>
              <a:t>Operating any </a:t>
            </a:r>
          </a:p>
          <a:p>
            <a:pPr>
              <a:lnSpc>
                <a:spcPts val="1100"/>
              </a:lnSpc>
            </a:pPr>
            <a:r>
              <a:rPr lang="en-US" sz="900">
                <a:solidFill>
                  <a:srgbClr val="000000"/>
                </a:solidFill>
              </a:rPr>
              <a:t>type of motorized vehicle off developed roadways. </a:t>
            </a:r>
          </a:p>
        </p:txBody>
      </p:sp>
      <p:pic>
        <p:nvPicPr>
          <p:cNvPr id="49" name="Picture 48" descr="jeeponroa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168" y="3509085"/>
            <a:ext cx="1386013" cy="789042"/>
          </a:xfrm>
          <a:prstGeom prst="rect">
            <a:avLst/>
          </a:prstGeom>
        </p:spPr>
      </p:pic>
      <p:pic>
        <p:nvPicPr>
          <p:cNvPr id="50" name="Picture 49" descr="jeepgras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21" y="4415440"/>
            <a:ext cx="1143086" cy="711148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533400" y="5731388"/>
            <a:ext cx="1217713" cy="11849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900" b="1"/>
              <a:t>Spokane Office</a:t>
            </a:r>
          </a:p>
          <a:p>
            <a:pPr>
              <a:lnSpc>
                <a:spcPts val="1100"/>
              </a:lnSpc>
            </a:pPr>
            <a:r>
              <a:rPr lang="en-US" sz="900"/>
              <a:t>1103 N. Fancher Rd. </a:t>
            </a:r>
          </a:p>
          <a:p>
            <a:pPr>
              <a:lnSpc>
                <a:spcPts val="1100"/>
              </a:lnSpc>
            </a:pPr>
            <a:r>
              <a:rPr lang="en-US" sz="900"/>
              <a:t>Spokane, WA 99212</a:t>
            </a:r>
          </a:p>
          <a:p>
            <a:pPr>
              <a:lnSpc>
                <a:spcPts val="1100"/>
              </a:lnSpc>
            </a:pPr>
            <a:r>
              <a:rPr lang="en-US" sz="900"/>
              <a:t>509-536-1200</a:t>
            </a:r>
          </a:p>
          <a:p>
            <a:pPr>
              <a:lnSpc>
                <a:spcPts val="1100"/>
              </a:lnSpc>
              <a:spcBef>
                <a:spcPts val="600"/>
              </a:spcBef>
            </a:pPr>
            <a:r>
              <a:rPr lang="en-US" sz="900" b="1"/>
              <a:t>Wenatchee Office</a:t>
            </a:r>
          </a:p>
          <a:p>
            <a:pPr>
              <a:lnSpc>
                <a:spcPts val="1100"/>
              </a:lnSpc>
            </a:pPr>
            <a:r>
              <a:rPr lang="en-US" sz="900"/>
              <a:t>915 N. Walla Walla</a:t>
            </a:r>
          </a:p>
          <a:p>
            <a:pPr>
              <a:lnSpc>
                <a:spcPts val="1100"/>
              </a:lnSpc>
            </a:pPr>
            <a:r>
              <a:rPr lang="en-US" sz="900"/>
              <a:t>Wenatchee, WA 98801</a:t>
            </a:r>
          </a:p>
          <a:p>
            <a:pPr>
              <a:lnSpc>
                <a:spcPts val="1100"/>
              </a:lnSpc>
            </a:pPr>
            <a:r>
              <a:rPr lang="en-US" sz="900"/>
              <a:t>509-665-2100</a:t>
            </a:r>
          </a:p>
        </p:txBody>
      </p:sp>
      <p:pic>
        <p:nvPicPr>
          <p:cNvPr id="52" name="Picture 51" descr="blmlog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839" y="5731388"/>
            <a:ext cx="1299285" cy="1141404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533401" y="6959864"/>
            <a:ext cx="2285999" cy="2791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800"/>
              <a:t>Restrictions pursuant to 43 C.F.R. 9212, on file at the Spokane District Bureau of Land Management.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751113" y="4449917"/>
            <a:ext cx="1061068" cy="7074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900">
                <a:solidFill>
                  <a:srgbClr val="000000"/>
                </a:solidFill>
              </a:rPr>
              <a:t>Parking of vehicles off roadways must be done in an area barren of flammable materials.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896922" y="521964"/>
            <a:ext cx="2286000" cy="308948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86200" y="512773"/>
            <a:ext cx="2286000" cy="3282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b="1">
                <a:solidFill>
                  <a:schemeClr val="bg1"/>
                </a:solidFill>
              </a:rPr>
              <a:t>SMOKING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886198" y="3084749"/>
            <a:ext cx="2286000" cy="308948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86199" y="3084749"/>
            <a:ext cx="2286000" cy="3282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b="1">
                <a:solidFill>
                  <a:schemeClr val="bg1"/>
                </a:solidFill>
              </a:rPr>
              <a:t>VEHICLES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886200" y="5221533"/>
            <a:ext cx="2286000" cy="383189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86201" y="5251951"/>
            <a:ext cx="2286000" cy="3129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b="1">
                <a:solidFill>
                  <a:schemeClr val="bg1"/>
                </a:solidFill>
              </a:rPr>
              <a:t>Thank you for your help in preventing wildfires!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896924" y="911516"/>
            <a:ext cx="1418678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900" b="1">
                <a:solidFill>
                  <a:srgbClr val="FF0000"/>
                </a:solidFill>
              </a:rPr>
              <a:t>PROHIBITED: </a:t>
            </a:r>
            <a:r>
              <a:rPr lang="en-US" sz="900"/>
              <a:t>Smoking </a:t>
            </a:r>
          </a:p>
          <a:p>
            <a:pPr>
              <a:lnSpc>
                <a:spcPts val="1100"/>
              </a:lnSpc>
            </a:pPr>
            <a:r>
              <a:rPr lang="en-US" sz="900"/>
              <a:t>while traveling in </a:t>
            </a:r>
          </a:p>
          <a:p>
            <a:pPr>
              <a:lnSpc>
                <a:spcPts val="1100"/>
              </a:lnSpc>
            </a:pPr>
            <a:r>
              <a:rPr lang="en-US" sz="900"/>
              <a:t>timber, brush or grass </a:t>
            </a:r>
          </a:p>
          <a:p>
            <a:pPr>
              <a:lnSpc>
                <a:spcPts val="1100"/>
              </a:lnSpc>
            </a:pPr>
            <a:r>
              <a:rPr lang="en-US" sz="900"/>
              <a:t>areas, except in vehicles</a:t>
            </a:r>
          </a:p>
          <a:p>
            <a:pPr>
              <a:lnSpc>
                <a:spcPts val="1100"/>
              </a:lnSpc>
            </a:pPr>
            <a:r>
              <a:rPr lang="en-US" sz="900"/>
              <a:t>on roads, or cleared areas at</a:t>
            </a:r>
          </a:p>
          <a:p>
            <a:pPr>
              <a:lnSpc>
                <a:spcPts val="1100"/>
              </a:lnSpc>
            </a:pPr>
            <a:r>
              <a:rPr lang="en-US" sz="900"/>
              <a:t>least 3 feet in diameter, or on boats on rivers and or lakes. </a:t>
            </a:r>
          </a:p>
        </p:txBody>
      </p:sp>
      <p:pic>
        <p:nvPicPr>
          <p:cNvPr id="64" name="Picture 63" descr="smoketre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546" y="872730"/>
            <a:ext cx="1130375" cy="984797"/>
          </a:xfrm>
          <a:prstGeom prst="rect">
            <a:avLst/>
          </a:prstGeom>
        </p:spPr>
      </p:pic>
      <p:pic>
        <p:nvPicPr>
          <p:cNvPr id="65" name="Picture 64" descr="smokeca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199" y="2040643"/>
            <a:ext cx="906667" cy="956158"/>
          </a:xfrm>
          <a:prstGeom prst="rect">
            <a:avLst/>
          </a:prstGeom>
        </p:spPr>
      </p:pic>
      <p:pic>
        <p:nvPicPr>
          <p:cNvPr id="66" name="Picture 65" descr="smokeri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199" y="1965736"/>
            <a:ext cx="1237723" cy="1031065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3882396" y="3585003"/>
            <a:ext cx="1062804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900" b="1">
                <a:solidFill>
                  <a:srgbClr val="FF0000"/>
                </a:solidFill>
              </a:rPr>
              <a:t>PROHIBITED: </a:t>
            </a:r>
            <a:r>
              <a:rPr lang="en-US" sz="900">
                <a:solidFill>
                  <a:srgbClr val="000000"/>
                </a:solidFill>
              </a:rPr>
              <a:t>Operating any </a:t>
            </a:r>
          </a:p>
          <a:p>
            <a:pPr>
              <a:lnSpc>
                <a:spcPts val="1100"/>
              </a:lnSpc>
            </a:pPr>
            <a:r>
              <a:rPr lang="en-US" sz="900">
                <a:solidFill>
                  <a:srgbClr val="000000"/>
                </a:solidFill>
              </a:rPr>
              <a:t>type of motorized vehicle off developed roadways. </a:t>
            </a:r>
          </a:p>
        </p:txBody>
      </p:sp>
      <p:pic>
        <p:nvPicPr>
          <p:cNvPr id="68" name="Picture 67" descr="jeeponroa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968" y="3488458"/>
            <a:ext cx="1386013" cy="789042"/>
          </a:xfrm>
          <a:prstGeom prst="rect">
            <a:avLst/>
          </a:prstGeom>
        </p:spPr>
      </p:pic>
      <p:pic>
        <p:nvPicPr>
          <p:cNvPr id="69" name="Picture 68" descr="jeepgras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021" y="4394813"/>
            <a:ext cx="1143086" cy="711148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886200" y="5710761"/>
            <a:ext cx="1217713" cy="11849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900" b="1"/>
              <a:t>Spokane Office</a:t>
            </a:r>
          </a:p>
          <a:p>
            <a:pPr>
              <a:lnSpc>
                <a:spcPts val="1100"/>
              </a:lnSpc>
            </a:pPr>
            <a:r>
              <a:rPr lang="en-US" sz="900"/>
              <a:t>1103 N. Fancher Rd. </a:t>
            </a:r>
          </a:p>
          <a:p>
            <a:pPr>
              <a:lnSpc>
                <a:spcPts val="1100"/>
              </a:lnSpc>
            </a:pPr>
            <a:r>
              <a:rPr lang="en-US" sz="900"/>
              <a:t>Spokane, WA 99212</a:t>
            </a:r>
          </a:p>
          <a:p>
            <a:pPr>
              <a:lnSpc>
                <a:spcPts val="1100"/>
              </a:lnSpc>
            </a:pPr>
            <a:r>
              <a:rPr lang="en-US" sz="900"/>
              <a:t>509-536-1200</a:t>
            </a:r>
          </a:p>
          <a:p>
            <a:pPr>
              <a:lnSpc>
                <a:spcPts val="1100"/>
              </a:lnSpc>
              <a:spcBef>
                <a:spcPts val="600"/>
              </a:spcBef>
            </a:pPr>
            <a:r>
              <a:rPr lang="en-US" sz="900" b="1"/>
              <a:t>Wenatchee Office</a:t>
            </a:r>
          </a:p>
          <a:p>
            <a:pPr>
              <a:lnSpc>
                <a:spcPts val="1100"/>
              </a:lnSpc>
            </a:pPr>
            <a:r>
              <a:rPr lang="en-US" sz="900"/>
              <a:t>915 N. Walla Walla</a:t>
            </a:r>
          </a:p>
          <a:p>
            <a:pPr>
              <a:lnSpc>
                <a:spcPts val="1100"/>
              </a:lnSpc>
            </a:pPr>
            <a:r>
              <a:rPr lang="en-US" sz="900"/>
              <a:t>Wenatchee, WA 98801</a:t>
            </a:r>
          </a:p>
          <a:p>
            <a:pPr>
              <a:lnSpc>
                <a:spcPts val="1100"/>
              </a:lnSpc>
            </a:pPr>
            <a:r>
              <a:rPr lang="en-US" sz="900"/>
              <a:t>509-665-2100</a:t>
            </a:r>
          </a:p>
        </p:txBody>
      </p:sp>
      <p:pic>
        <p:nvPicPr>
          <p:cNvPr id="71" name="Picture 70" descr="blmlog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639" y="5710761"/>
            <a:ext cx="1299285" cy="1141404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3886201" y="6939237"/>
            <a:ext cx="2285999" cy="2791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800"/>
              <a:t>Restrictions pursuant to 43 C.F.R. 9212, on file at the Spokane District Bureau of Land Management.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03913" y="4429290"/>
            <a:ext cx="1061068" cy="7074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900">
                <a:solidFill>
                  <a:srgbClr val="000000"/>
                </a:solidFill>
              </a:rPr>
              <a:t>Parking of vehicles off roadways must be done in an area barren of flammable materials. </a:t>
            </a:r>
          </a:p>
        </p:txBody>
      </p:sp>
      <p:sp>
        <p:nvSpPr>
          <p:cNvPr id="74" name="Rectangle 73"/>
          <p:cNvSpPr/>
          <p:nvPr/>
        </p:nvSpPr>
        <p:spPr>
          <a:xfrm>
            <a:off x="7249722" y="574253"/>
            <a:ext cx="2286000" cy="308948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239000" y="565062"/>
            <a:ext cx="2286000" cy="3282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b="1">
                <a:solidFill>
                  <a:schemeClr val="bg1"/>
                </a:solidFill>
              </a:rPr>
              <a:t>SMOKING</a:t>
            </a:r>
          </a:p>
        </p:txBody>
      </p:sp>
      <p:sp>
        <p:nvSpPr>
          <p:cNvPr id="76" name="Rectangle 75"/>
          <p:cNvSpPr/>
          <p:nvPr/>
        </p:nvSpPr>
        <p:spPr>
          <a:xfrm>
            <a:off x="7238998" y="3137038"/>
            <a:ext cx="2286000" cy="308948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238999" y="3137038"/>
            <a:ext cx="2286000" cy="3282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400" b="1">
                <a:solidFill>
                  <a:schemeClr val="bg1"/>
                </a:solidFill>
              </a:rPr>
              <a:t>VEHICLES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239000" y="5273822"/>
            <a:ext cx="2286000" cy="383189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239001" y="5304240"/>
            <a:ext cx="2286000" cy="3129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en-US" sz="1200" b="1">
                <a:solidFill>
                  <a:schemeClr val="bg1"/>
                </a:solidFill>
              </a:rPr>
              <a:t>Thank you for your help in preventing wildfires!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249724" y="963805"/>
            <a:ext cx="1418678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900" b="1">
                <a:solidFill>
                  <a:srgbClr val="FF0000"/>
                </a:solidFill>
              </a:rPr>
              <a:t>PROHIBITED: </a:t>
            </a:r>
            <a:r>
              <a:rPr lang="en-US" sz="900"/>
              <a:t>Smoking </a:t>
            </a:r>
          </a:p>
          <a:p>
            <a:pPr>
              <a:lnSpc>
                <a:spcPts val="1100"/>
              </a:lnSpc>
            </a:pPr>
            <a:r>
              <a:rPr lang="en-US" sz="900"/>
              <a:t>while traveling in </a:t>
            </a:r>
          </a:p>
          <a:p>
            <a:pPr>
              <a:lnSpc>
                <a:spcPts val="1100"/>
              </a:lnSpc>
            </a:pPr>
            <a:r>
              <a:rPr lang="en-US" sz="900"/>
              <a:t>timber, brush or grass </a:t>
            </a:r>
          </a:p>
          <a:p>
            <a:pPr>
              <a:lnSpc>
                <a:spcPts val="1100"/>
              </a:lnSpc>
            </a:pPr>
            <a:r>
              <a:rPr lang="en-US" sz="900"/>
              <a:t>areas, except in vehicles</a:t>
            </a:r>
          </a:p>
          <a:p>
            <a:pPr>
              <a:lnSpc>
                <a:spcPts val="1100"/>
              </a:lnSpc>
            </a:pPr>
            <a:r>
              <a:rPr lang="en-US" sz="900"/>
              <a:t>on roads, or cleared areas at</a:t>
            </a:r>
          </a:p>
          <a:p>
            <a:pPr>
              <a:lnSpc>
                <a:spcPts val="1100"/>
              </a:lnSpc>
            </a:pPr>
            <a:r>
              <a:rPr lang="en-US" sz="900"/>
              <a:t>least 3 feet in diameter, or on boats on rivers and or lakes. </a:t>
            </a:r>
          </a:p>
        </p:txBody>
      </p:sp>
      <p:pic>
        <p:nvPicPr>
          <p:cNvPr id="81" name="Picture 80" descr="smoketre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346" y="925019"/>
            <a:ext cx="1130375" cy="984797"/>
          </a:xfrm>
          <a:prstGeom prst="rect">
            <a:avLst/>
          </a:prstGeom>
        </p:spPr>
      </p:pic>
      <p:pic>
        <p:nvPicPr>
          <p:cNvPr id="82" name="Picture 81" descr="smokeca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999" y="2092932"/>
            <a:ext cx="906667" cy="956158"/>
          </a:xfrm>
          <a:prstGeom prst="rect">
            <a:avLst/>
          </a:prstGeom>
        </p:spPr>
      </p:pic>
      <p:pic>
        <p:nvPicPr>
          <p:cNvPr id="83" name="Picture 82" descr="smokeri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999" y="2018025"/>
            <a:ext cx="1237723" cy="1031065"/>
          </a:xfrm>
          <a:prstGeom prst="rect">
            <a:avLst/>
          </a:prstGeom>
        </p:spPr>
      </p:pic>
      <p:sp>
        <p:nvSpPr>
          <p:cNvPr id="84" name="TextBox 83"/>
          <p:cNvSpPr txBox="1"/>
          <p:nvPr/>
        </p:nvSpPr>
        <p:spPr>
          <a:xfrm>
            <a:off x="7235196" y="3637292"/>
            <a:ext cx="1062804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900" b="1">
                <a:solidFill>
                  <a:srgbClr val="FF0000"/>
                </a:solidFill>
              </a:rPr>
              <a:t>PROHIBITED: </a:t>
            </a:r>
            <a:r>
              <a:rPr lang="en-US" sz="900">
                <a:solidFill>
                  <a:srgbClr val="000000"/>
                </a:solidFill>
              </a:rPr>
              <a:t>Operating any </a:t>
            </a:r>
          </a:p>
          <a:p>
            <a:pPr>
              <a:lnSpc>
                <a:spcPts val="1100"/>
              </a:lnSpc>
            </a:pPr>
            <a:r>
              <a:rPr lang="en-US" sz="900">
                <a:solidFill>
                  <a:srgbClr val="000000"/>
                </a:solidFill>
              </a:rPr>
              <a:t>type of motorized vehicle off developed roadways. </a:t>
            </a:r>
          </a:p>
        </p:txBody>
      </p:sp>
      <p:pic>
        <p:nvPicPr>
          <p:cNvPr id="85" name="Picture 84" descr="jeeponroa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68" y="3540747"/>
            <a:ext cx="1386013" cy="789042"/>
          </a:xfrm>
          <a:prstGeom prst="rect">
            <a:avLst/>
          </a:prstGeom>
        </p:spPr>
      </p:pic>
      <p:pic>
        <p:nvPicPr>
          <p:cNvPr id="86" name="Picture 85" descr="jeepgras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821" y="4447102"/>
            <a:ext cx="1143086" cy="711148"/>
          </a:xfrm>
          <a:prstGeom prst="rect">
            <a:avLst/>
          </a:prstGeom>
        </p:spPr>
      </p:pic>
      <p:sp>
        <p:nvSpPr>
          <p:cNvPr id="87" name="TextBox 86"/>
          <p:cNvSpPr txBox="1"/>
          <p:nvPr/>
        </p:nvSpPr>
        <p:spPr>
          <a:xfrm>
            <a:off x="7239000" y="5763050"/>
            <a:ext cx="1217713" cy="11849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900" b="1"/>
              <a:t>Spokane Office</a:t>
            </a:r>
          </a:p>
          <a:p>
            <a:pPr>
              <a:lnSpc>
                <a:spcPts val="1100"/>
              </a:lnSpc>
            </a:pPr>
            <a:r>
              <a:rPr lang="en-US" sz="900"/>
              <a:t>1103 N. Fancher Rd. </a:t>
            </a:r>
          </a:p>
          <a:p>
            <a:pPr>
              <a:lnSpc>
                <a:spcPts val="1100"/>
              </a:lnSpc>
            </a:pPr>
            <a:r>
              <a:rPr lang="en-US" sz="900"/>
              <a:t>Spokane, WA 99212</a:t>
            </a:r>
          </a:p>
          <a:p>
            <a:pPr>
              <a:lnSpc>
                <a:spcPts val="1100"/>
              </a:lnSpc>
            </a:pPr>
            <a:r>
              <a:rPr lang="en-US" sz="900"/>
              <a:t>509-536-1200</a:t>
            </a:r>
          </a:p>
          <a:p>
            <a:pPr>
              <a:lnSpc>
                <a:spcPts val="1100"/>
              </a:lnSpc>
              <a:spcBef>
                <a:spcPts val="600"/>
              </a:spcBef>
            </a:pPr>
            <a:r>
              <a:rPr lang="en-US" sz="900" b="1"/>
              <a:t>Wenatchee Office</a:t>
            </a:r>
          </a:p>
          <a:p>
            <a:pPr>
              <a:lnSpc>
                <a:spcPts val="1100"/>
              </a:lnSpc>
            </a:pPr>
            <a:r>
              <a:rPr lang="en-US" sz="900"/>
              <a:t>915 N. Walla Walla</a:t>
            </a:r>
          </a:p>
          <a:p>
            <a:pPr>
              <a:lnSpc>
                <a:spcPts val="1100"/>
              </a:lnSpc>
            </a:pPr>
            <a:r>
              <a:rPr lang="en-US" sz="900"/>
              <a:t>Wenatchee, WA 98801</a:t>
            </a:r>
          </a:p>
          <a:p>
            <a:pPr>
              <a:lnSpc>
                <a:spcPts val="1100"/>
              </a:lnSpc>
            </a:pPr>
            <a:r>
              <a:rPr lang="en-US" sz="900"/>
              <a:t>509-665-2100</a:t>
            </a:r>
          </a:p>
        </p:txBody>
      </p:sp>
      <p:pic>
        <p:nvPicPr>
          <p:cNvPr id="88" name="Picture 87" descr="blmlog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439" y="5763050"/>
            <a:ext cx="1299285" cy="1141404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7239001" y="6991526"/>
            <a:ext cx="2285999" cy="2791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US" sz="800"/>
              <a:t>Restrictions pursuant to 43 C.F.R. 9212, on file at the Spokane District Bureau of Land Management.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456713" y="4481579"/>
            <a:ext cx="1061068" cy="7074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900">
                <a:solidFill>
                  <a:srgbClr val="000000"/>
                </a:solidFill>
              </a:rPr>
              <a:t>Parking of vehicles off roadways must be done in an area barren of flammable materials. </a:t>
            </a:r>
          </a:p>
        </p:txBody>
      </p:sp>
    </p:spTree>
    <p:extLst>
      <p:ext uri="{BB962C8B-B14F-4D97-AF65-F5344CB8AC3E}">
        <p14:creationId xmlns:p14="http://schemas.microsoft.com/office/powerpoint/2010/main" val="127446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870</Words>
  <Application>Microsoft Macintosh PowerPoint</Application>
  <PresentationFormat>Custom</PresentationFormat>
  <Paragraphs>108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US 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 Hensley</dc:creator>
  <cp:lastModifiedBy>Gwen Hensley</cp:lastModifiedBy>
  <cp:revision>10</cp:revision>
  <dcterms:created xsi:type="dcterms:W3CDTF">2016-08-31T17:12:14Z</dcterms:created>
  <dcterms:modified xsi:type="dcterms:W3CDTF">2016-08-31T20:56:33Z</dcterms:modified>
</cp:coreProperties>
</file>