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240" y="-8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56A8-DE2A-B649-8C0F-93301696A420}" type="datetimeFigureOut"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B3F-D0E6-4C42-AA7F-D93F93C512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1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56A8-DE2A-B649-8C0F-93301696A420}" type="datetimeFigureOut"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B3F-D0E6-4C42-AA7F-D93F93C512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0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56A8-DE2A-B649-8C0F-93301696A420}" type="datetimeFigureOut"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B3F-D0E6-4C42-AA7F-D93F93C512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56A8-DE2A-B649-8C0F-93301696A420}" type="datetimeFigureOut"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B3F-D0E6-4C42-AA7F-D93F93C512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3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56A8-DE2A-B649-8C0F-93301696A420}" type="datetimeFigureOut"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B3F-D0E6-4C42-AA7F-D93F93C512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2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56A8-DE2A-B649-8C0F-93301696A420}" type="datetimeFigureOut"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B3F-D0E6-4C42-AA7F-D93F93C512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56A8-DE2A-B649-8C0F-93301696A420}" type="datetimeFigureOut"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B3F-D0E6-4C42-AA7F-D93F93C512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56A8-DE2A-B649-8C0F-93301696A420}" type="datetimeFigureOut"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B3F-D0E6-4C42-AA7F-D93F93C512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56A8-DE2A-B649-8C0F-93301696A420}" type="datetimeFigureOut"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B3F-D0E6-4C42-AA7F-D93F93C512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3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56A8-DE2A-B649-8C0F-93301696A420}" type="datetimeFigureOut"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B3F-D0E6-4C42-AA7F-D93F93C512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7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56A8-DE2A-B649-8C0F-93301696A420}" type="datetimeFigureOut"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B3F-D0E6-4C42-AA7F-D93F93C512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7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256A8-DE2A-B649-8C0F-93301696A420}" type="datetimeFigureOut"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33B3F-D0E6-4C42-AA7F-D93F93C512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2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ybarn8x1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6858000" cy="9144000"/>
          </a:xfrm>
          <a:prstGeom prst="rect">
            <a:avLst/>
          </a:prstGeom>
        </p:spPr>
      </p:pic>
      <p:pic>
        <p:nvPicPr>
          <p:cNvPr id="6" name="Picture 5" descr="blm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10" y="7208733"/>
            <a:ext cx="1718908" cy="1503403"/>
          </a:xfrm>
          <a:prstGeom prst="rect">
            <a:avLst/>
          </a:prstGeom>
        </p:spPr>
      </p:pic>
      <p:pic>
        <p:nvPicPr>
          <p:cNvPr id="7" name="Picture 6" descr="bull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36" y="3262332"/>
            <a:ext cx="602935" cy="569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4236" y="2160436"/>
            <a:ext cx="489237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1600" b="1">
                <a:latin typeface="Calibri"/>
                <a:cs typeface="Calibri"/>
              </a:rPr>
              <a:t>Check your surroundings when shooting on public lands. Bullet fragments can get hot enough to start a fire in dry grass on hot, windy days.</a:t>
            </a:r>
          </a:p>
        </p:txBody>
      </p:sp>
      <p:pic>
        <p:nvPicPr>
          <p:cNvPr id="9" name="Picture 8" descr="Untitled-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01" y="1358497"/>
            <a:ext cx="5029200" cy="790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82866" y="3262332"/>
            <a:ext cx="4289436" cy="3804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>
                <a:solidFill>
                  <a:srgbClr val="9A0101"/>
                </a:solidFill>
                <a:cs typeface="Calibri"/>
              </a:rPr>
              <a:t>Place your targets on dirt or gravel.</a:t>
            </a:r>
          </a:p>
          <a:p>
            <a:pPr>
              <a:lnSpc>
                <a:spcPts val="2100"/>
              </a:lnSpc>
            </a:pPr>
            <a:r>
              <a:rPr lang="en-US" sz="1600">
                <a:cs typeface="Calibri"/>
              </a:rPr>
              <a:t>Shoot in areas free of dry vegetation and loose rocks. Avoid shooting on hot, windy days. Know your target and what is beyond.</a:t>
            </a:r>
          </a:p>
          <a:p>
            <a:pPr>
              <a:lnSpc>
                <a:spcPts val="2100"/>
              </a:lnSpc>
              <a:spcBef>
                <a:spcPts val="1200"/>
              </a:spcBef>
            </a:pPr>
            <a:r>
              <a:rPr lang="en-US" sz="2000" b="1">
                <a:solidFill>
                  <a:srgbClr val="9A0101"/>
                </a:solidFill>
                <a:cs typeface="Calibri"/>
              </a:rPr>
              <a:t>Use safe targets.</a:t>
            </a:r>
          </a:p>
          <a:p>
            <a:pPr>
              <a:lnSpc>
                <a:spcPts val="2100"/>
              </a:lnSpc>
            </a:pPr>
            <a:r>
              <a:rPr lang="en-US" sz="1600">
                <a:cs typeface="Calibri"/>
              </a:rPr>
              <a:t>Shooting at steel targets or rocks may throw sparks into the nearby vegetation. Use paper or wooden targets. </a:t>
            </a:r>
            <a:r>
              <a:rPr lang="en-US" sz="1600" b="1">
                <a:solidFill>
                  <a:srgbClr val="9A0101"/>
                </a:solidFill>
                <a:cs typeface="Calibri"/>
              </a:rPr>
              <a:t>Exploding targets are prohibited</a:t>
            </a:r>
            <a:r>
              <a:rPr lang="en-US" sz="1600" b="1">
                <a:cs typeface="Calibri"/>
              </a:rPr>
              <a:t>.</a:t>
            </a:r>
          </a:p>
          <a:p>
            <a:pPr>
              <a:lnSpc>
                <a:spcPts val="2100"/>
              </a:lnSpc>
              <a:spcBef>
                <a:spcPts val="1200"/>
              </a:spcBef>
            </a:pPr>
            <a:r>
              <a:rPr lang="en-US" sz="2000" b="1">
                <a:solidFill>
                  <a:srgbClr val="9A0101"/>
                </a:solidFill>
                <a:cs typeface="Calibri"/>
              </a:rPr>
              <a:t>Ammunition type matters.</a:t>
            </a:r>
          </a:p>
          <a:p>
            <a:pPr>
              <a:lnSpc>
                <a:spcPts val="2100"/>
              </a:lnSpc>
            </a:pPr>
            <a:r>
              <a:rPr lang="en-US" sz="1600">
                <a:cs typeface="Calibri"/>
              </a:rPr>
              <a:t>Steel core and solid copper ammunition have the highest potential to start fires. Lead core bullets are less likely to ignite surrounding vegetation. </a:t>
            </a:r>
            <a:r>
              <a:rPr lang="en-US" sz="1600" b="1">
                <a:solidFill>
                  <a:srgbClr val="9A0101"/>
                </a:solidFill>
                <a:cs typeface="Calibri"/>
              </a:rPr>
              <a:t>Incendiary and tracer ammunition are prohibited.</a:t>
            </a:r>
          </a:p>
        </p:txBody>
      </p:sp>
      <p:pic>
        <p:nvPicPr>
          <p:cNvPr id="11" name="Picture 10" descr="bull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36" y="4520472"/>
            <a:ext cx="602935" cy="569439"/>
          </a:xfrm>
          <a:prstGeom prst="rect">
            <a:avLst/>
          </a:prstGeom>
        </p:spPr>
      </p:pic>
      <p:pic>
        <p:nvPicPr>
          <p:cNvPr id="12" name="Picture 11" descr="bull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36" y="5701976"/>
            <a:ext cx="602935" cy="5694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8570" y="7208733"/>
            <a:ext cx="1751385" cy="1503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1">
                <a:cs typeface="Calibri"/>
              </a:rPr>
              <a:t>Spokane Office</a:t>
            </a:r>
          </a:p>
          <a:p>
            <a:pPr>
              <a:lnSpc>
                <a:spcPts val="1300"/>
              </a:lnSpc>
            </a:pPr>
            <a:r>
              <a:rPr lang="en-US" sz="1200">
                <a:cs typeface="Calibri"/>
              </a:rPr>
              <a:t>1103 N Fancher Road </a:t>
            </a:r>
          </a:p>
          <a:p>
            <a:pPr>
              <a:lnSpc>
                <a:spcPts val="1300"/>
              </a:lnSpc>
            </a:pPr>
            <a:r>
              <a:rPr lang="en-US" sz="1200">
                <a:cs typeface="Calibri"/>
              </a:rPr>
              <a:t>Spokane, WA 99212</a:t>
            </a:r>
          </a:p>
          <a:p>
            <a:pPr>
              <a:lnSpc>
                <a:spcPts val="1300"/>
              </a:lnSpc>
            </a:pPr>
            <a:r>
              <a:rPr lang="en-US" sz="1200">
                <a:cs typeface="Calibri"/>
              </a:rPr>
              <a:t>509-536-1200</a:t>
            </a:r>
          </a:p>
          <a:p>
            <a:pPr>
              <a:lnSpc>
                <a:spcPts val="1300"/>
              </a:lnSpc>
            </a:pPr>
            <a:endParaRPr lang="en-US" sz="1200" b="1">
              <a:cs typeface="Calibri"/>
            </a:endParaRPr>
          </a:p>
          <a:p>
            <a:pPr>
              <a:lnSpc>
                <a:spcPts val="1300"/>
              </a:lnSpc>
            </a:pPr>
            <a:r>
              <a:rPr lang="en-US" sz="1200" b="1">
                <a:cs typeface="Calibri"/>
              </a:rPr>
              <a:t>Wenatchee Office</a:t>
            </a:r>
          </a:p>
          <a:p>
            <a:pPr>
              <a:lnSpc>
                <a:spcPts val="1300"/>
              </a:lnSpc>
            </a:pPr>
            <a:r>
              <a:rPr lang="en-US" sz="1200">
                <a:cs typeface="Calibri"/>
              </a:rPr>
              <a:t>915 N. Walla Walla</a:t>
            </a:r>
          </a:p>
          <a:p>
            <a:pPr>
              <a:lnSpc>
                <a:spcPts val="1300"/>
              </a:lnSpc>
            </a:pPr>
            <a:r>
              <a:rPr lang="en-US" sz="1200">
                <a:cs typeface="Calibri"/>
              </a:rPr>
              <a:t>Wenatchee, WA 98801</a:t>
            </a:r>
          </a:p>
          <a:p>
            <a:pPr>
              <a:lnSpc>
                <a:spcPts val="1300"/>
              </a:lnSpc>
            </a:pPr>
            <a:r>
              <a:rPr lang="en-US" sz="1200">
                <a:cs typeface="Calibri"/>
              </a:rPr>
              <a:t>509-665-2100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8569" y="8799720"/>
            <a:ext cx="3689353" cy="156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700">
                <a:cs typeface="Calibri"/>
              </a:rPr>
              <a:t>Fire restriction order 43 C.F.R. 9212, on file at Spokane District Bureau of Land Management.</a:t>
            </a:r>
          </a:p>
        </p:txBody>
      </p:sp>
    </p:spTree>
    <p:extLst>
      <p:ext uri="{BB962C8B-B14F-4D97-AF65-F5344CB8AC3E}">
        <p14:creationId xmlns:p14="http://schemas.microsoft.com/office/powerpoint/2010/main" val="1181084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177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2</cp:revision>
  <dcterms:created xsi:type="dcterms:W3CDTF">2016-09-01T03:37:33Z</dcterms:created>
  <dcterms:modified xsi:type="dcterms:W3CDTF">2016-09-01T04:00:47Z</dcterms:modified>
</cp:coreProperties>
</file>