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256" r:id="rId2"/>
    <p:sldId id="260" r:id="rId3"/>
    <p:sldId id="257" r:id="rId4"/>
    <p:sldId id="258" r:id="rId5"/>
    <p:sldId id="259" r:id="rId6"/>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54" d="100"/>
          <a:sy n="54" d="100"/>
        </p:scale>
        <p:origin x="-2240" y="-80"/>
      </p:cViewPr>
      <p:guideLst>
        <p:guide orient="horz" pos="3168"/>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notesMaster" Target="notesMasters/notesMaster1.xml"/><Relationship Id="rId8" Type="http://schemas.openxmlformats.org/officeDocument/2006/relationships/printerSettings" Target="printerSettings/printerSettings1.bin"/><Relationship Id="rId9" Type="http://schemas.openxmlformats.org/officeDocument/2006/relationships/presProps" Target="presProps.xml"/><Relationship Id="rId1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C2326D-CD2C-9549-80C4-EDB0B595CC70}" type="datetimeFigureOut">
              <a:t>8/28/15</a:t>
            </a:fld>
            <a:endParaRPr lang="en-US"/>
          </a:p>
        </p:txBody>
      </p:sp>
      <p:sp>
        <p:nvSpPr>
          <p:cNvPr id="4" name="Slide Image Placeholder 3"/>
          <p:cNvSpPr>
            <a:spLocks noGrp="1" noRot="1" noChangeAspect="1"/>
          </p:cNvSpPr>
          <p:nvPr>
            <p:ph type="sldImg" idx="2"/>
          </p:nvPr>
        </p:nvSpPr>
        <p:spPr>
          <a:xfrm>
            <a:off x="2103438" y="685800"/>
            <a:ext cx="2651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B301E5-AC63-C045-A909-3E26A29D3B81}" type="slidenum">
              <a:t>‹#›</a:t>
            </a:fld>
            <a:endParaRPr lang="en-US"/>
          </a:p>
        </p:txBody>
      </p:sp>
    </p:spTree>
    <p:extLst>
      <p:ext uri="{BB962C8B-B14F-4D97-AF65-F5344CB8AC3E}">
        <p14:creationId xmlns:p14="http://schemas.microsoft.com/office/powerpoint/2010/main" val="33720769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a:t>
            </a:r>
            <a:r>
              <a:rPr lang="en-US" baseline="0"/>
              <a:t> sure to change the burn permit and restriction information to match your agency/area policy, but remember to keep it very short and easy to read. </a:t>
            </a:r>
            <a:r>
              <a:rPr lang="en-US"/>
              <a:t>You can also switch</a:t>
            </a:r>
            <a:r>
              <a:rPr lang="en-US" baseline="0"/>
              <a:t> out logos and contact information. Logos are in the art_boards  folder, in the agencylogos.pptx file. Always clear products you make with Public Affairs, Fire, Resource Specialists, Law Enforcement, Forest Supervisor, and cooperating agencies etc. to make sure they are correct. </a:t>
            </a:r>
            <a:endParaRPr lang="en-US"/>
          </a:p>
          <a:p>
            <a:endParaRPr lang="en-US"/>
          </a:p>
          <a:p>
            <a:endParaRPr lang="en-US"/>
          </a:p>
        </p:txBody>
      </p:sp>
      <p:sp>
        <p:nvSpPr>
          <p:cNvPr id="4" name="Slide Number Placeholder 3"/>
          <p:cNvSpPr>
            <a:spLocks noGrp="1"/>
          </p:cNvSpPr>
          <p:nvPr>
            <p:ph type="sldNum" sz="quarter" idx="10"/>
          </p:nvPr>
        </p:nvSpPr>
        <p:spPr/>
        <p:txBody>
          <a:bodyPr/>
          <a:lstStyle/>
          <a:p>
            <a:fld id="{B5B301E5-AC63-C045-A909-3E26A29D3B81}" type="slidenum">
              <a:t>1</a:t>
            </a:fld>
            <a:endParaRPr lang="en-US"/>
          </a:p>
        </p:txBody>
      </p:sp>
    </p:spTree>
    <p:extLst>
      <p:ext uri="{BB962C8B-B14F-4D97-AF65-F5344CB8AC3E}">
        <p14:creationId xmlns:p14="http://schemas.microsoft.com/office/powerpoint/2010/main" val="2393941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a:t>
            </a:r>
            <a:r>
              <a:rPr lang="en-US" baseline="0"/>
              <a:t> sure to change the burn permit and restriction information to match your agency/area policy, but remember to keep it very short and easy to read. </a:t>
            </a:r>
            <a:r>
              <a:rPr lang="en-US"/>
              <a:t>You can also switch</a:t>
            </a:r>
            <a:r>
              <a:rPr lang="en-US" baseline="0"/>
              <a:t> out logos and contact information. Logos are in the art_boards  folder, in the agencylogos.pptx file. Always clear products you make with Public Affairs, Fire, Resource Specialists, Law Enforcement, Forest Supervisor, and cooperating agencies etc. to make sure they are correct. </a:t>
            </a:r>
            <a:endParaRPr lang="en-US"/>
          </a:p>
          <a:p>
            <a:endParaRPr lang="en-US"/>
          </a:p>
          <a:p>
            <a:endParaRPr lang="en-US"/>
          </a:p>
        </p:txBody>
      </p:sp>
      <p:sp>
        <p:nvSpPr>
          <p:cNvPr id="4" name="Slide Number Placeholder 3"/>
          <p:cNvSpPr>
            <a:spLocks noGrp="1"/>
          </p:cNvSpPr>
          <p:nvPr>
            <p:ph type="sldNum" sz="quarter" idx="10"/>
          </p:nvPr>
        </p:nvSpPr>
        <p:spPr/>
        <p:txBody>
          <a:bodyPr/>
          <a:lstStyle/>
          <a:p>
            <a:fld id="{B5B301E5-AC63-C045-A909-3E26A29D3B81}" type="slidenum">
              <a:t>3</a:t>
            </a:fld>
            <a:endParaRPr lang="en-US"/>
          </a:p>
        </p:txBody>
      </p:sp>
    </p:spTree>
    <p:extLst>
      <p:ext uri="{BB962C8B-B14F-4D97-AF65-F5344CB8AC3E}">
        <p14:creationId xmlns:p14="http://schemas.microsoft.com/office/powerpoint/2010/main" val="2393941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4"/>
            <a:ext cx="6606540" cy="21560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725201-EF29-034B-9B61-36A4A051D4B4}" type="datetimeFigureOut">
              <a:rPr lang="en-US" smtClean="0"/>
              <a:t>8/28/15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2AF38-179E-FB41-9510-279CF6F07460}" type="slidenum">
              <a:rPr lang="en-US" smtClean="0"/>
              <a:t>‹#›</a:t>
            </a:fld>
            <a:endParaRPr lang="en-US"/>
          </a:p>
        </p:txBody>
      </p:sp>
    </p:spTree>
    <p:extLst>
      <p:ext uri="{BB962C8B-B14F-4D97-AF65-F5344CB8AC3E}">
        <p14:creationId xmlns:p14="http://schemas.microsoft.com/office/powerpoint/2010/main" val="1496156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725201-EF29-034B-9B61-36A4A051D4B4}" type="datetimeFigureOut">
              <a:rPr lang="en-US" smtClean="0"/>
              <a:t>8/28/15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2AF38-179E-FB41-9510-279CF6F07460}" type="slidenum">
              <a:rPr lang="en-US" smtClean="0"/>
              <a:t>‹#›</a:t>
            </a:fld>
            <a:endParaRPr lang="en-US"/>
          </a:p>
        </p:txBody>
      </p:sp>
    </p:spTree>
    <p:extLst>
      <p:ext uri="{BB962C8B-B14F-4D97-AF65-F5344CB8AC3E}">
        <p14:creationId xmlns:p14="http://schemas.microsoft.com/office/powerpoint/2010/main" val="1729549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90281" y="591397"/>
            <a:ext cx="1485662" cy="1258697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598" y="591397"/>
            <a:ext cx="4330144" cy="1258697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725201-EF29-034B-9B61-36A4A051D4B4}" type="datetimeFigureOut">
              <a:rPr lang="en-US" smtClean="0"/>
              <a:t>8/28/15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2AF38-179E-FB41-9510-279CF6F07460}" type="slidenum">
              <a:rPr lang="en-US" smtClean="0"/>
              <a:t>‹#›</a:t>
            </a:fld>
            <a:endParaRPr lang="en-US"/>
          </a:p>
        </p:txBody>
      </p:sp>
    </p:spTree>
    <p:extLst>
      <p:ext uri="{BB962C8B-B14F-4D97-AF65-F5344CB8AC3E}">
        <p14:creationId xmlns:p14="http://schemas.microsoft.com/office/powerpoint/2010/main" val="4110511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725201-EF29-034B-9B61-36A4A051D4B4}" type="datetimeFigureOut">
              <a:rPr lang="en-US" smtClean="0"/>
              <a:t>8/28/15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2AF38-179E-FB41-9510-279CF6F07460}" type="slidenum">
              <a:rPr lang="en-US" smtClean="0"/>
              <a:t>‹#›</a:t>
            </a:fld>
            <a:endParaRPr lang="en-US"/>
          </a:p>
        </p:txBody>
      </p:sp>
    </p:spTree>
    <p:extLst>
      <p:ext uri="{BB962C8B-B14F-4D97-AF65-F5344CB8AC3E}">
        <p14:creationId xmlns:p14="http://schemas.microsoft.com/office/powerpoint/2010/main" val="3914195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725201-EF29-034B-9B61-36A4A051D4B4}" type="datetimeFigureOut">
              <a:rPr lang="en-US" smtClean="0"/>
              <a:t>8/28/15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2AF38-179E-FB41-9510-279CF6F07460}" type="slidenum">
              <a:rPr lang="en-US" smtClean="0"/>
              <a:t>‹#›</a:t>
            </a:fld>
            <a:endParaRPr lang="en-US"/>
          </a:p>
        </p:txBody>
      </p:sp>
    </p:spTree>
    <p:extLst>
      <p:ext uri="{BB962C8B-B14F-4D97-AF65-F5344CB8AC3E}">
        <p14:creationId xmlns:p14="http://schemas.microsoft.com/office/powerpoint/2010/main" val="547867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0597" y="3441277"/>
            <a:ext cx="2907903" cy="973709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68040" y="3441277"/>
            <a:ext cx="2907904" cy="973709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725201-EF29-034B-9B61-36A4A051D4B4}" type="datetimeFigureOut">
              <a:rPr lang="en-US" smtClean="0"/>
              <a:t>8/28/15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2AF38-179E-FB41-9510-279CF6F07460}" type="slidenum">
              <a:rPr lang="en-US" smtClean="0"/>
              <a:t>‹#›</a:t>
            </a:fld>
            <a:endParaRPr lang="en-US"/>
          </a:p>
        </p:txBody>
      </p:sp>
    </p:spTree>
    <p:extLst>
      <p:ext uri="{BB962C8B-B14F-4D97-AF65-F5344CB8AC3E}">
        <p14:creationId xmlns:p14="http://schemas.microsoft.com/office/powerpoint/2010/main" val="9014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725201-EF29-034B-9B61-36A4A051D4B4}" type="datetimeFigureOut">
              <a:rPr lang="en-US" smtClean="0"/>
              <a:t>8/28/15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42AF38-179E-FB41-9510-279CF6F07460}" type="slidenum">
              <a:rPr lang="en-US" smtClean="0"/>
              <a:t>‹#›</a:t>
            </a:fld>
            <a:endParaRPr lang="en-US"/>
          </a:p>
        </p:txBody>
      </p:sp>
    </p:spTree>
    <p:extLst>
      <p:ext uri="{BB962C8B-B14F-4D97-AF65-F5344CB8AC3E}">
        <p14:creationId xmlns:p14="http://schemas.microsoft.com/office/powerpoint/2010/main" val="4028753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725201-EF29-034B-9B61-36A4A051D4B4}" type="datetimeFigureOut">
              <a:rPr lang="en-US" smtClean="0"/>
              <a:t>8/28/15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42AF38-179E-FB41-9510-279CF6F07460}" type="slidenum">
              <a:rPr lang="en-US" smtClean="0"/>
              <a:t>‹#›</a:t>
            </a:fld>
            <a:endParaRPr lang="en-US"/>
          </a:p>
        </p:txBody>
      </p:sp>
    </p:spTree>
    <p:extLst>
      <p:ext uri="{BB962C8B-B14F-4D97-AF65-F5344CB8AC3E}">
        <p14:creationId xmlns:p14="http://schemas.microsoft.com/office/powerpoint/2010/main" val="3491627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725201-EF29-034B-9B61-36A4A051D4B4}" type="datetimeFigureOut">
              <a:rPr lang="en-US" smtClean="0"/>
              <a:t>8/28/15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42AF38-179E-FB41-9510-279CF6F07460}" type="slidenum">
              <a:rPr lang="en-US" smtClean="0"/>
              <a:t>‹#›</a:t>
            </a:fld>
            <a:endParaRPr lang="en-US"/>
          </a:p>
        </p:txBody>
      </p:sp>
    </p:spTree>
    <p:extLst>
      <p:ext uri="{BB962C8B-B14F-4D97-AF65-F5344CB8AC3E}">
        <p14:creationId xmlns:p14="http://schemas.microsoft.com/office/powerpoint/2010/main" val="471375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792" y="400474"/>
            <a:ext cx="4344988" cy="85845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4"/>
            <a:ext cx="2557066" cy="68802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725201-EF29-034B-9B61-36A4A051D4B4}" type="datetimeFigureOut">
              <a:rPr lang="en-US" smtClean="0"/>
              <a:t>8/28/15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2AF38-179E-FB41-9510-279CF6F07460}" type="slidenum">
              <a:rPr lang="en-US" smtClean="0"/>
              <a:t>‹#›</a:t>
            </a:fld>
            <a:endParaRPr lang="en-US"/>
          </a:p>
        </p:txBody>
      </p:sp>
    </p:spTree>
    <p:extLst>
      <p:ext uri="{BB962C8B-B14F-4D97-AF65-F5344CB8AC3E}">
        <p14:creationId xmlns:p14="http://schemas.microsoft.com/office/powerpoint/2010/main" val="11690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7"/>
            <a:ext cx="4663440" cy="6035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523445" y="7872096"/>
            <a:ext cx="4663440" cy="11804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725201-EF29-034B-9B61-36A4A051D4B4}" type="datetimeFigureOut">
              <a:rPr lang="en-US" smtClean="0"/>
              <a:t>8/28/15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2AF38-179E-FB41-9510-279CF6F07460}" type="slidenum">
              <a:rPr lang="en-US" smtClean="0"/>
              <a:t>‹#›</a:t>
            </a:fld>
            <a:endParaRPr lang="en-US"/>
          </a:p>
        </p:txBody>
      </p:sp>
    </p:spTree>
    <p:extLst>
      <p:ext uri="{BB962C8B-B14F-4D97-AF65-F5344CB8AC3E}">
        <p14:creationId xmlns:p14="http://schemas.microsoft.com/office/powerpoint/2010/main" val="5790361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346961"/>
            <a:ext cx="6995160" cy="663807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9322647"/>
            <a:ext cx="1813560" cy="535517"/>
          </a:xfrm>
          <a:prstGeom prst="rect">
            <a:avLst/>
          </a:prstGeom>
        </p:spPr>
        <p:txBody>
          <a:bodyPr vert="horz" lIns="91440" tIns="45720" rIns="91440" bIns="45720" rtlCol="0" anchor="ctr"/>
          <a:lstStyle>
            <a:lvl1pPr algn="l">
              <a:defRPr sz="1200">
                <a:solidFill>
                  <a:schemeClr val="tx1">
                    <a:tint val="75000"/>
                  </a:schemeClr>
                </a:solidFill>
              </a:defRPr>
            </a:lvl1pPr>
          </a:lstStyle>
          <a:p>
            <a:fld id="{4E725201-EF29-034B-9B61-36A4A051D4B4}" type="datetimeFigureOut">
              <a:rPr lang="en-US" smtClean="0"/>
              <a:t>8/28/15</a:t>
            </a:fld>
            <a:endParaRPr lang="en-US"/>
          </a:p>
        </p:txBody>
      </p:sp>
      <p:sp>
        <p:nvSpPr>
          <p:cNvPr id="5" name="Footer Placeholder 4"/>
          <p:cNvSpPr>
            <a:spLocks noGrp="1"/>
          </p:cNvSpPr>
          <p:nvPr>
            <p:ph type="ftr" sz="quarter" idx="3"/>
          </p:nvPr>
        </p:nvSpPr>
        <p:spPr>
          <a:xfrm>
            <a:off x="2655570" y="9322647"/>
            <a:ext cx="2461260" cy="53551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9322647"/>
            <a:ext cx="1813560" cy="535517"/>
          </a:xfrm>
          <a:prstGeom prst="rect">
            <a:avLst/>
          </a:prstGeom>
        </p:spPr>
        <p:txBody>
          <a:bodyPr vert="horz" lIns="91440" tIns="45720" rIns="91440" bIns="45720" rtlCol="0" anchor="ctr"/>
          <a:lstStyle>
            <a:lvl1pPr algn="r">
              <a:defRPr sz="1200">
                <a:solidFill>
                  <a:schemeClr val="tx1">
                    <a:tint val="75000"/>
                  </a:schemeClr>
                </a:solidFill>
              </a:defRPr>
            </a:lvl1pPr>
          </a:lstStyle>
          <a:p>
            <a:fld id="{6942AF38-179E-FB41-9510-279CF6F07460}" type="slidenum">
              <a:rPr lang="en-US" smtClean="0"/>
              <a:t>‹#›</a:t>
            </a:fld>
            <a:endParaRPr lang="en-US"/>
          </a:p>
        </p:txBody>
      </p:sp>
    </p:spTree>
    <p:extLst>
      <p:ext uri="{BB962C8B-B14F-4D97-AF65-F5344CB8AC3E}">
        <p14:creationId xmlns:p14="http://schemas.microsoft.com/office/powerpoint/2010/main" val="230239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3.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10.png"/><Relationship Id="rId6" Type="http://schemas.openxmlformats.org/officeDocument/2006/relationships/image" Target="../media/image20.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18.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oxie logo.png"/>
          <p:cNvPicPr>
            <a:picLocks noChangeAspect="1"/>
          </p:cNvPicPr>
          <p:nvPr/>
        </p:nvPicPr>
        <p:blipFill>
          <a:blip r:embed="rId3">
            <a:alphaModFix amt="26000"/>
            <a:extLst>
              <a:ext uri="{28A0092B-C50C-407E-A947-70E740481C1C}">
                <a14:useLocalDpi xmlns:a14="http://schemas.microsoft.com/office/drawing/2010/main" val="0"/>
              </a:ext>
            </a:extLst>
          </a:blip>
          <a:stretch>
            <a:fillRect/>
          </a:stretch>
        </p:blipFill>
        <p:spPr>
          <a:xfrm>
            <a:off x="303837" y="9607903"/>
            <a:ext cx="126015" cy="129493"/>
          </a:xfrm>
          <a:prstGeom prst="rect">
            <a:avLst/>
          </a:prstGeom>
        </p:spPr>
      </p:pic>
      <p:sp>
        <p:nvSpPr>
          <p:cNvPr id="13" name="TextBox 12"/>
          <p:cNvSpPr txBox="1"/>
          <p:nvPr/>
        </p:nvSpPr>
        <p:spPr>
          <a:xfrm>
            <a:off x="850683" y="6262972"/>
            <a:ext cx="1769133" cy="553998"/>
          </a:xfrm>
          <a:prstGeom prst="rect">
            <a:avLst/>
          </a:prstGeom>
          <a:noFill/>
        </p:spPr>
        <p:txBody>
          <a:bodyPr wrap="square" lIns="0" tIns="0" bIns="0" rtlCol="0">
            <a:spAutoFit/>
          </a:bodyPr>
          <a:lstStyle/>
          <a:p>
            <a:r>
              <a:rPr lang="en-US" sz="1200" b="1" dirty="0"/>
              <a:t>Call your local fire department for local burning regulations. </a:t>
            </a:r>
          </a:p>
        </p:txBody>
      </p:sp>
      <p:sp>
        <p:nvSpPr>
          <p:cNvPr id="14" name="TextBox 13"/>
          <p:cNvSpPr txBox="1"/>
          <p:nvPr/>
        </p:nvSpPr>
        <p:spPr>
          <a:xfrm>
            <a:off x="3003355" y="6255551"/>
            <a:ext cx="1844398" cy="553998"/>
          </a:xfrm>
          <a:prstGeom prst="rect">
            <a:avLst/>
          </a:prstGeom>
          <a:noFill/>
        </p:spPr>
        <p:txBody>
          <a:bodyPr wrap="square" lIns="0" tIns="0" bIns="0" rtlCol="0">
            <a:spAutoFit/>
          </a:bodyPr>
          <a:lstStyle/>
          <a:p>
            <a:r>
              <a:rPr lang="en-US" sz="1200" b="1" dirty="0"/>
              <a:t>Avoid burning on hot, </a:t>
            </a:r>
            <a:r>
              <a:rPr lang="en-US" sz="1200" b="1" dirty="0" smtClean="0"/>
              <a:t>dry</a:t>
            </a:r>
            <a:r>
              <a:rPr lang="en-US" sz="1200" b="1" dirty="0"/>
              <a:t>, days, when a fire can easily get out of control.</a:t>
            </a:r>
          </a:p>
        </p:txBody>
      </p:sp>
      <p:sp>
        <p:nvSpPr>
          <p:cNvPr id="15" name="TextBox 14"/>
          <p:cNvSpPr txBox="1"/>
          <p:nvPr/>
        </p:nvSpPr>
        <p:spPr>
          <a:xfrm>
            <a:off x="5138092" y="6265029"/>
            <a:ext cx="1844398" cy="553998"/>
          </a:xfrm>
          <a:prstGeom prst="rect">
            <a:avLst/>
          </a:prstGeom>
          <a:noFill/>
        </p:spPr>
        <p:txBody>
          <a:bodyPr wrap="square" lIns="0" tIns="0" bIns="0" rtlCol="0">
            <a:spAutoFit/>
          </a:bodyPr>
          <a:lstStyle/>
          <a:p>
            <a:r>
              <a:rPr lang="en-US" sz="1200" b="1" dirty="0"/>
              <a:t>Burn when the humidity is higher and the winds are calmer.</a:t>
            </a:r>
          </a:p>
        </p:txBody>
      </p:sp>
      <p:sp>
        <p:nvSpPr>
          <p:cNvPr id="16" name="TextBox 15"/>
          <p:cNvSpPr txBox="1"/>
          <p:nvPr/>
        </p:nvSpPr>
        <p:spPr>
          <a:xfrm>
            <a:off x="793821" y="8864198"/>
            <a:ext cx="1956536" cy="553998"/>
          </a:xfrm>
          <a:prstGeom prst="rect">
            <a:avLst/>
          </a:prstGeom>
          <a:noFill/>
        </p:spPr>
        <p:txBody>
          <a:bodyPr wrap="square" lIns="0" tIns="0" bIns="0" rtlCol="0">
            <a:spAutoFit/>
          </a:bodyPr>
          <a:lstStyle/>
          <a:p>
            <a:r>
              <a:rPr lang="en-US" sz="1200" b="1" dirty="0"/>
              <a:t>Clear vegetation for 10 feet around your burn pile. Keep your burn pile small.</a:t>
            </a:r>
          </a:p>
        </p:txBody>
      </p:sp>
      <p:sp>
        <p:nvSpPr>
          <p:cNvPr id="17" name="TextBox 16"/>
          <p:cNvSpPr txBox="1"/>
          <p:nvPr/>
        </p:nvSpPr>
        <p:spPr>
          <a:xfrm>
            <a:off x="2980964" y="8866793"/>
            <a:ext cx="1844398" cy="553998"/>
          </a:xfrm>
          <a:prstGeom prst="rect">
            <a:avLst/>
          </a:prstGeom>
          <a:noFill/>
        </p:spPr>
        <p:txBody>
          <a:bodyPr wrap="square" lIns="0" tIns="0" bIns="0" rtlCol="0">
            <a:spAutoFit/>
          </a:bodyPr>
          <a:lstStyle/>
          <a:p>
            <a:r>
              <a:rPr lang="en-US" sz="1200" b="1" dirty="0"/>
              <a:t>Be prepared. Have a source of water and a shovel nearby.</a:t>
            </a:r>
          </a:p>
        </p:txBody>
      </p:sp>
      <p:sp>
        <p:nvSpPr>
          <p:cNvPr id="18" name="TextBox 17"/>
          <p:cNvSpPr txBox="1"/>
          <p:nvPr/>
        </p:nvSpPr>
        <p:spPr>
          <a:xfrm>
            <a:off x="5192128" y="8866793"/>
            <a:ext cx="1844398" cy="553998"/>
          </a:xfrm>
          <a:prstGeom prst="rect">
            <a:avLst/>
          </a:prstGeom>
          <a:noFill/>
        </p:spPr>
        <p:txBody>
          <a:bodyPr wrap="square" lIns="0" tIns="0" bIns="0" rtlCol="0">
            <a:spAutoFit/>
          </a:bodyPr>
          <a:lstStyle/>
          <a:p>
            <a:r>
              <a:rPr lang="en-US" sz="1200" b="1" dirty="0"/>
              <a:t>Never leave your burn pile. Stay until it is completely out.</a:t>
            </a:r>
          </a:p>
        </p:txBody>
      </p:sp>
      <p:sp>
        <p:nvSpPr>
          <p:cNvPr id="2" name="Rectangle 1"/>
          <p:cNvSpPr/>
          <p:nvPr/>
        </p:nvSpPr>
        <p:spPr>
          <a:xfrm>
            <a:off x="344161" y="362828"/>
            <a:ext cx="7086600" cy="9374568"/>
          </a:xfrm>
          <a:prstGeom prst="rect">
            <a:avLst/>
          </a:prstGeom>
          <a:noFill/>
          <a:ln w="11430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FF"/>
                </a:solidFill>
              </a:ln>
              <a:noFill/>
            </a:endParaRPr>
          </a:p>
        </p:txBody>
      </p:sp>
      <p:sp>
        <p:nvSpPr>
          <p:cNvPr id="5" name="TextBox 4"/>
          <p:cNvSpPr txBox="1"/>
          <p:nvPr/>
        </p:nvSpPr>
        <p:spPr>
          <a:xfrm>
            <a:off x="2574219" y="1667566"/>
            <a:ext cx="4626858" cy="553998"/>
          </a:xfrm>
          <a:prstGeom prst="rect">
            <a:avLst/>
          </a:prstGeom>
          <a:noFill/>
        </p:spPr>
        <p:txBody>
          <a:bodyPr wrap="square" lIns="0" tIns="0" rIns="0" bIns="0" rtlCol="0">
            <a:spAutoFit/>
          </a:bodyPr>
          <a:lstStyle/>
          <a:p>
            <a:r>
              <a:rPr lang="en-US" dirty="0" smtClean="0"/>
              <a:t>Burn </a:t>
            </a:r>
            <a:r>
              <a:rPr lang="en-US" dirty="0"/>
              <a:t>permits are free and required </a:t>
            </a:r>
            <a:r>
              <a:rPr lang="en-US" dirty="0" smtClean="0"/>
              <a:t>for </a:t>
            </a:r>
            <a:r>
              <a:rPr lang="en-US" dirty="0"/>
              <a:t>any burning outside city limits statewide.</a:t>
            </a:r>
          </a:p>
        </p:txBody>
      </p:sp>
      <p:pic>
        <p:nvPicPr>
          <p:cNvPr id="9" name="Picture 8" descr="3humidit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6356" y="4281845"/>
            <a:ext cx="1941576" cy="1914144"/>
          </a:xfrm>
          <a:prstGeom prst="rect">
            <a:avLst/>
          </a:prstGeom>
        </p:spPr>
      </p:pic>
      <p:pic>
        <p:nvPicPr>
          <p:cNvPr id="11" name="Picture 10" descr="4clea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370" y="6978077"/>
            <a:ext cx="1859280" cy="1831848"/>
          </a:xfrm>
          <a:prstGeom prst="rect">
            <a:avLst/>
          </a:prstGeom>
        </p:spPr>
      </p:pic>
      <p:pic>
        <p:nvPicPr>
          <p:cNvPr id="12" name="Picture 11" descr="5prepare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6400" y="6956741"/>
            <a:ext cx="1859280" cy="1853184"/>
          </a:xfrm>
          <a:prstGeom prst="rect">
            <a:avLst/>
          </a:prstGeom>
        </p:spPr>
      </p:pic>
      <p:pic>
        <p:nvPicPr>
          <p:cNvPr id="19" name="Picture 18" descr="6neverleav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3210" y="6956741"/>
            <a:ext cx="1859280" cy="1822704"/>
          </a:xfrm>
          <a:prstGeom prst="rect">
            <a:avLst/>
          </a:prstGeom>
        </p:spPr>
      </p:pic>
      <p:sp>
        <p:nvSpPr>
          <p:cNvPr id="23" name="TextBox 22"/>
          <p:cNvSpPr txBox="1"/>
          <p:nvPr/>
        </p:nvSpPr>
        <p:spPr>
          <a:xfrm>
            <a:off x="4852642" y="3733655"/>
            <a:ext cx="2183884" cy="369332"/>
          </a:xfrm>
          <a:prstGeom prst="rect">
            <a:avLst/>
          </a:prstGeom>
          <a:noFill/>
        </p:spPr>
        <p:txBody>
          <a:bodyPr wrap="square" rtlCol="0">
            <a:spAutoFit/>
          </a:bodyPr>
          <a:lstStyle/>
          <a:p>
            <a:pPr algn="ctr"/>
            <a:r>
              <a:rPr lang="en-US" dirty="0" err="1" smtClean="0"/>
              <a:t>www.pnwfac.org</a:t>
            </a:r>
            <a:endParaRPr lang="en-US" dirty="0"/>
          </a:p>
        </p:txBody>
      </p:sp>
      <p:pic>
        <p:nvPicPr>
          <p:cNvPr id="21" name="Picture 20" descr="phon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068" y="4373243"/>
            <a:ext cx="1844151" cy="1819656"/>
          </a:xfrm>
          <a:prstGeom prst="rect">
            <a:avLst/>
          </a:prstGeom>
        </p:spPr>
      </p:pic>
      <p:pic>
        <p:nvPicPr>
          <p:cNvPr id="22" name="Picture 21" descr="hitempsun.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6468" y="4373242"/>
            <a:ext cx="1821554" cy="1798555"/>
          </a:xfrm>
          <a:prstGeom prst="rect">
            <a:avLst/>
          </a:prstGeom>
        </p:spPr>
      </p:pic>
      <p:pic>
        <p:nvPicPr>
          <p:cNvPr id="24" name="Picture 23" descr="rakema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3837" y="1667566"/>
            <a:ext cx="4240481" cy="2435421"/>
          </a:xfrm>
          <a:prstGeom prst="rect">
            <a:avLst/>
          </a:prstGeom>
        </p:spPr>
      </p:pic>
      <p:pic>
        <p:nvPicPr>
          <p:cNvPr id="26" name="Picture 25" descr="resptiptext.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1500" y="625455"/>
            <a:ext cx="6626352" cy="829056"/>
          </a:xfrm>
          <a:prstGeom prst="rect">
            <a:avLst/>
          </a:prstGeom>
        </p:spPr>
      </p:pic>
      <p:pic>
        <p:nvPicPr>
          <p:cNvPr id="28" name="Picture 27" descr="pnwfacunder.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48022" y="3044034"/>
            <a:ext cx="2402574" cy="659742"/>
          </a:xfrm>
          <a:prstGeom prst="rect">
            <a:avLst/>
          </a:prstGeom>
        </p:spPr>
      </p:pic>
      <p:pic>
        <p:nvPicPr>
          <p:cNvPr id="3" name="Picture 2"/>
          <p:cNvPicPr>
            <a:picLocks noChangeAspect="1"/>
          </p:cNvPicPr>
          <p:nvPr/>
        </p:nvPicPr>
        <p:blipFill>
          <a:blip r:embed="rId13">
            <a:alphaModFix amt="40000"/>
          </a:blip>
          <a:stretch>
            <a:fillRect/>
          </a:stretch>
        </p:blipFill>
        <p:spPr>
          <a:xfrm>
            <a:off x="6678551" y="5912869"/>
            <a:ext cx="180043" cy="185012"/>
          </a:xfrm>
          <a:prstGeom prst="rect">
            <a:avLst/>
          </a:prstGeom>
        </p:spPr>
      </p:pic>
      <p:sp>
        <p:nvSpPr>
          <p:cNvPr id="4" name="TextBox 3"/>
          <p:cNvSpPr txBox="1"/>
          <p:nvPr/>
        </p:nvSpPr>
        <p:spPr>
          <a:xfrm>
            <a:off x="440348" y="9540746"/>
            <a:ext cx="1532928" cy="123111"/>
          </a:xfrm>
          <a:prstGeom prst="rect">
            <a:avLst/>
          </a:prstGeom>
          <a:noFill/>
        </p:spPr>
        <p:txBody>
          <a:bodyPr wrap="square" lIns="0" tIns="0" rIns="0" bIns="0" rtlCol="0">
            <a:spAutoFit/>
          </a:bodyPr>
          <a:lstStyle/>
          <a:p>
            <a:r>
              <a:rPr lang="en-US" sz="800"/>
              <a:t>2015_08_19burnpiletips.pptx</a:t>
            </a:r>
          </a:p>
        </p:txBody>
      </p:sp>
    </p:spTree>
    <p:extLst>
      <p:ext uri="{BB962C8B-B14F-4D97-AF65-F5344CB8AC3E}">
        <p14:creationId xmlns:p14="http://schemas.microsoft.com/office/powerpoint/2010/main" val="974706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rnletterpi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pic>
        <p:nvPicPr>
          <p:cNvPr id="5" name="Picture 4" descr="doxie logo.png"/>
          <p:cNvPicPr>
            <a:picLocks noChangeAspect="1"/>
          </p:cNvPicPr>
          <p:nvPr/>
        </p:nvPicPr>
        <p:blipFill>
          <a:blip r:embed="rId3">
            <a:alphaModFix amt="59000"/>
            <a:extLst>
              <a:ext uri="{28A0092B-C50C-407E-A947-70E740481C1C}">
                <a14:useLocalDpi xmlns:a14="http://schemas.microsoft.com/office/drawing/2010/main" val="0"/>
              </a:ext>
            </a:extLst>
          </a:blip>
          <a:stretch>
            <a:fillRect/>
          </a:stretch>
        </p:blipFill>
        <p:spPr>
          <a:xfrm>
            <a:off x="15875" y="9912703"/>
            <a:ext cx="126015" cy="129493"/>
          </a:xfrm>
          <a:prstGeom prst="rect">
            <a:avLst/>
          </a:prstGeom>
        </p:spPr>
      </p:pic>
      <p:sp>
        <p:nvSpPr>
          <p:cNvPr id="6" name="TextBox 5"/>
          <p:cNvSpPr txBox="1"/>
          <p:nvPr/>
        </p:nvSpPr>
        <p:spPr>
          <a:xfrm>
            <a:off x="4474803" y="8972037"/>
            <a:ext cx="2119857" cy="276999"/>
          </a:xfrm>
          <a:prstGeom prst="rect">
            <a:avLst/>
          </a:prstGeom>
          <a:noFill/>
        </p:spPr>
        <p:txBody>
          <a:bodyPr wrap="square" lIns="0" tIns="0" rIns="0" bIns="0" rtlCol="0">
            <a:spAutoFit/>
          </a:bodyPr>
          <a:lstStyle/>
          <a:p>
            <a:r>
              <a:rPr lang="en-US" b="1" dirty="0" err="1" smtClean="0">
                <a:latin typeface="Arial"/>
                <a:cs typeface="Arial"/>
              </a:rPr>
              <a:t>www.pnwfac.org</a:t>
            </a:r>
            <a:endParaRPr lang="en-US" b="1" dirty="0">
              <a:latin typeface="Arial"/>
              <a:cs typeface="Arial"/>
            </a:endParaRPr>
          </a:p>
        </p:txBody>
      </p:sp>
      <p:pic>
        <p:nvPicPr>
          <p:cNvPr id="7" name="Picture 6" descr="burntext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6739" y="955052"/>
            <a:ext cx="5424955" cy="1372579"/>
          </a:xfrm>
          <a:prstGeom prst="rect">
            <a:avLst/>
          </a:prstGeom>
        </p:spPr>
      </p:pic>
      <p:sp>
        <p:nvSpPr>
          <p:cNvPr id="8" name="TextBox 7"/>
          <p:cNvSpPr txBox="1"/>
          <p:nvPr/>
        </p:nvSpPr>
        <p:spPr>
          <a:xfrm>
            <a:off x="3660576" y="3689077"/>
            <a:ext cx="3112347" cy="3416320"/>
          </a:xfrm>
          <a:prstGeom prst="rect">
            <a:avLst/>
          </a:prstGeom>
          <a:noFill/>
        </p:spPr>
        <p:txBody>
          <a:bodyPr wrap="square" lIns="0" tIns="0" bIns="0" rtlCol="0">
            <a:spAutoFit/>
          </a:bodyPr>
          <a:lstStyle/>
          <a:p>
            <a:pPr>
              <a:spcBef>
                <a:spcPts val="1200"/>
              </a:spcBef>
            </a:pPr>
            <a:r>
              <a:rPr lang="en-US" sz="1600" b="1" dirty="0"/>
              <a:t>Call before you burn. Fire officials may designate certain days for burning based on weather and wind conditions.</a:t>
            </a:r>
          </a:p>
          <a:p>
            <a:pPr>
              <a:spcBef>
                <a:spcPts val="1200"/>
              </a:spcBef>
            </a:pPr>
            <a:r>
              <a:rPr lang="en-US" sz="1600" b="1" dirty="0"/>
              <a:t>Clear a 10-foot radius around your pile free of dead leaf litter and grass. Keep your burn small.</a:t>
            </a:r>
          </a:p>
          <a:p>
            <a:pPr>
              <a:spcBef>
                <a:spcPts val="1200"/>
              </a:spcBef>
            </a:pPr>
            <a:r>
              <a:rPr lang="en-US" sz="1600" b="1" dirty="0"/>
              <a:t>If it’s too hot to touch then it’s too hot leave. Make sure your debris burn is dead out before leaving.</a:t>
            </a:r>
          </a:p>
          <a:p>
            <a:pPr>
              <a:spcBef>
                <a:spcPts val="1200"/>
              </a:spcBef>
            </a:pPr>
            <a:r>
              <a:rPr lang="en-US" sz="1600" b="1" dirty="0"/>
              <a:t>Always have water and fire tools on site for quick suppression.</a:t>
            </a:r>
          </a:p>
        </p:txBody>
      </p:sp>
      <p:pic>
        <p:nvPicPr>
          <p:cNvPr id="9" name="Picture 8" descr="pnwfacund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3925" y="8015536"/>
            <a:ext cx="2980735" cy="818504"/>
          </a:xfrm>
          <a:prstGeom prst="rect">
            <a:avLst/>
          </a:prstGeom>
        </p:spPr>
      </p:pic>
      <p:pic>
        <p:nvPicPr>
          <p:cNvPr id="10" name="Picture 9" descr="flamebull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0349" y="3622626"/>
            <a:ext cx="251739" cy="323577"/>
          </a:xfrm>
          <a:prstGeom prst="rect">
            <a:avLst/>
          </a:prstGeom>
        </p:spPr>
      </p:pic>
      <p:pic>
        <p:nvPicPr>
          <p:cNvPr id="11" name="Picture 10" descr="flamebull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0349" y="4771646"/>
            <a:ext cx="251739" cy="323577"/>
          </a:xfrm>
          <a:prstGeom prst="rect">
            <a:avLst/>
          </a:prstGeom>
        </p:spPr>
      </p:pic>
      <p:pic>
        <p:nvPicPr>
          <p:cNvPr id="12" name="Picture 11" descr="flamebull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0349" y="5654707"/>
            <a:ext cx="251739" cy="323577"/>
          </a:xfrm>
          <a:prstGeom prst="rect">
            <a:avLst/>
          </a:prstGeom>
        </p:spPr>
      </p:pic>
      <p:pic>
        <p:nvPicPr>
          <p:cNvPr id="13" name="Picture 12" descr="flamebull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0349" y="6505808"/>
            <a:ext cx="251739" cy="323577"/>
          </a:xfrm>
          <a:prstGeom prst="rect">
            <a:avLst/>
          </a:prstGeom>
        </p:spPr>
      </p:pic>
      <p:sp>
        <p:nvSpPr>
          <p:cNvPr id="16" name="TextBox 15"/>
          <p:cNvSpPr txBox="1"/>
          <p:nvPr/>
        </p:nvSpPr>
        <p:spPr>
          <a:xfrm>
            <a:off x="3473736" y="9888149"/>
            <a:ext cx="1532928" cy="123111"/>
          </a:xfrm>
          <a:prstGeom prst="rect">
            <a:avLst/>
          </a:prstGeom>
          <a:noFill/>
        </p:spPr>
        <p:txBody>
          <a:bodyPr wrap="square" lIns="0" tIns="0" rIns="0" bIns="0" rtlCol="0">
            <a:spAutoFit/>
          </a:bodyPr>
          <a:lstStyle/>
          <a:p>
            <a:r>
              <a:rPr lang="en-US" sz="800"/>
              <a:t>2015_08_19burnpiletips.pptx</a:t>
            </a:r>
          </a:p>
        </p:txBody>
      </p:sp>
    </p:spTree>
    <p:extLst>
      <p:ext uri="{BB962C8B-B14F-4D97-AF65-F5344CB8AC3E}">
        <p14:creationId xmlns:p14="http://schemas.microsoft.com/office/powerpoint/2010/main" val="2252176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3837" y="8809925"/>
            <a:ext cx="7086600" cy="927471"/>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doxie logo.png"/>
          <p:cNvPicPr>
            <a:picLocks noChangeAspect="1"/>
          </p:cNvPicPr>
          <p:nvPr/>
        </p:nvPicPr>
        <p:blipFill>
          <a:blip r:embed="rId3">
            <a:alphaModFix amt="26000"/>
            <a:extLst>
              <a:ext uri="{28A0092B-C50C-407E-A947-70E740481C1C}">
                <a14:useLocalDpi xmlns:a14="http://schemas.microsoft.com/office/drawing/2010/main" val="0"/>
              </a:ext>
            </a:extLst>
          </a:blip>
          <a:stretch>
            <a:fillRect/>
          </a:stretch>
        </p:blipFill>
        <p:spPr>
          <a:xfrm>
            <a:off x="303837" y="8902303"/>
            <a:ext cx="126015" cy="129493"/>
          </a:xfrm>
          <a:prstGeom prst="rect">
            <a:avLst/>
          </a:prstGeom>
        </p:spPr>
      </p:pic>
      <p:sp>
        <p:nvSpPr>
          <p:cNvPr id="13" name="TextBox 12"/>
          <p:cNvSpPr txBox="1"/>
          <p:nvPr/>
        </p:nvSpPr>
        <p:spPr>
          <a:xfrm>
            <a:off x="729084" y="5395252"/>
            <a:ext cx="1769133" cy="553998"/>
          </a:xfrm>
          <a:prstGeom prst="rect">
            <a:avLst/>
          </a:prstGeom>
          <a:noFill/>
        </p:spPr>
        <p:txBody>
          <a:bodyPr wrap="square" lIns="0" tIns="0" bIns="0" rtlCol="0">
            <a:spAutoFit/>
          </a:bodyPr>
          <a:lstStyle/>
          <a:p>
            <a:r>
              <a:rPr lang="en-US" sz="1200" b="1" dirty="0"/>
              <a:t>Call your local fire department for local burning regulations. </a:t>
            </a:r>
          </a:p>
        </p:txBody>
      </p:sp>
      <p:sp>
        <p:nvSpPr>
          <p:cNvPr id="14" name="TextBox 13"/>
          <p:cNvSpPr txBox="1"/>
          <p:nvPr/>
        </p:nvSpPr>
        <p:spPr>
          <a:xfrm>
            <a:off x="2989844" y="5374321"/>
            <a:ext cx="1844398" cy="553998"/>
          </a:xfrm>
          <a:prstGeom prst="rect">
            <a:avLst/>
          </a:prstGeom>
          <a:noFill/>
        </p:spPr>
        <p:txBody>
          <a:bodyPr wrap="square" lIns="0" tIns="0" bIns="0" rtlCol="0">
            <a:spAutoFit/>
          </a:bodyPr>
          <a:lstStyle/>
          <a:p>
            <a:r>
              <a:rPr lang="en-US" sz="1200" b="1" dirty="0"/>
              <a:t>Avoid burning on hot, </a:t>
            </a:r>
            <a:r>
              <a:rPr lang="en-US" sz="1200" b="1" dirty="0" smtClean="0"/>
              <a:t>dry</a:t>
            </a:r>
            <a:r>
              <a:rPr lang="en-US" sz="1200" b="1" dirty="0"/>
              <a:t>, days, when a fire can easily get out of control.</a:t>
            </a:r>
          </a:p>
        </p:txBody>
      </p:sp>
      <p:sp>
        <p:nvSpPr>
          <p:cNvPr id="15" name="TextBox 14"/>
          <p:cNvSpPr txBox="1"/>
          <p:nvPr/>
        </p:nvSpPr>
        <p:spPr>
          <a:xfrm>
            <a:off x="5205647" y="5397309"/>
            <a:ext cx="1844398" cy="553998"/>
          </a:xfrm>
          <a:prstGeom prst="rect">
            <a:avLst/>
          </a:prstGeom>
          <a:noFill/>
        </p:spPr>
        <p:txBody>
          <a:bodyPr wrap="square" lIns="0" tIns="0" bIns="0" rtlCol="0">
            <a:spAutoFit/>
          </a:bodyPr>
          <a:lstStyle/>
          <a:p>
            <a:r>
              <a:rPr lang="en-US" sz="1200" b="1" dirty="0"/>
              <a:t>Burn when the humidity is higher and the winds are calmer.</a:t>
            </a:r>
          </a:p>
        </p:txBody>
      </p:sp>
      <p:sp>
        <p:nvSpPr>
          <p:cNvPr id="16" name="TextBox 15"/>
          <p:cNvSpPr txBox="1"/>
          <p:nvPr/>
        </p:nvSpPr>
        <p:spPr>
          <a:xfrm>
            <a:off x="672222" y="7996478"/>
            <a:ext cx="1956536" cy="553998"/>
          </a:xfrm>
          <a:prstGeom prst="rect">
            <a:avLst/>
          </a:prstGeom>
          <a:noFill/>
        </p:spPr>
        <p:txBody>
          <a:bodyPr wrap="square" lIns="0" tIns="0" bIns="0" rtlCol="0">
            <a:spAutoFit/>
          </a:bodyPr>
          <a:lstStyle/>
          <a:p>
            <a:r>
              <a:rPr lang="en-US" sz="1200" b="1" dirty="0"/>
              <a:t>Clear vegetation for 10 feet around your burn pile. Keep your burn pile small.</a:t>
            </a:r>
          </a:p>
        </p:txBody>
      </p:sp>
      <p:sp>
        <p:nvSpPr>
          <p:cNvPr id="17" name="TextBox 16"/>
          <p:cNvSpPr txBox="1"/>
          <p:nvPr/>
        </p:nvSpPr>
        <p:spPr>
          <a:xfrm>
            <a:off x="2989844" y="7985563"/>
            <a:ext cx="1844398" cy="553998"/>
          </a:xfrm>
          <a:prstGeom prst="rect">
            <a:avLst/>
          </a:prstGeom>
          <a:noFill/>
        </p:spPr>
        <p:txBody>
          <a:bodyPr wrap="square" lIns="0" tIns="0" bIns="0" rtlCol="0">
            <a:spAutoFit/>
          </a:bodyPr>
          <a:lstStyle/>
          <a:p>
            <a:r>
              <a:rPr lang="en-US" sz="1200" b="1" dirty="0"/>
              <a:t>Be prepared. Have a source of water and a shovel nearby.</a:t>
            </a:r>
          </a:p>
        </p:txBody>
      </p:sp>
      <p:sp>
        <p:nvSpPr>
          <p:cNvPr id="18" name="TextBox 17"/>
          <p:cNvSpPr txBox="1"/>
          <p:nvPr/>
        </p:nvSpPr>
        <p:spPr>
          <a:xfrm>
            <a:off x="5259683" y="7999073"/>
            <a:ext cx="1844398" cy="553998"/>
          </a:xfrm>
          <a:prstGeom prst="rect">
            <a:avLst/>
          </a:prstGeom>
          <a:noFill/>
        </p:spPr>
        <p:txBody>
          <a:bodyPr wrap="square" lIns="0" tIns="0" bIns="0" rtlCol="0">
            <a:spAutoFit/>
          </a:bodyPr>
          <a:lstStyle/>
          <a:p>
            <a:r>
              <a:rPr lang="en-US" sz="1200" b="1" dirty="0"/>
              <a:t>Never leave your burn pile. Stay until it is completely out.</a:t>
            </a:r>
          </a:p>
        </p:txBody>
      </p:sp>
      <p:sp>
        <p:nvSpPr>
          <p:cNvPr id="2" name="Rectangle 1"/>
          <p:cNvSpPr/>
          <p:nvPr/>
        </p:nvSpPr>
        <p:spPr>
          <a:xfrm>
            <a:off x="344161" y="362828"/>
            <a:ext cx="7086600" cy="9374568"/>
          </a:xfrm>
          <a:prstGeom prst="rect">
            <a:avLst/>
          </a:prstGeom>
          <a:noFill/>
          <a:ln w="114300" cmpd="sng">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FF"/>
                </a:solidFill>
              </a:ln>
              <a:noFill/>
            </a:endParaRPr>
          </a:p>
        </p:txBody>
      </p:sp>
      <p:sp>
        <p:nvSpPr>
          <p:cNvPr id="5" name="TextBox 4"/>
          <p:cNvSpPr txBox="1"/>
          <p:nvPr/>
        </p:nvSpPr>
        <p:spPr>
          <a:xfrm>
            <a:off x="730068" y="2456843"/>
            <a:ext cx="6335511" cy="830997"/>
          </a:xfrm>
          <a:prstGeom prst="rect">
            <a:avLst/>
          </a:prstGeom>
          <a:noFill/>
        </p:spPr>
        <p:txBody>
          <a:bodyPr wrap="square" lIns="0" tIns="0" rIns="0" bIns="0" rtlCol="0">
            <a:spAutoFit/>
          </a:bodyPr>
          <a:lstStyle/>
          <a:p>
            <a:r>
              <a:rPr lang="en-US" dirty="0" smtClean="0"/>
              <a:t>Burn </a:t>
            </a:r>
            <a:r>
              <a:rPr lang="en-US" dirty="0"/>
              <a:t>permits are free and required </a:t>
            </a:r>
            <a:r>
              <a:rPr lang="en-US" dirty="0" smtClean="0"/>
              <a:t>for </a:t>
            </a:r>
            <a:r>
              <a:rPr lang="en-US" dirty="0"/>
              <a:t>any burning outside city limits statewide. Always check with local agencies for burn restrictions.</a:t>
            </a:r>
          </a:p>
        </p:txBody>
      </p:sp>
      <p:pic>
        <p:nvPicPr>
          <p:cNvPr id="9" name="Picture 8" descr="3humidit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911" y="3414125"/>
            <a:ext cx="1941576" cy="1914144"/>
          </a:xfrm>
          <a:prstGeom prst="rect">
            <a:avLst/>
          </a:prstGeom>
        </p:spPr>
      </p:pic>
      <p:pic>
        <p:nvPicPr>
          <p:cNvPr id="11" name="Picture 10" descr="4clea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771" y="6110357"/>
            <a:ext cx="1859280" cy="1831848"/>
          </a:xfrm>
          <a:prstGeom prst="rect">
            <a:avLst/>
          </a:prstGeom>
        </p:spPr>
      </p:pic>
      <p:pic>
        <p:nvPicPr>
          <p:cNvPr id="12" name="Picture 11" descr="5prepare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2889" y="6075511"/>
            <a:ext cx="1859280" cy="1853184"/>
          </a:xfrm>
          <a:prstGeom prst="rect">
            <a:avLst/>
          </a:prstGeom>
        </p:spPr>
      </p:pic>
      <p:pic>
        <p:nvPicPr>
          <p:cNvPr id="19" name="Picture 18" descr="6neverleav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0765" y="6089021"/>
            <a:ext cx="1859280" cy="1822704"/>
          </a:xfrm>
          <a:prstGeom prst="rect">
            <a:avLst/>
          </a:prstGeom>
        </p:spPr>
      </p:pic>
      <p:sp>
        <p:nvSpPr>
          <p:cNvPr id="23" name="TextBox 22"/>
          <p:cNvSpPr txBox="1"/>
          <p:nvPr/>
        </p:nvSpPr>
        <p:spPr>
          <a:xfrm>
            <a:off x="4056851" y="9166896"/>
            <a:ext cx="3212251" cy="584776"/>
          </a:xfrm>
          <a:prstGeom prst="rect">
            <a:avLst/>
          </a:prstGeom>
          <a:noFill/>
        </p:spPr>
        <p:txBody>
          <a:bodyPr wrap="square" rtlCol="0">
            <a:spAutoFit/>
          </a:bodyPr>
          <a:lstStyle/>
          <a:p>
            <a:pPr algn="ctr"/>
            <a:r>
              <a:rPr lang="en-US" sz="3200" b="1" dirty="0" err="1" smtClean="0">
                <a:solidFill>
                  <a:schemeClr val="bg1"/>
                </a:solidFill>
              </a:rPr>
              <a:t>www.pnwfac.org</a:t>
            </a:r>
            <a:endParaRPr lang="en-US" sz="3200" b="1" dirty="0">
              <a:solidFill>
                <a:schemeClr val="bg1"/>
              </a:solidFill>
            </a:endParaRPr>
          </a:p>
        </p:txBody>
      </p:sp>
      <p:pic>
        <p:nvPicPr>
          <p:cNvPr id="21" name="Picture 20" descr="phon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469" y="3505523"/>
            <a:ext cx="1844151" cy="1819656"/>
          </a:xfrm>
          <a:prstGeom prst="rect">
            <a:avLst/>
          </a:prstGeom>
        </p:spPr>
      </p:pic>
      <p:pic>
        <p:nvPicPr>
          <p:cNvPr id="22" name="Picture 21" descr="hitempsun.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12957" y="3492012"/>
            <a:ext cx="1821554" cy="1798555"/>
          </a:xfrm>
          <a:prstGeom prst="rect">
            <a:avLst/>
          </a:prstGeom>
        </p:spPr>
      </p:pic>
      <p:pic>
        <p:nvPicPr>
          <p:cNvPr id="3" name="Picture 2" descr="resptiptext.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0068" y="727436"/>
            <a:ext cx="6335511" cy="1517851"/>
          </a:xfrm>
          <a:prstGeom prst="rect">
            <a:avLst/>
          </a:prstGeom>
        </p:spPr>
      </p:pic>
      <p:pic>
        <p:nvPicPr>
          <p:cNvPr id="6" name="Picture 5" descr="pnwfaclogorevstacked copy.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8905" y="8850455"/>
            <a:ext cx="3506407" cy="860663"/>
          </a:xfrm>
          <a:prstGeom prst="rect">
            <a:avLst/>
          </a:prstGeom>
        </p:spPr>
      </p:pic>
      <p:pic>
        <p:nvPicPr>
          <p:cNvPr id="7" name="Picture 6"/>
          <p:cNvPicPr>
            <a:picLocks noChangeAspect="1"/>
          </p:cNvPicPr>
          <p:nvPr/>
        </p:nvPicPr>
        <p:blipFill>
          <a:blip r:embed="rId12">
            <a:alphaModFix amt="25000"/>
          </a:blip>
          <a:stretch>
            <a:fillRect/>
          </a:stretch>
        </p:blipFill>
        <p:spPr>
          <a:xfrm>
            <a:off x="6716180" y="4979602"/>
            <a:ext cx="212583" cy="218450"/>
          </a:xfrm>
          <a:prstGeom prst="rect">
            <a:avLst/>
          </a:prstGeom>
        </p:spPr>
      </p:pic>
      <p:sp>
        <p:nvSpPr>
          <p:cNvPr id="24" name="TextBox 23"/>
          <p:cNvSpPr txBox="1"/>
          <p:nvPr/>
        </p:nvSpPr>
        <p:spPr>
          <a:xfrm>
            <a:off x="6150253" y="8818970"/>
            <a:ext cx="1324152" cy="123111"/>
          </a:xfrm>
          <a:prstGeom prst="rect">
            <a:avLst/>
          </a:prstGeom>
          <a:noFill/>
        </p:spPr>
        <p:txBody>
          <a:bodyPr wrap="square" lIns="0" tIns="0" rIns="0" bIns="0" rtlCol="0">
            <a:spAutoFit/>
          </a:bodyPr>
          <a:lstStyle/>
          <a:p>
            <a:r>
              <a:rPr lang="en-US" sz="800"/>
              <a:t>2015_08_19burnpiletips.pptx</a:t>
            </a:r>
          </a:p>
        </p:txBody>
      </p:sp>
    </p:spTree>
    <p:extLst>
      <p:ext uri="{BB962C8B-B14F-4D97-AF65-F5344CB8AC3E}">
        <p14:creationId xmlns:p14="http://schemas.microsoft.com/office/powerpoint/2010/main" val="3735201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keman.png"/>
          <p:cNvPicPr>
            <a:picLocks noChangeAspect="1"/>
          </p:cNvPicPr>
          <p:nvPr/>
        </p:nvPicPr>
        <p:blipFill rotWithShape="1">
          <a:blip r:embed="rId2">
            <a:extLst>
              <a:ext uri="{28A0092B-C50C-407E-A947-70E740481C1C}">
                <a14:useLocalDpi xmlns:a14="http://schemas.microsoft.com/office/drawing/2010/main" val="0"/>
              </a:ext>
            </a:extLst>
          </a:blip>
          <a:srcRect l="-2333" r="-263"/>
          <a:stretch/>
        </p:blipFill>
        <p:spPr>
          <a:xfrm>
            <a:off x="303837" y="6032688"/>
            <a:ext cx="6374650" cy="3568511"/>
          </a:xfrm>
          <a:prstGeom prst="rect">
            <a:avLst/>
          </a:prstGeom>
        </p:spPr>
      </p:pic>
      <p:sp>
        <p:nvSpPr>
          <p:cNvPr id="5" name="TextBox 4"/>
          <p:cNvSpPr txBox="1"/>
          <p:nvPr/>
        </p:nvSpPr>
        <p:spPr>
          <a:xfrm>
            <a:off x="1041449" y="3440780"/>
            <a:ext cx="2972135" cy="1877437"/>
          </a:xfrm>
          <a:prstGeom prst="rect">
            <a:avLst/>
          </a:prstGeom>
          <a:noFill/>
        </p:spPr>
        <p:txBody>
          <a:bodyPr wrap="square" lIns="0" tIns="0" bIns="0" rtlCol="0">
            <a:spAutoFit/>
          </a:bodyPr>
          <a:lstStyle/>
          <a:p>
            <a:pPr>
              <a:spcBef>
                <a:spcPts val="1200"/>
              </a:spcBef>
            </a:pPr>
            <a:r>
              <a:rPr lang="en-US" sz="1600" b="1" dirty="0"/>
              <a:t>Call before you burn. Fire officials may designate certain days for burning based on weather and wind conditions.</a:t>
            </a:r>
          </a:p>
          <a:p>
            <a:pPr>
              <a:spcBef>
                <a:spcPts val="1200"/>
              </a:spcBef>
            </a:pPr>
            <a:r>
              <a:rPr lang="en-US" sz="1600" b="1" dirty="0"/>
              <a:t>Clear a 10-foot radius around your pile free of dead leaf litter and grass. Keep your burn small.</a:t>
            </a:r>
          </a:p>
        </p:txBody>
      </p:sp>
      <p:pic>
        <p:nvPicPr>
          <p:cNvPr id="6" name="Picture 5" descr="doxie logo.png"/>
          <p:cNvPicPr>
            <a:picLocks noChangeAspect="1"/>
          </p:cNvPicPr>
          <p:nvPr/>
        </p:nvPicPr>
        <p:blipFill>
          <a:blip r:embed="rId3">
            <a:alphaModFix amt="79000"/>
            <a:extLst>
              <a:ext uri="{28A0092B-C50C-407E-A947-70E740481C1C}">
                <a14:useLocalDpi xmlns:a14="http://schemas.microsoft.com/office/drawing/2010/main" val="0"/>
              </a:ext>
            </a:extLst>
          </a:blip>
          <a:stretch>
            <a:fillRect/>
          </a:stretch>
        </p:blipFill>
        <p:spPr>
          <a:xfrm>
            <a:off x="519737" y="9426928"/>
            <a:ext cx="126015" cy="129493"/>
          </a:xfrm>
          <a:prstGeom prst="rect">
            <a:avLst/>
          </a:prstGeom>
        </p:spPr>
      </p:pic>
      <p:sp>
        <p:nvSpPr>
          <p:cNvPr id="7" name="TextBox 6"/>
          <p:cNvSpPr txBox="1"/>
          <p:nvPr/>
        </p:nvSpPr>
        <p:spPr>
          <a:xfrm>
            <a:off x="3725538" y="6684895"/>
            <a:ext cx="3216194" cy="461665"/>
          </a:xfrm>
          <a:prstGeom prst="rect">
            <a:avLst/>
          </a:prstGeom>
          <a:noFill/>
        </p:spPr>
        <p:txBody>
          <a:bodyPr wrap="square" rtlCol="0">
            <a:spAutoFit/>
          </a:bodyPr>
          <a:lstStyle/>
          <a:p>
            <a:pPr algn="ctr"/>
            <a:r>
              <a:rPr lang="en-US" sz="2400" b="1" dirty="0" err="1" smtClean="0">
                <a:latin typeface="Arial"/>
                <a:cs typeface="Arial"/>
              </a:rPr>
              <a:t>www.pnwfac.org</a:t>
            </a:r>
            <a:endParaRPr lang="en-US" sz="2400" b="1" dirty="0">
              <a:latin typeface="Arial"/>
              <a:cs typeface="Arial"/>
            </a:endParaRPr>
          </a:p>
        </p:txBody>
      </p:sp>
      <p:sp>
        <p:nvSpPr>
          <p:cNvPr id="8" name="Rectangle 7"/>
          <p:cNvSpPr/>
          <p:nvPr/>
        </p:nvSpPr>
        <p:spPr>
          <a:xfrm>
            <a:off x="457200" y="457200"/>
            <a:ext cx="6858000" cy="9144000"/>
          </a:xfrm>
          <a:prstGeom prst="rect">
            <a:avLst/>
          </a:prstGeom>
          <a:noFill/>
          <a:ln w="1143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pnwfacund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5538" y="5750837"/>
            <a:ext cx="2980735" cy="818504"/>
          </a:xfrm>
          <a:prstGeom prst="rect">
            <a:avLst/>
          </a:prstGeom>
        </p:spPr>
      </p:pic>
      <p:sp>
        <p:nvSpPr>
          <p:cNvPr id="10" name="TextBox 9"/>
          <p:cNvSpPr txBox="1"/>
          <p:nvPr/>
        </p:nvSpPr>
        <p:spPr>
          <a:xfrm>
            <a:off x="4562316" y="3431951"/>
            <a:ext cx="2473484" cy="1877437"/>
          </a:xfrm>
          <a:prstGeom prst="rect">
            <a:avLst/>
          </a:prstGeom>
          <a:noFill/>
        </p:spPr>
        <p:txBody>
          <a:bodyPr wrap="square" lIns="0" tIns="0" bIns="0" rtlCol="0">
            <a:spAutoFit/>
          </a:bodyPr>
          <a:lstStyle/>
          <a:p>
            <a:pPr>
              <a:spcBef>
                <a:spcPts val="1200"/>
              </a:spcBef>
            </a:pPr>
            <a:r>
              <a:rPr lang="en-US" sz="1600" b="1" dirty="0"/>
              <a:t>If it’s too hot to touch then it’s too hot leave. Make sure your debris burn is dead out before leaving.</a:t>
            </a:r>
          </a:p>
          <a:p>
            <a:pPr>
              <a:spcBef>
                <a:spcPts val="1200"/>
              </a:spcBef>
            </a:pPr>
            <a:r>
              <a:rPr lang="en-US" sz="1600" b="1" dirty="0"/>
              <a:t>Always have water and fire tools on site for quick suppression.</a:t>
            </a:r>
          </a:p>
        </p:txBody>
      </p:sp>
      <p:pic>
        <p:nvPicPr>
          <p:cNvPr id="11" name="Picture 10" descr="burntext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846" y="829308"/>
            <a:ext cx="6287360" cy="2315345"/>
          </a:xfrm>
          <a:prstGeom prst="rect">
            <a:avLst/>
          </a:prstGeom>
        </p:spPr>
      </p:pic>
      <p:pic>
        <p:nvPicPr>
          <p:cNvPr id="12" name="Picture 11" descr="flamebull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222" y="3374329"/>
            <a:ext cx="251739" cy="323577"/>
          </a:xfrm>
          <a:prstGeom prst="rect">
            <a:avLst/>
          </a:prstGeom>
        </p:spPr>
      </p:pic>
      <p:pic>
        <p:nvPicPr>
          <p:cNvPr id="13" name="Picture 12" descr="flamebull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222" y="4523349"/>
            <a:ext cx="251739" cy="323577"/>
          </a:xfrm>
          <a:prstGeom prst="rect">
            <a:avLst/>
          </a:prstGeom>
        </p:spPr>
      </p:pic>
      <p:pic>
        <p:nvPicPr>
          <p:cNvPr id="14" name="Picture 13" descr="flamebull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9001" y="3374329"/>
            <a:ext cx="251739" cy="323577"/>
          </a:xfrm>
          <a:prstGeom prst="rect">
            <a:avLst/>
          </a:prstGeom>
        </p:spPr>
      </p:pic>
      <p:pic>
        <p:nvPicPr>
          <p:cNvPr id="15" name="Picture 14" descr="flamebull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9001" y="4523349"/>
            <a:ext cx="251739" cy="323577"/>
          </a:xfrm>
          <a:prstGeom prst="rect">
            <a:avLst/>
          </a:prstGeom>
        </p:spPr>
      </p:pic>
      <p:sp>
        <p:nvSpPr>
          <p:cNvPr id="16" name="TextBox 15"/>
          <p:cNvSpPr txBox="1"/>
          <p:nvPr/>
        </p:nvSpPr>
        <p:spPr>
          <a:xfrm rot="16200000">
            <a:off x="6642628" y="8887445"/>
            <a:ext cx="1324152" cy="123111"/>
          </a:xfrm>
          <a:prstGeom prst="rect">
            <a:avLst/>
          </a:prstGeom>
          <a:noFill/>
        </p:spPr>
        <p:txBody>
          <a:bodyPr wrap="square" lIns="0" tIns="0" rIns="0" bIns="0" rtlCol="0">
            <a:spAutoFit/>
          </a:bodyPr>
          <a:lstStyle/>
          <a:p>
            <a:r>
              <a:rPr lang="en-US" sz="800">
                <a:solidFill>
                  <a:schemeClr val="bg1"/>
                </a:solidFill>
              </a:rPr>
              <a:t>2015_08_19burnpiletips.pptx</a:t>
            </a:r>
          </a:p>
        </p:txBody>
      </p:sp>
    </p:spTree>
    <p:extLst>
      <p:ext uri="{BB962C8B-B14F-4D97-AF65-F5344CB8AC3E}">
        <p14:creationId xmlns:p14="http://schemas.microsoft.com/office/powerpoint/2010/main" val="2104816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ff1.tif"/>
          <p:cNvPicPr>
            <a:picLocks noChangeAspect="1"/>
          </p:cNvPicPr>
          <p:nvPr/>
        </p:nvPicPr>
        <p:blipFill rotWithShape="1">
          <a:blip r:embed="rId2">
            <a:extLst>
              <a:ext uri="{28A0092B-C50C-407E-A947-70E740481C1C}">
                <a14:useLocalDpi xmlns:a14="http://schemas.microsoft.com/office/drawing/2010/main" val="0"/>
              </a:ext>
            </a:extLst>
          </a:blip>
          <a:srcRect l="25005"/>
          <a:stretch/>
        </p:blipFill>
        <p:spPr>
          <a:xfrm>
            <a:off x="429852" y="277398"/>
            <a:ext cx="2697263" cy="9323802"/>
          </a:xfrm>
          <a:prstGeom prst="rect">
            <a:avLst/>
          </a:prstGeom>
        </p:spPr>
      </p:pic>
      <p:sp>
        <p:nvSpPr>
          <p:cNvPr id="5" name="TextBox 4"/>
          <p:cNvSpPr txBox="1"/>
          <p:nvPr/>
        </p:nvSpPr>
        <p:spPr>
          <a:xfrm>
            <a:off x="3127115" y="2994654"/>
            <a:ext cx="3771717" cy="3570208"/>
          </a:xfrm>
          <a:prstGeom prst="rect">
            <a:avLst/>
          </a:prstGeom>
          <a:noFill/>
        </p:spPr>
        <p:txBody>
          <a:bodyPr wrap="square" lIns="0" tIns="0" bIns="0" rtlCol="0">
            <a:spAutoFit/>
          </a:bodyPr>
          <a:lstStyle/>
          <a:p>
            <a:pPr marL="166688" indent="-166688">
              <a:spcBef>
                <a:spcPts val="1200"/>
              </a:spcBef>
              <a:buFont typeface="Arial"/>
              <a:buChar char="•"/>
            </a:pPr>
            <a:r>
              <a:rPr lang="en-US" sz="1600" b="1" dirty="0"/>
              <a:t> Call before you burn. Fire officials may designate certain days for burning based on weather and wind conditions.</a:t>
            </a:r>
          </a:p>
          <a:p>
            <a:pPr marL="166688" indent="-166688">
              <a:spcBef>
                <a:spcPts val="1200"/>
              </a:spcBef>
              <a:buFont typeface="Arial"/>
              <a:buChar char="•"/>
            </a:pPr>
            <a:r>
              <a:rPr lang="en-US" sz="1600" b="1" dirty="0"/>
              <a:t>Clear a 10-foot radius around your pile free of dead leaf litter and grass. Please keep your burn small.</a:t>
            </a:r>
          </a:p>
          <a:p>
            <a:pPr marL="166688" indent="-166688">
              <a:spcBef>
                <a:spcPts val="1200"/>
              </a:spcBef>
              <a:buFont typeface="Arial"/>
              <a:buChar char="•"/>
            </a:pPr>
            <a:r>
              <a:rPr lang="en-US" sz="1600" b="1" dirty="0"/>
              <a:t>If it’s too hot to touch then it’s too hot leave. Make sure your debris burn is dead out before leaving.</a:t>
            </a:r>
          </a:p>
          <a:p>
            <a:pPr marL="166688" indent="-166688">
              <a:spcBef>
                <a:spcPts val="1200"/>
              </a:spcBef>
              <a:buFont typeface="Arial"/>
              <a:buChar char="•"/>
            </a:pPr>
            <a:r>
              <a:rPr lang="en-US" sz="1600" b="1" dirty="0"/>
              <a:t>Always have water and fire tools on site for quick suppression.</a:t>
            </a:r>
          </a:p>
          <a:p>
            <a:pPr marL="166688" indent="-166688">
              <a:spcBef>
                <a:spcPts val="1200"/>
              </a:spcBef>
              <a:buFont typeface="Arial"/>
              <a:buChar char="•"/>
            </a:pPr>
            <a:endParaRPr lang="en-US" sz="1600" b="1" dirty="0"/>
          </a:p>
        </p:txBody>
      </p:sp>
      <p:pic>
        <p:nvPicPr>
          <p:cNvPr id="6" name="Picture 5" descr="doxie logo.png"/>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951741" y="9402454"/>
            <a:ext cx="126015" cy="129493"/>
          </a:xfrm>
          <a:prstGeom prst="rect">
            <a:avLst/>
          </a:prstGeom>
        </p:spPr>
      </p:pic>
      <p:sp>
        <p:nvSpPr>
          <p:cNvPr id="7" name="TextBox 6"/>
          <p:cNvSpPr txBox="1"/>
          <p:nvPr/>
        </p:nvSpPr>
        <p:spPr>
          <a:xfrm>
            <a:off x="3596025" y="7957989"/>
            <a:ext cx="3216194" cy="461665"/>
          </a:xfrm>
          <a:prstGeom prst="rect">
            <a:avLst/>
          </a:prstGeom>
          <a:noFill/>
        </p:spPr>
        <p:txBody>
          <a:bodyPr wrap="square" rtlCol="0">
            <a:spAutoFit/>
          </a:bodyPr>
          <a:lstStyle/>
          <a:p>
            <a:pPr algn="ctr"/>
            <a:r>
              <a:rPr lang="en-US" sz="2400" b="1" dirty="0" err="1" smtClean="0">
                <a:latin typeface="Arial"/>
                <a:cs typeface="Arial"/>
              </a:rPr>
              <a:t>www.pnwfac.org</a:t>
            </a:r>
            <a:endParaRPr lang="en-US" sz="2400" b="1" dirty="0">
              <a:latin typeface="Arial"/>
              <a:cs typeface="Arial"/>
            </a:endParaRPr>
          </a:p>
        </p:txBody>
      </p:sp>
      <p:sp>
        <p:nvSpPr>
          <p:cNvPr id="8" name="Rectangle 7"/>
          <p:cNvSpPr/>
          <p:nvPr/>
        </p:nvSpPr>
        <p:spPr>
          <a:xfrm>
            <a:off x="457200" y="457200"/>
            <a:ext cx="6858000" cy="9144000"/>
          </a:xfrm>
          <a:prstGeom prst="rect">
            <a:avLst/>
          </a:prstGeom>
          <a:noFill/>
          <a:ln w="1143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burntex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7116" y="849568"/>
            <a:ext cx="3685104" cy="1693454"/>
          </a:xfrm>
          <a:prstGeom prst="rect">
            <a:avLst/>
          </a:prstGeom>
        </p:spPr>
      </p:pic>
      <p:pic>
        <p:nvPicPr>
          <p:cNvPr id="10" name="Picture 9" descr="pnwfacund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9586" y="8408617"/>
            <a:ext cx="3619246" cy="993838"/>
          </a:xfrm>
          <a:prstGeom prst="rect">
            <a:avLst/>
          </a:prstGeom>
        </p:spPr>
      </p:pic>
      <p:pic>
        <p:nvPicPr>
          <p:cNvPr id="11" name="Picture 10" descr="shovelbuckethos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4322" y="6480313"/>
            <a:ext cx="3383298" cy="1452275"/>
          </a:xfrm>
          <a:prstGeom prst="rect">
            <a:avLst/>
          </a:prstGeom>
        </p:spPr>
      </p:pic>
      <p:pic>
        <p:nvPicPr>
          <p:cNvPr id="12" name="Picture 11"/>
          <p:cNvPicPr>
            <a:picLocks noChangeAspect="1"/>
          </p:cNvPicPr>
          <p:nvPr/>
        </p:nvPicPr>
        <p:blipFill>
          <a:blip r:embed="rId7">
            <a:alphaModFix amt="25000"/>
          </a:blip>
          <a:stretch>
            <a:fillRect/>
          </a:stretch>
        </p:blipFill>
        <p:spPr>
          <a:xfrm>
            <a:off x="6666048" y="4907453"/>
            <a:ext cx="294413" cy="302538"/>
          </a:xfrm>
          <a:prstGeom prst="rect">
            <a:avLst/>
          </a:prstGeom>
        </p:spPr>
      </p:pic>
      <p:sp>
        <p:nvSpPr>
          <p:cNvPr id="13" name="TextBox 12"/>
          <p:cNvSpPr txBox="1"/>
          <p:nvPr/>
        </p:nvSpPr>
        <p:spPr>
          <a:xfrm rot="16200000">
            <a:off x="-215170" y="8877568"/>
            <a:ext cx="1324152" cy="123111"/>
          </a:xfrm>
          <a:prstGeom prst="rect">
            <a:avLst/>
          </a:prstGeom>
          <a:noFill/>
        </p:spPr>
        <p:txBody>
          <a:bodyPr wrap="square" lIns="0" tIns="0" rIns="0" bIns="0" rtlCol="0">
            <a:spAutoFit/>
          </a:bodyPr>
          <a:lstStyle/>
          <a:p>
            <a:r>
              <a:rPr lang="en-US" sz="800">
                <a:solidFill>
                  <a:srgbClr val="FFFFFF"/>
                </a:solidFill>
              </a:rPr>
              <a:t>2015_08_19burnpiletips.pptx</a:t>
            </a:r>
          </a:p>
        </p:txBody>
      </p:sp>
    </p:spTree>
    <p:extLst>
      <p:ext uri="{BB962C8B-B14F-4D97-AF65-F5344CB8AC3E}">
        <p14:creationId xmlns:p14="http://schemas.microsoft.com/office/powerpoint/2010/main" val="26172457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145</TotalTime>
  <Words>616</Words>
  <Application>Microsoft Macintosh PowerPoint</Application>
  <PresentationFormat>Custom</PresentationFormat>
  <Paragraphs>40</Paragraphs>
  <Slides>5</Slides>
  <Notes>2</Notes>
  <HiddenSlides>0</HiddenSlides>
  <MMClips>0</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Office Theme</vt:lpstr>
      <vt:lpstr>PowerPoint Presentation</vt:lpstr>
      <vt:lpstr>PowerPoint Presentation</vt:lpstr>
      <vt:lpstr>PowerPoint Presentation</vt:lpstr>
      <vt:lpstr>PowerPoint Presentation</vt:lpstr>
      <vt:lpstr>PowerPoint Presentation</vt:lpstr>
    </vt:vector>
  </TitlesOfParts>
  <Company>US Forest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Gwen Hensley</dc:creator>
  <cp:lastModifiedBy>Gwen Hensley</cp:lastModifiedBy>
  <cp:revision>25</cp:revision>
  <cp:lastPrinted>2015-08-28T17:40:47Z</cp:lastPrinted>
  <dcterms:created xsi:type="dcterms:W3CDTF">2014-09-18T17:54:40Z</dcterms:created>
  <dcterms:modified xsi:type="dcterms:W3CDTF">2015-08-28T17:40:52Z</dcterms:modified>
</cp:coreProperties>
</file>