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57" r:id="rId3"/>
  </p:sldIdLst>
  <p:sldSz cx="10058400" cy="7772400"/>
  <p:notesSz cx="6858000" cy="9144000"/>
  <p:defaultText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0" d="100"/>
          <a:sy n="90" d="100"/>
        </p:scale>
        <p:origin x="-1080" y="480"/>
      </p:cViewPr>
      <p:guideLst>
        <p:guide orient="horz" pos="2448"/>
        <p:guide pos="31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59901C-EC42-C54B-92DF-041ADF0C2380}" type="datetimeFigureOut">
              <a:t>8/21/15</a:t>
            </a:fld>
            <a:endParaRPr lang="en-US"/>
          </a:p>
        </p:txBody>
      </p:sp>
      <p:sp>
        <p:nvSpPr>
          <p:cNvPr id="4" name="Slide Image Placeholder 3"/>
          <p:cNvSpPr>
            <a:spLocks noGrp="1" noRot="1" noChangeAspect="1"/>
          </p:cNvSpPr>
          <p:nvPr>
            <p:ph type="sldImg" idx="2"/>
          </p:nvPr>
        </p:nvSpPr>
        <p:spPr>
          <a:xfrm>
            <a:off x="1209675" y="685800"/>
            <a:ext cx="44386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CC2FAA-9395-0E49-96C8-9F4791DD574F}" type="slidenum">
              <a:t>‹#›</a:t>
            </a:fld>
            <a:endParaRPr lang="en-US"/>
          </a:p>
        </p:txBody>
      </p:sp>
    </p:spTree>
    <p:extLst>
      <p:ext uri="{BB962C8B-B14F-4D97-AF65-F5344CB8AC3E}">
        <p14:creationId xmlns:p14="http://schemas.microsoft.com/office/powerpoint/2010/main" val="153436447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is a</a:t>
            </a:r>
            <a:r>
              <a:rPr lang="en-US" baseline="0"/>
              <a:t> contact card that you can use to inform people of drought conditions. Agency logos can be changed; open the folder art_didyouknow and open the agencylogos.pptx file, copy, paste and resize your logo. Text and symbols can be switched based on most common fire causes. Please remember that you will probably have exceptions on wording… so the text can be changed to meet specific wording on orders. This product is printed front to back on the short edge.</a:t>
            </a:r>
          </a:p>
        </p:txBody>
      </p:sp>
      <p:sp>
        <p:nvSpPr>
          <p:cNvPr id="4" name="Slide Number Placeholder 3"/>
          <p:cNvSpPr>
            <a:spLocks noGrp="1"/>
          </p:cNvSpPr>
          <p:nvPr>
            <p:ph type="sldNum" sz="quarter" idx="10"/>
          </p:nvPr>
        </p:nvSpPr>
        <p:spPr/>
        <p:txBody>
          <a:bodyPr/>
          <a:lstStyle/>
          <a:p>
            <a:fld id="{CECC2FAA-9395-0E49-96C8-9F4791DD574F}" type="slidenum">
              <a:t>1</a:t>
            </a:fld>
            <a:endParaRPr lang="en-US"/>
          </a:p>
        </p:txBody>
      </p:sp>
    </p:spTree>
    <p:extLst>
      <p:ext uri="{BB962C8B-B14F-4D97-AF65-F5344CB8AC3E}">
        <p14:creationId xmlns:p14="http://schemas.microsoft.com/office/powerpoint/2010/main" val="2054566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You may want to</a:t>
            </a:r>
            <a:r>
              <a:rPr lang="en-US" baseline="0"/>
              <a:t> change/switch out the back tips based on restrictions; if campfires are prohibited then “campfire safety” and “too hot to leave” might not be appropriate. Be sure to change the Agency name, logo and website address.</a:t>
            </a:r>
          </a:p>
        </p:txBody>
      </p:sp>
      <p:sp>
        <p:nvSpPr>
          <p:cNvPr id="4" name="Slide Number Placeholder 3"/>
          <p:cNvSpPr>
            <a:spLocks noGrp="1"/>
          </p:cNvSpPr>
          <p:nvPr>
            <p:ph type="sldNum" sz="quarter" idx="10"/>
          </p:nvPr>
        </p:nvSpPr>
        <p:spPr/>
        <p:txBody>
          <a:bodyPr/>
          <a:lstStyle/>
          <a:p>
            <a:fld id="{CECC2FAA-9395-0E49-96C8-9F4791DD574F}" type="slidenum">
              <a:rPr lang="en-US"/>
              <a:t>2</a:t>
            </a:fld>
            <a:endParaRPr lang="en-US"/>
          </a:p>
        </p:txBody>
      </p:sp>
    </p:spTree>
    <p:extLst>
      <p:ext uri="{BB962C8B-B14F-4D97-AF65-F5344CB8AC3E}">
        <p14:creationId xmlns:p14="http://schemas.microsoft.com/office/powerpoint/2010/main" val="1935303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2"/>
            <a:ext cx="8549640" cy="1666028"/>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760" y="4404360"/>
            <a:ext cx="7040880" cy="1986280"/>
          </a:xfrm>
        </p:spPr>
        <p:txBody>
          <a:bodyPr/>
          <a:lstStyle>
            <a:lvl1pPr marL="0" indent="0" algn="ctr">
              <a:buNone/>
              <a:defRPr>
                <a:solidFill>
                  <a:schemeClr val="tx1">
                    <a:tint val="75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87A888-06F2-4641-81A4-9D0EAC835481}" type="datetimeFigureOut">
              <a:rPr lang="en-US" smtClean="0"/>
              <a:t>8/21/15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0DFA76-8E99-2448-B22A-A67815DE2B2F}" type="slidenum">
              <a:rPr lang="en-US" smtClean="0"/>
              <a:t>‹#›</a:t>
            </a:fld>
            <a:endParaRPr lang="en-US"/>
          </a:p>
        </p:txBody>
      </p:sp>
    </p:spTree>
    <p:extLst>
      <p:ext uri="{BB962C8B-B14F-4D97-AF65-F5344CB8AC3E}">
        <p14:creationId xmlns:p14="http://schemas.microsoft.com/office/powerpoint/2010/main" val="2521751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87A888-06F2-4641-81A4-9D0EAC835481}" type="datetimeFigureOut">
              <a:rPr lang="en-US" smtClean="0"/>
              <a:t>8/21/15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0DFA76-8E99-2448-B22A-A67815DE2B2F}" type="slidenum">
              <a:rPr lang="en-US" smtClean="0"/>
              <a:t>‹#›</a:t>
            </a:fld>
            <a:endParaRPr lang="en-US"/>
          </a:p>
        </p:txBody>
      </p:sp>
    </p:spTree>
    <p:extLst>
      <p:ext uri="{BB962C8B-B14F-4D97-AF65-F5344CB8AC3E}">
        <p14:creationId xmlns:p14="http://schemas.microsoft.com/office/powerpoint/2010/main" val="469911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2272" y="352637"/>
            <a:ext cx="2488407" cy="7516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53562" y="352637"/>
            <a:ext cx="7301071" cy="7516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87A888-06F2-4641-81A4-9D0EAC835481}" type="datetimeFigureOut">
              <a:rPr lang="en-US" smtClean="0"/>
              <a:t>8/21/15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0DFA76-8E99-2448-B22A-A67815DE2B2F}" type="slidenum">
              <a:rPr lang="en-US" smtClean="0"/>
              <a:t>‹#›</a:t>
            </a:fld>
            <a:endParaRPr lang="en-US"/>
          </a:p>
        </p:txBody>
      </p:sp>
    </p:spTree>
    <p:extLst>
      <p:ext uri="{BB962C8B-B14F-4D97-AF65-F5344CB8AC3E}">
        <p14:creationId xmlns:p14="http://schemas.microsoft.com/office/powerpoint/2010/main" val="1174841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87A888-06F2-4641-81A4-9D0EAC835481}" type="datetimeFigureOut">
              <a:rPr lang="en-US" smtClean="0"/>
              <a:t>8/21/15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0DFA76-8E99-2448-B22A-A67815DE2B2F}" type="slidenum">
              <a:rPr lang="en-US" smtClean="0"/>
              <a:t>‹#›</a:t>
            </a:fld>
            <a:endParaRPr lang="en-US"/>
          </a:p>
        </p:txBody>
      </p:sp>
    </p:spTree>
    <p:extLst>
      <p:ext uri="{BB962C8B-B14F-4D97-AF65-F5344CB8AC3E}">
        <p14:creationId xmlns:p14="http://schemas.microsoft.com/office/powerpoint/2010/main" val="3032802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7"/>
            <a:ext cx="8549640" cy="1543685"/>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294275"/>
            <a:ext cx="8549640" cy="1700212"/>
          </a:xfrm>
        </p:spPr>
        <p:txBody>
          <a:bodyPr anchor="b"/>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87A888-06F2-4641-81A4-9D0EAC835481}" type="datetimeFigureOut">
              <a:rPr lang="en-US" smtClean="0"/>
              <a:t>8/21/15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0DFA76-8E99-2448-B22A-A67815DE2B2F}" type="slidenum">
              <a:rPr lang="en-US" smtClean="0"/>
              <a:t>‹#›</a:t>
            </a:fld>
            <a:endParaRPr lang="en-US"/>
          </a:p>
        </p:txBody>
      </p:sp>
    </p:spTree>
    <p:extLst>
      <p:ext uri="{BB962C8B-B14F-4D97-AF65-F5344CB8AC3E}">
        <p14:creationId xmlns:p14="http://schemas.microsoft.com/office/powerpoint/2010/main" val="2575568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53562" y="2054648"/>
            <a:ext cx="4894738" cy="5814907"/>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15941" y="2054648"/>
            <a:ext cx="4894739" cy="5814907"/>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87A888-06F2-4641-81A4-9D0EAC835481}" type="datetimeFigureOut">
              <a:rPr lang="en-US" smtClean="0"/>
              <a:t>8/21/15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0DFA76-8E99-2448-B22A-A67815DE2B2F}" type="slidenum">
              <a:rPr lang="en-US" smtClean="0"/>
              <a:t>‹#›</a:t>
            </a:fld>
            <a:endParaRPr lang="en-US"/>
          </a:p>
        </p:txBody>
      </p:sp>
    </p:spTree>
    <p:extLst>
      <p:ext uri="{BB962C8B-B14F-4D97-AF65-F5344CB8AC3E}">
        <p14:creationId xmlns:p14="http://schemas.microsoft.com/office/powerpoint/2010/main" val="213280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0" y="1739795"/>
            <a:ext cx="4444207"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1739795"/>
            <a:ext cx="4445953"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87A888-06F2-4641-81A4-9D0EAC835481}" type="datetimeFigureOut">
              <a:rPr lang="en-US" smtClean="0"/>
              <a:t>8/21/15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0DFA76-8E99-2448-B22A-A67815DE2B2F}" type="slidenum">
              <a:rPr lang="en-US" smtClean="0"/>
              <a:t>‹#›</a:t>
            </a:fld>
            <a:endParaRPr lang="en-US"/>
          </a:p>
        </p:txBody>
      </p:sp>
    </p:spTree>
    <p:extLst>
      <p:ext uri="{BB962C8B-B14F-4D97-AF65-F5344CB8AC3E}">
        <p14:creationId xmlns:p14="http://schemas.microsoft.com/office/powerpoint/2010/main" val="3663243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87A888-06F2-4641-81A4-9D0EAC835481}" type="datetimeFigureOut">
              <a:rPr lang="en-US" smtClean="0"/>
              <a:t>8/21/15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0DFA76-8E99-2448-B22A-A67815DE2B2F}" type="slidenum">
              <a:rPr lang="en-US" smtClean="0"/>
              <a:t>‹#›</a:t>
            </a:fld>
            <a:endParaRPr lang="en-US"/>
          </a:p>
        </p:txBody>
      </p:sp>
    </p:spTree>
    <p:extLst>
      <p:ext uri="{BB962C8B-B14F-4D97-AF65-F5344CB8AC3E}">
        <p14:creationId xmlns:p14="http://schemas.microsoft.com/office/powerpoint/2010/main" val="1916460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87A888-06F2-4641-81A4-9D0EAC835481}" type="datetimeFigureOut">
              <a:rPr lang="en-US" smtClean="0"/>
              <a:t>8/21/15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0DFA76-8E99-2448-B22A-A67815DE2B2F}" type="slidenum">
              <a:rPr lang="en-US" smtClean="0"/>
              <a:t>‹#›</a:t>
            </a:fld>
            <a:endParaRPr lang="en-US"/>
          </a:p>
        </p:txBody>
      </p:sp>
    </p:spTree>
    <p:extLst>
      <p:ext uri="{BB962C8B-B14F-4D97-AF65-F5344CB8AC3E}">
        <p14:creationId xmlns:p14="http://schemas.microsoft.com/office/powerpoint/2010/main" val="22527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1626447"/>
            <a:ext cx="3309144" cy="5316538"/>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87A888-06F2-4641-81A4-9D0EAC835481}" type="datetimeFigureOut">
              <a:rPr lang="en-US" smtClean="0"/>
              <a:t>8/21/15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0DFA76-8E99-2448-B22A-A67815DE2B2F}" type="slidenum">
              <a:rPr lang="en-US" smtClean="0"/>
              <a:t>‹#›</a:t>
            </a:fld>
            <a:endParaRPr lang="en-US"/>
          </a:p>
        </p:txBody>
      </p:sp>
    </p:spTree>
    <p:extLst>
      <p:ext uri="{BB962C8B-B14F-4D97-AF65-F5344CB8AC3E}">
        <p14:creationId xmlns:p14="http://schemas.microsoft.com/office/powerpoint/2010/main" val="1476468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8"/>
            <a:ext cx="6035040" cy="46634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endParaRPr lang="en-US"/>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87A888-06F2-4641-81A4-9D0EAC835481}" type="datetimeFigureOut">
              <a:rPr lang="en-US" smtClean="0"/>
              <a:t>8/21/15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0DFA76-8E99-2448-B22A-A67815DE2B2F}" type="slidenum">
              <a:rPr lang="en-US" smtClean="0"/>
              <a:t>‹#›</a:t>
            </a:fld>
            <a:endParaRPr lang="en-US"/>
          </a:p>
        </p:txBody>
      </p:sp>
    </p:spTree>
    <p:extLst>
      <p:ext uri="{BB962C8B-B14F-4D97-AF65-F5344CB8AC3E}">
        <p14:creationId xmlns:p14="http://schemas.microsoft.com/office/powerpoint/2010/main" val="18205873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1295400"/>
          </a:xfrm>
          <a:prstGeom prst="rect">
            <a:avLst/>
          </a:prstGeom>
        </p:spPr>
        <p:txBody>
          <a:bodyPr vert="horz" lIns="101882" tIns="50941" rIns="101882" bIns="5094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02920" y="1813560"/>
            <a:ext cx="9052560" cy="5129425"/>
          </a:xfrm>
          <a:prstGeom prst="rect">
            <a:avLst/>
          </a:prstGeom>
        </p:spPr>
        <p:txBody>
          <a:bodyPr vert="horz" lIns="101882" tIns="50941" rIns="101882" bIns="5094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02920" y="7203864"/>
            <a:ext cx="2346960" cy="413808"/>
          </a:xfrm>
          <a:prstGeom prst="rect">
            <a:avLst/>
          </a:prstGeom>
        </p:spPr>
        <p:txBody>
          <a:bodyPr vert="horz" lIns="101882" tIns="50941" rIns="101882" bIns="50941" rtlCol="0" anchor="ctr"/>
          <a:lstStyle>
            <a:lvl1pPr algn="l">
              <a:defRPr sz="1300">
                <a:solidFill>
                  <a:schemeClr val="tx1">
                    <a:tint val="75000"/>
                  </a:schemeClr>
                </a:solidFill>
              </a:defRPr>
            </a:lvl1pPr>
          </a:lstStyle>
          <a:p>
            <a:fld id="{4487A888-06F2-4641-81A4-9D0EAC835481}" type="datetimeFigureOut">
              <a:rPr lang="en-US" smtClean="0"/>
              <a:t>8/21/15</a:t>
            </a:fld>
            <a:endParaRPr lang="en-US"/>
          </a:p>
        </p:txBody>
      </p:sp>
      <p:sp>
        <p:nvSpPr>
          <p:cNvPr id="5" name="Footer Placeholder 4"/>
          <p:cNvSpPr>
            <a:spLocks noGrp="1"/>
          </p:cNvSpPr>
          <p:nvPr>
            <p:ph type="ftr" sz="quarter" idx="3"/>
          </p:nvPr>
        </p:nvSpPr>
        <p:spPr>
          <a:xfrm>
            <a:off x="3436620" y="7203864"/>
            <a:ext cx="3185160" cy="413808"/>
          </a:xfrm>
          <a:prstGeom prst="rect">
            <a:avLst/>
          </a:prstGeom>
        </p:spPr>
        <p:txBody>
          <a:bodyPr vert="horz" lIns="101882" tIns="50941" rIns="101882" bIns="50941"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08520" y="7203864"/>
            <a:ext cx="2346960" cy="413808"/>
          </a:xfrm>
          <a:prstGeom prst="rect">
            <a:avLst/>
          </a:prstGeom>
        </p:spPr>
        <p:txBody>
          <a:bodyPr vert="horz" lIns="101882" tIns="50941" rIns="101882" bIns="50941" rtlCol="0" anchor="ctr"/>
          <a:lstStyle>
            <a:lvl1pPr algn="r">
              <a:defRPr sz="1300">
                <a:solidFill>
                  <a:schemeClr val="tx1">
                    <a:tint val="75000"/>
                  </a:schemeClr>
                </a:solidFill>
              </a:defRPr>
            </a:lvl1pPr>
          </a:lstStyle>
          <a:p>
            <a:fld id="{690DFA76-8E99-2448-B22A-A67815DE2B2F}" type="slidenum">
              <a:rPr lang="en-US" smtClean="0"/>
              <a:t>‹#›</a:t>
            </a:fld>
            <a:endParaRPr lang="en-US"/>
          </a:p>
        </p:txBody>
      </p:sp>
    </p:spTree>
    <p:extLst>
      <p:ext uri="{BB962C8B-B14F-4D97-AF65-F5344CB8AC3E}">
        <p14:creationId xmlns:p14="http://schemas.microsoft.com/office/powerpoint/2010/main" val="851268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09412" rtl="0" eaLnBrk="1" latinLnBrk="0" hangingPunct="1">
        <a:spcBef>
          <a:spcPct val="0"/>
        </a:spcBef>
        <a:buNone/>
        <a:defRPr sz="4900" kern="1200">
          <a:solidFill>
            <a:schemeClr val="tx1"/>
          </a:solidFill>
          <a:latin typeface="+mj-lt"/>
          <a:ea typeface="+mj-ea"/>
          <a:cs typeface="+mj-cs"/>
        </a:defRPr>
      </a:lvl1pPr>
    </p:titleStyle>
    <p:bodyStyle>
      <a:lvl1pPr marL="382059" indent="-382059" algn="l" defTabSz="509412" rtl="0" eaLnBrk="1" latinLnBrk="0" hangingPunct="1">
        <a:spcBef>
          <a:spcPct val="20000"/>
        </a:spcBef>
        <a:buFont typeface="Arial"/>
        <a:buChar char="•"/>
        <a:defRPr sz="3600" kern="1200">
          <a:solidFill>
            <a:schemeClr val="tx1"/>
          </a:solidFill>
          <a:latin typeface="+mn-lt"/>
          <a:ea typeface="+mn-ea"/>
          <a:cs typeface="+mn-cs"/>
        </a:defRPr>
      </a:lvl1pPr>
      <a:lvl2pPr marL="827795" indent="-318383" algn="l" defTabSz="509412" rtl="0" eaLnBrk="1" latinLnBrk="0" hangingPunct="1">
        <a:spcBef>
          <a:spcPct val="20000"/>
        </a:spcBef>
        <a:buFont typeface="Arial"/>
        <a:buChar char="–"/>
        <a:defRPr sz="3100" kern="1200">
          <a:solidFill>
            <a:schemeClr val="tx1"/>
          </a:solidFill>
          <a:latin typeface="+mn-lt"/>
          <a:ea typeface="+mn-ea"/>
          <a:cs typeface="+mn-cs"/>
        </a:defRPr>
      </a:lvl2pPr>
      <a:lvl3pPr marL="1273531" indent="-254706" algn="l" defTabSz="509412" rtl="0" eaLnBrk="1" latinLnBrk="0" hangingPunct="1">
        <a:spcBef>
          <a:spcPct val="20000"/>
        </a:spcBef>
        <a:buFont typeface="Arial"/>
        <a:buChar char="•"/>
        <a:defRPr sz="2700" kern="1200">
          <a:solidFill>
            <a:schemeClr val="tx1"/>
          </a:solidFill>
          <a:latin typeface="+mn-lt"/>
          <a:ea typeface="+mn-ea"/>
          <a:cs typeface="+mn-cs"/>
        </a:defRPr>
      </a:lvl3pPr>
      <a:lvl4pPr marL="1782943" indent="-254706" algn="l" defTabSz="509412" rtl="0" eaLnBrk="1" latinLnBrk="0" hangingPunct="1">
        <a:spcBef>
          <a:spcPct val="20000"/>
        </a:spcBef>
        <a:buFont typeface="Arial"/>
        <a:buChar char="–"/>
        <a:defRPr sz="2200" kern="1200">
          <a:solidFill>
            <a:schemeClr val="tx1"/>
          </a:solidFill>
          <a:latin typeface="+mn-lt"/>
          <a:ea typeface="+mn-ea"/>
          <a:cs typeface="+mn-cs"/>
        </a:defRPr>
      </a:lvl4pPr>
      <a:lvl5pPr marL="2292355" indent="-254706" algn="l" defTabSz="509412" rtl="0" eaLnBrk="1" latinLnBrk="0" hangingPunct="1">
        <a:spcBef>
          <a:spcPct val="20000"/>
        </a:spcBef>
        <a:buFont typeface="Arial"/>
        <a:buChar char="»"/>
        <a:defRPr sz="2200" kern="1200">
          <a:solidFill>
            <a:schemeClr val="tx1"/>
          </a:solidFill>
          <a:latin typeface="+mn-lt"/>
          <a:ea typeface="+mn-ea"/>
          <a:cs typeface="+mn-cs"/>
        </a:defRPr>
      </a:lvl5pPr>
      <a:lvl6pPr marL="2801767" indent="-254706" algn="l" defTabSz="509412" rtl="0" eaLnBrk="1" latinLnBrk="0" hangingPunct="1">
        <a:spcBef>
          <a:spcPct val="20000"/>
        </a:spcBef>
        <a:buFont typeface="Arial"/>
        <a:buChar char="•"/>
        <a:defRPr sz="2200" kern="1200">
          <a:solidFill>
            <a:schemeClr val="tx1"/>
          </a:solidFill>
          <a:latin typeface="+mn-lt"/>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png"/><Relationship Id="rId5" Type="http://schemas.microsoft.com/office/2007/relationships/hdphoto" Target="../media/hdphoto1.wdp"/><Relationship Id="rId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1" Type="http://schemas.openxmlformats.org/officeDocument/2006/relationships/image" Target="../media/image12.png"/><Relationship Id="rId12" Type="http://schemas.openxmlformats.org/officeDocument/2006/relationships/image" Target="../media/image13.png"/><Relationship Id="rId13" Type="http://schemas.openxmlformats.org/officeDocument/2006/relationships/image" Target="../media/image14.png"/><Relationship Id="rId14" Type="http://schemas.openxmlformats.org/officeDocument/2006/relationships/image" Target="../media/image15.png"/><Relationship Id="rId15" Type="http://schemas.openxmlformats.org/officeDocument/2006/relationships/image" Target="../media/image16.png"/><Relationship Id="rId16" Type="http://schemas.openxmlformats.org/officeDocument/2006/relationships/image" Target="../media/image17.png"/><Relationship Id="rId17" Type="http://schemas.openxmlformats.org/officeDocument/2006/relationships/image" Target="../media/image18.png"/><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image" Target="../media/image9.png"/><Relationship Id="rId9" Type="http://schemas.openxmlformats.org/officeDocument/2006/relationships/image" Target="../media/image10.png"/><Relationship Id="rId10"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descr="driestfern.jpg"/>
          <p:cNvPicPr>
            <a:picLocks noChangeAspect="1"/>
          </p:cNvPicPr>
          <p:nvPr/>
        </p:nvPicPr>
        <p:blipFill>
          <a:blip r:embed="rId3">
            <a:alphaModFix amt="60000"/>
            <a:extLst>
              <a:ext uri="{28A0092B-C50C-407E-A947-70E740481C1C}">
                <a14:useLocalDpi xmlns:a14="http://schemas.microsoft.com/office/drawing/2010/main" val="0"/>
              </a:ext>
            </a:extLst>
          </a:blip>
          <a:stretch>
            <a:fillRect/>
          </a:stretch>
        </p:blipFill>
        <p:spPr>
          <a:xfrm>
            <a:off x="5192165" y="4168273"/>
            <a:ext cx="2150034" cy="3239385"/>
          </a:xfrm>
          <a:prstGeom prst="rect">
            <a:avLst/>
          </a:prstGeom>
        </p:spPr>
      </p:pic>
      <p:pic>
        <p:nvPicPr>
          <p:cNvPr id="18" name="Picture 17" descr="driestfern.jpg"/>
          <p:cNvPicPr>
            <a:picLocks noChangeAspect="1"/>
          </p:cNvPicPr>
          <p:nvPr/>
        </p:nvPicPr>
        <p:blipFill>
          <a:blip r:embed="rId3">
            <a:alphaModFix amt="60000"/>
            <a:extLst>
              <a:ext uri="{28A0092B-C50C-407E-A947-70E740481C1C}">
                <a14:useLocalDpi xmlns:a14="http://schemas.microsoft.com/office/drawing/2010/main" val="0"/>
              </a:ext>
            </a:extLst>
          </a:blip>
          <a:stretch>
            <a:fillRect/>
          </a:stretch>
        </p:blipFill>
        <p:spPr>
          <a:xfrm>
            <a:off x="279126" y="4168273"/>
            <a:ext cx="2150034" cy="3239385"/>
          </a:xfrm>
          <a:prstGeom prst="rect">
            <a:avLst/>
          </a:prstGeom>
        </p:spPr>
      </p:pic>
      <p:pic>
        <p:nvPicPr>
          <p:cNvPr id="17" name="Picture 16" descr="driestfern.jpg"/>
          <p:cNvPicPr>
            <a:picLocks noChangeAspect="1"/>
          </p:cNvPicPr>
          <p:nvPr/>
        </p:nvPicPr>
        <p:blipFill>
          <a:blip r:embed="rId3">
            <a:alphaModFix amt="60000"/>
            <a:extLst>
              <a:ext uri="{28A0092B-C50C-407E-A947-70E740481C1C}">
                <a14:useLocalDpi xmlns:a14="http://schemas.microsoft.com/office/drawing/2010/main" val="0"/>
              </a:ext>
            </a:extLst>
          </a:blip>
          <a:stretch>
            <a:fillRect/>
          </a:stretch>
        </p:blipFill>
        <p:spPr>
          <a:xfrm>
            <a:off x="5192165" y="290557"/>
            <a:ext cx="2150034" cy="3239385"/>
          </a:xfrm>
          <a:prstGeom prst="rect">
            <a:avLst/>
          </a:prstGeom>
        </p:spPr>
      </p:pic>
      <p:pic>
        <p:nvPicPr>
          <p:cNvPr id="5" name="Picture 4" descr="driestfern.jpg"/>
          <p:cNvPicPr>
            <a:picLocks noChangeAspect="1"/>
          </p:cNvPicPr>
          <p:nvPr/>
        </p:nvPicPr>
        <p:blipFill>
          <a:blip r:embed="rId3">
            <a:alphaModFix amt="60000"/>
            <a:extLst>
              <a:ext uri="{28A0092B-C50C-407E-A947-70E740481C1C}">
                <a14:useLocalDpi xmlns:a14="http://schemas.microsoft.com/office/drawing/2010/main" val="0"/>
              </a:ext>
            </a:extLst>
          </a:blip>
          <a:stretch>
            <a:fillRect/>
          </a:stretch>
        </p:blipFill>
        <p:spPr>
          <a:xfrm>
            <a:off x="279126" y="290557"/>
            <a:ext cx="2150034" cy="3239385"/>
          </a:xfrm>
          <a:prstGeom prst="rect">
            <a:avLst/>
          </a:prstGeom>
        </p:spPr>
      </p:pic>
      <p:cxnSp>
        <p:nvCxnSpPr>
          <p:cNvPr id="73" name="Straight Connector 72"/>
          <p:cNvCxnSpPr/>
          <p:nvPr/>
        </p:nvCxnSpPr>
        <p:spPr>
          <a:xfrm>
            <a:off x="5013533" y="422490"/>
            <a:ext cx="0" cy="6985168"/>
          </a:xfrm>
          <a:prstGeom prst="line">
            <a:avLst/>
          </a:prstGeom>
          <a:ln w="190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279126" y="3908782"/>
            <a:ext cx="9421240" cy="0"/>
          </a:xfrm>
          <a:prstGeom prst="line">
            <a:avLst/>
          </a:prstGeom>
          <a:ln w="190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pic>
        <p:nvPicPr>
          <p:cNvPr id="3" name="Picture 2" descr="knowheader.png"/>
          <p:cNvPicPr>
            <a:picLocks noChangeAspect="1"/>
          </p:cNvPicPr>
          <p:nvPr/>
        </p:nvPicPr>
        <p:blipFill>
          <a:blip r:embed="rId4">
            <a:duotone>
              <a:prstClr val="black"/>
              <a:schemeClr val="accent6">
                <a:tint val="45000"/>
                <a:satMod val="400000"/>
              </a:schemeClr>
            </a:duotone>
            <a:extLst>
              <a:ext uri="{BEBA8EAE-BF5A-486C-A8C5-ECC9F3942E4B}">
                <a14:imgProps xmlns:a14="http://schemas.microsoft.com/office/drawing/2010/main">
                  <a14:imgLayer r:embed="rId5">
                    <a14:imgEffect>
                      <a14:saturation sat="33000"/>
                    </a14:imgEffect>
                  </a14:imgLayer>
                </a14:imgProps>
              </a:ext>
              <a:ext uri="{28A0092B-C50C-407E-A947-70E740481C1C}">
                <a14:useLocalDpi xmlns:a14="http://schemas.microsoft.com/office/drawing/2010/main" val="0"/>
              </a:ext>
            </a:extLst>
          </a:blip>
          <a:stretch>
            <a:fillRect/>
          </a:stretch>
        </p:blipFill>
        <p:spPr>
          <a:xfrm>
            <a:off x="1050366" y="422490"/>
            <a:ext cx="3736962" cy="430047"/>
          </a:xfrm>
          <a:prstGeom prst="rect">
            <a:avLst/>
          </a:prstGeom>
        </p:spPr>
      </p:pic>
      <p:sp>
        <p:nvSpPr>
          <p:cNvPr id="2" name="TextBox 1"/>
          <p:cNvSpPr txBox="1"/>
          <p:nvPr/>
        </p:nvSpPr>
        <p:spPr>
          <a:xfrm>
            <a:off x="2121071" y="998435"/>
            <a:ext cx="2666256" cy="2446823"/>
          </a:xfrm>
          <a:prstGeom prst="rect">
            <a:avLst/>
          </a:prstGeom>
          <a:noFill/>
        </p:spPr>
        <p:txBody>
          <a:bodyPr wrap="square" lIns="0" tIns="0" rIns="0" bIns="0" rtlCol="0">
            <a:spAutoFit/>
          </a:bodyPr>
          <a:lstStyle/>
          <a:p>
            <a:pPr marL="285750" indent="-285750">
              <a:spcBef>
                <a:spcPts val="600"/>
              </a:spcBef>
              <a:buFont typeface="Wingdings" charset="2"/>
              <a:buChar char="u"/>
            </a:pPr>
            <a:r>
              <a:rPr lang="en-US" sz="1200" b="1"/>
              <a:t>Spring on the Olympic Peninsula this year is the driest since 1895! That’s  130 years!</a:t>
            </a:r>
          </a:p>
          <a:p>
            <a:pPr marL="285750" indent="-285750">
              <a:spcBef>
                <a:spcPts val="600"/>
              </a:spcBef>
              <a:buFont typeface="Wingdings" charset="2"/>
              <a:buChar char="u"/>
            </a:pPr>
            <a:r>
              <a:rPr lang="en-US" sz="1200" b="1"/>
              <a:t>One inch of rain will protect the forest from wildfire for about 3 days! We need rain!</a:t>
            </a:r>
          </a:p>
          <a:p>
            <a:pPr marL="285750" indent="-285750">
              <a:spcBef>
                <a:spcPts val="600"/>
              </a:spcBef>
              <a:buFont typeface="Wingdings" charset="2"/>
              <a:buChar char="u"/>
            </a:pPr>
            <a:r>
              <a:rPr lang="en-US" sz="1200" b="1"/>
              <a:t>The forest looks green, but has only ½ of the moisture it should have, it’s a dry green, please be careful!</a:t>
            </a:r>
          </a:p>
          <a:p>
            <a:pPr marL="285750" indent="-285750">
              <a:spcBef>
                <a:spcPts val="600"/>
              </a:spcBef>
              <a:buFont typeface="Wingdings" charset="2"/>
              <a:buChar char="u"/>
            </a:pPr>
            <a:r>
              <a:rPr lang="en-US" sz="1200" b="1"/>
              <a:t>Snowpack on the mountains was less than 5% of average and melted off 4 month earlier than normal. </a:t>
            </a:r>
          </a:p>
        </p:txBody>
      </p:sp>
      <p:pic>
        <p:nvPicPr>
          <p:cNvPr id="20" name="Picture 19" descr="knowheader.png"/>
          <p:cNvPicPr>
            <a:picLocks noChangeAspect="1"/>
          </p:cNvPicPr>
          <p:nvPr/>
        </p:nvPicPr>
        <p:blipFill>
          <a:blip r:embed="rId4">
            <a:duotone>
              <a:prstClr val="black"/>
              <a:schemeClr val="accent6">
                <a:tint val="45000"/>
                <a:satMod val="400000"/>
              </a:schemeClr>
            </a:duotone>
            <a:extLst>
              <a:ext uri="{BEBA8EAE-BF5A-486C-A8C5-ECC9F3942E4B}">
                <a14:imgProps xmlns:a14="http://schemas.microsoft.com/office/drawing/2010/main">
                  <a14:imgLayer r:embed="rId5">
                    <a14:imgEffect>
                      <a14:saturation sat="33000"/>
                    </a14:imgEffect>
                  </a14:imgLayer>
                </a14:imgProps>
              </a:ext>
              <a:ext uri="{28A0092B-C50C-407E-A947-70E740481C1C}">
                <a14:useLocalDpi xmlns:a14="http://schemas.microsoft.com/office/drawing/2010/main" val="0"/>
              </a:ext>
            </a:extLst>
          </a:blip>
          <a:stretch>
            <a:fillRect/>
          </a:stretch>
        </p:blipFill>
        <p:spPr>
          <a:xfrm>
            <a:off x="5963405" y="422490"/>
            <a:ext cx="3736962" cy="430047"/>
          </a:xfrm>
          <a:prstGeom prst="rect">
            <a:avLst/>
          </a:prstGeom>
        </p:spPr>
      </p:pic>
      <p:sp>
        <p:nvSpPr>
          <p:cNvPr id="21" name="TextBox 20"/>
          <p:cNvSpPr txBox="1"/>
          <p:nvPr/>
        </p:nvSpPr>
        <p:spPr>
          <a:xfrm>
            <a:off x="7034110" y="998435"/>
            <a:ext cx="2666256" cy="2446823"/>
          </a:xfrm>
          <a:prstGeom prst="rect">
            <a:avLst/>
          </a:prstGeom>
          <a:noFill/>
        </p:spPr>
        <p:txBody>
          <a:bodyPr wrap="square" lIns="0" tIns="0" rIns="0" bIns="0" rtlCol="0">
            <a:spAutoFit/>
          </a:bodyPr>
          <a:lstStyle/>
          <a:p>
            <a:pPr marL="285750" indent="-285750">
              <a:spcBef>
                <a:spcPts val="600"/>
              </a:spcBef>
              <a:buFont typeface="Wingdings" charset="2"/>
              <a:buChar char="u"/>
            </a:pPr>
            <a:r>
              <a:rPr lang="en-US" sz="1200" b="1"/>
              <a:t>Spring on the Olympic Peninsula this year is the driest since 1895! That’s  130 years!</a:t>
            </a:r>
          </a:p>
          <a:p>
            <a:pPr marL="285750" indent="-285750">
              <a:spcBef>
                <a:spcPts val="600"/>
              </a:spcBef>
              <a:buFont typeface="Wingdings" charset="2"/>
              <a:buChar char="u"/>
            </a:pPr>
            <a:r>
              <a:rPr lang="en-US" sz="1200" b="1"/>
              <a:t>One inch of rain will protect the forest from wildfire for about 3 days! We need rain!</a:t>
            </a:r>
          </a:p>
          <a:p>
            <a:pPr marL="285750" indent="-285750">
              <a:spcBef>
                <a:spcPts val="600"/>
              </a:spcBef>
              <a:buFont typeface="Wingdings" charset="2"/>
              <a:buChar char="u"/>
            </a:pPr>
            <a:r>
              <a:rPr lang="en-US" sz="1200" b="1"/>
              <a:t>The forest looks green, but has only ½ of the moisture it should have, it’s a dry green, please be careful!</a:t>
            </a:r>
          </a:p>
          <a:p>
            <a:pPr marL="285750" indent="-285750">
              <a:spcBef>
                <a:spcPts val="600"/>
              </a:spcBef>
              <a:buFont typeface="Wingdings" charset="2"/>
              <a:buChar char="u"/>
            </a:pPr>
            <a:r>
              <a:rPr lang="en-US" sz="1200" b="1"/>
              <a:t>Snowpack on the mountains was less than 5% of average and melted off 4 month earlier than normal. </a:t>
            </a:r>
          </a:p>
        </p:txBody>
      </p:sp>
      <p:pic>
        <p:nvPicPr>
          <p:cNvPr id="23" name="Picture 22" descr="knowheader.png"/>
          <p:cNvPicPr>
            <a:picLocks noChangeAspect="1"/>
          </p:cNvPicPr>
          <p:nvPr/>
        </p:nvPicPr>
        <p:blipFill>
          <a:blip r:embed="rId4">
            <a:duotone>
              <a:prstClr val="black"/>
              <a:schemeClr val="accent6">
                <a:tint val="45000"/>
                <a:satMod val="400000"/>
              </a:schemeClr>
            </a:duotone>
            <a:extLst>
              <a:ext uri="{BEBA8EAE-BF5A-486C-A8C5-ECC9F3942E4B}">
                <a14:imgProps xmlns:a14="http://schemas.microsoft.com/office/drawing/2010/main">
                  <a14:imgLayer r:embed="rId5">
                    <a14:imgEffect>
                      <a14:saturation sat="33000"/>
                    </a14:imgEffect>
                  </a14:imgLayer>
                </a14:imgProps>
              </a:ext>
              <a:ext uri="{28A0092B-C50C-407E-A947-70E740481C1C}">
                <a14:useLocalDpi xmlns:a14="http://schemas.microsoft.com/office/drawing/2010/main" val="0"/>
              </a:ext>
            </a:extLst>
          </a:blip>
          <a:stretch>
            <a:fillRect/>
          </a:stretch>
        </p:blipFill>
        <p:spPr>
          <a:xfrm>
            <a:off x="1091006" y="4273130"/>
            <a:ext cx="3736962" cy="430047"/>
          </a:xfrm>
          <a:prstGeom prst="rect">
            <a:avLst/>
          </a:prstGeom>
        </p:spPr>
      </p:pic>
      <p:sp>
        <p:nvSpPr>
          <p:cNvPr id="24" name="TextBox 23"/>
          <p:cNvSpPr txBox="1"/>
          <p:nvPr/>
        </p:nvSpPr>
        <p:spPr>
          <a:xfrm>
            <a:off x="2161711" y="4838915"/>
            <a:ext cx="2666256" cy="2446823"/>
          </a:xfrm>
          <a:prstGeom prst="rect">
            <a:avLst/>
          </a:prstGeom>
          <a:noFill/>
        </p:spPr>
        <p:txBody>
          <a:bodyPr wrap="square" lIns="0" tIns="0" rIns="0" bIns="0" rtlCol="0">
            <a:spAutoFit/>
          </a:bodyPr>
          <a:lstStyle/>
          <a:p>
            <a:pPr marL="285750" indent="-285750">
              <a:spcBef>
                <a:spcPts val="600"/>
              </a:spcBef>
              <a:buFont typeface="Wingdings" charset="2"/>
              <a:buChar char="u"/>
            </a:pPr>
            <a:r>
              <a:rPr lang="en-US" sz="1200" b="1"/>
              <a:t>Spring on the Olympic Peninsula this year is the driest since 1895! That’s  130 years!</a:t>
            </a:r>
          </a:p>
          <a:p>
            <a:pPr marL="285750" indent="-285750">
              <a:spcBef>
                <a:spcPts val="600"/>
              </a:spcBef>
              <a:buFont typeface="Wingdings" charset="2"/>
              <a:buChar char="u"/>
            </a:pPr>
            <a:r>
              <a:rPr lang="en-US" sz="1200" b="1"/>
              <a:t>One inch of rain will protect the forest from wildfire for about 3 days! We need rain!</a:t>
            </a:r>
          </a:p>
          <a:p>
            <a:pPr marL="285750" indent="-285750">
              <a:spcBef>
                <a:spcPts val="600"/>
              </a:spcBef>
              <a:buFont typeface="Wingdings" charset="2"/>
              <a:buChar char="u"/>
            </a:pPr>
            <a:r>
              <a:rPr lang="en-US" sz="1200" b="1"/>
              <a:t>The forest looks green, but has only ½ of the moisture it should have, it’s a dry green, please be careful!</a:t>
            </a:r>
          </a:p>
          <a:p>
            <a:pPr marL="285750" indent="-285750">
              <a:spcBef>
                <a:spcPts val="600"/>
              </a:spcBef>
              <a:buFont typeface="Wingdings" charset="2"/>
              <a:buChar char="u"/>
            </a:pPr>
            <a:r>
              <a:rPr lang="en-US" sz="1200" b="1"/>
              <a:t>Snowpack on the mountains was less than 5% of average and melted off 4 month earlier than normal. </a:t>
            </a:r>
          </a:p>
        </p:txBody>
      </p:sp>
      <p:pic>
        <p:nvPicPr>
          <p:cNvPr id="26" name="Picture 25" descr="knowheader.png"/>
          <p:cNvPicPr>
            <a:picLocks noChangeAspect="1"/>
          </p:cNvPicPr>
          <p:nvPr/>
        </p:nvPicPr>
        <p:blipFill>
          <a:blip r:embed="rId4">
            <a:duotone>
              <a:prstClr val="black"/>
              <a:schemeClr val="accent6">
                <a:tint val="45000"/>
                <a:satMod val="400000"/>
              </a:schemeClr>
            </a:duotone>
            <a:extLst>
              <a:ext uri="{BEBA8EAE-BF5A-486C-A8C5-ECC9F3942E4B}">
                <a14:imgProps xmlns:a14="http://schemas.microsoft.com/office/drawing/2010/main">
                  <a14:imgLayer r:embed="rId5">
                    <a14:imgEffect>
                      <a14:saturation sat="33000"/>
                    </a14:imgEffect>
                  </a14:imgLayer>
                </a14:imgProps>
              </a:ext>
              <a:ext uri="{28A0092B-C50C-407E-A947-70E740481C1C}">
                <a14:useLocalDpi xmlns:a14="http://schemas.microsoft.com/office/drawing/2010/main" val="0"/>
              </a:ext>
            </a:extLst>
          </a:blip>
          <a:stretch>
            <a:fillRect/>
          </a:stretch>
        </p:blipFill>
        <p:spPr>
          <a:xfrm>
            <a:off x="6004045" y="4273130"/>
            <a:ext cx="3736962" cy="430047"/>
          </a:xfrm>
          <a:prstGeom prst="rect">
            <a:avLst/>
          </a:prstGeom>
        </p:spPr>
      </p:pic>
      <p:sp>
        <p:nvSpPr>
          <p:cNvPr id="27" name="TextBox 26"/>
          <p:cNvSpPr txBox="1"/>
          <p:nvPr/>
        </p:nvSpPr>
        <p:spPr>
          <a:xfrm>
            <a:off x="7074750" y="4838915"/>
            <a:ext cx="2666256" cy="2446823"/>
          </a:xfrm>
          <a:prstGeom prst="rect">
            <a:avLst/>
          </a:prstGeom>
          <a:noFill/>
        </p:spPr>
        <p:txBody>
          <a:bodyPr wrap="square" lIns="0" tIns="0" rIns="0" bIns="0" rtlCol="0">
            <a:spAutoFit/>
          </a:bodyPr>
          <a:lstStyle/>
          <a:p>
            <a:pPr marL="285750" indent="-285750">
              <a:spcBef>
                <a:spcPts val="600"/>
              </a:spcBef>
              <a:buFont typeface="Wingdings" charset="2"/>
              <a:buChar char="u"/>
            </a:pPr>
            <a:r>
              <a:rPr lang="en-US" sz="1200" b="1"/>
              <a:t>Spring on the Olympic Peninsula this year is the driest since 1895! That’s  130 years!</a:t>
            </a:r>
          </a:p>
          <a:p>
            <a:pPr marL="285750" indent="-285750">
              <a:spcBef>
                <a:spcPts val="600"/>
              </a:spcBef>
              <a:buFont typeface="Wingdings" charset="2"/>
              <a:buChar char="u"/>
            </a:pPr>
            <a:r>
              <a:rPr lang="en-US" sz="1200" b="1"/>
              <a:t>One inch of rain will protect the forest from wildfire for about 3 days! We need rain!</a:t>
            </a:r>
          </a:p>
          <a:p>
            <a:pPr marL="285750" indent="-285750">
              <a:spcBef>
                <a:spcPts val="600"/>
              </a:spcBef>
              <a:buFont typeface="Wingdings" charset="2"/>
              <a:buChar char="u"/>
            </a:pPr>
            <a:r>
              <a:rPr lang="en-US" sz="1200" b="1"/>
              <a:t>The forest looks green, but has only ½ of the moisture it should have, it’s a dry green, please be careful!</a:t>
            </a:r>
          </a:p>
          <a:p>
            <a:pPr marL="285750" indent="-285750">
              <a:spcBef>
                <a:spcPts val="600"/>
              </a:spcBef>
              <a:buFont typeface="Wingdings" charset="2"/>
              <a:buChar char="u"/>
            </a:pPr>
            <a:r>
              <a:rPr lang="en-US" sz="1200" b="1"/>
              <a:t>Snowpack on the mountains was less than 5% of average and melted off 4 month earlier than normal. </a:t>
            </a:r>
          </a:p>
        </p:txBody>
      </p:sp>
      <p:pic>
        <p:nvPicPr>
          <p:cNvPr id="16" name="Picture 15"/>
          <p:cNvPicPr>
            <a:picLocks noChangeAspect="1"/>
          </p:cNvPicPr>
          <p:nvPr/>
        </p:nvPicPr>
        <p:blipFill>
          <a:blip r:embed="rId6">
            <a:alphaModFix amt="25000"/>
          </a:blip>
          <a:stretch>
            <a:fillRect/>
          </a:stretch>
        </p:blipFill>
        <p:spPr>
          <a:xfrm>
            <a:off x="6312579" y="6723095"/>
            <a:ext cx="212583" cy="218450"/>
          </a:xfrm>
          <a:prstGeom prst="rect">
            <a:avLst/>
          </a:prstGeom>
        </p:spPr>
      </p:pic>
    </p:spTree>
    <p:extLst>
      <p:ext uri="{BB962C8B-B14F-4D97-AF65-F5344CB8AC3E}">
        <p14:creationId xmlns:p14="http://schemas.microsoft.com/office/powerpoint/2010/main" val="180664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7471" y="352934"/>
            <a:ext cx="4350353" cy="338554"/>
          </a:xfrm>
          <a:prstGeom prst="rect">
            <a:avLst/>
          </a:prstGeom>
          <a:solidFill>
            <a:schemeClr val="tx1"/>
          </a:solidFill>
        </p:spPr>
        <p:txBody>
          <a:bodyPr wrap="square" lIns="0" tIns="0" rIns="0" bIns="0" rtlCol="0">
            <a:spAutoFit/>
          </a:bodyPr>
          <a:lstStyle/>
          <a:p>
            <a:pPr algn="ctr"/>
            <a:r>
              <a:rPr lang="en-US" sz="2200" b="1">
                <a:solidFill>
                  <a:schemeClr val="bg1"/>
                </a:solidFill>
              </a:rPr>
              <a:t>Now is not the time to take chances!</a:t>
            </a:r>
          </a:p>
        </p:txBody>
      </p:sp>
      <p:pic>
        <p:nvPicPr>
          <p:cNvPr id="3" name="Picture 2" descr="icondirtbik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867" y="1748677"/>
            <a:ext cx="460248" cy="429768"/>
          </a:xfrm>
          <a:prstGeom prst="rect">
            <a:avLst/>
          </a:prstGeom>
        </p:spPr>
      </p:pic>
      <p:pic>
        <p:nvPicPr>
          <p:cNvPr id="4" name="Picture 3" descr="iconfireworks.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5418" y="2428416"/>
            <a:ext cx="460248" cy="429768"/>
          </a:xfrm>
          <a:prstGeom prst="rect">
            <a:avLst/>
          </a:prstGeom>
        </p:spPr>
      </p:pic>
      <p:pic>
        <p:nvPicPr>
          <p:cNvPr id="5" name="Picture 4" descr="icondrygrass.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23134" y="1595700"/>
            <a:ext cx="463296" cy="429768"/>
          </a:xfrm>
          <a:prstGeom prst="rect">
            <a:avLst/>
          </a:prstGeom>
        </p:spPr>
      </p:pic>
      <p:pic>
        <p:nvPicPr>
          <p:cNvPr id="7" name="Picture 6" descr="iconchain.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36779" y="1064101"/>
            <a:ext cx="460248" cy="429768"/>
          </a:xfrm>
          <a:prstGeom prst="rect">
            <a:avLst/>
          </a:prstGeom>
        </p:spPr>
      </p:pic>
      <p:pic>
        <p:nvPicPr>
          <p:cNvPr id="8" name="Picture 7" descr="iconshoot.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26182" y="2096718"/>
            <a:ext cx="460248" cy="429768"/>
          </a:xfrm>
          <a:prstGeom prst="rect">
            <a:avLst/>
          </a:prstGeom>
        </p:spPr>
      </p:pic>
      <p:sp>
        <p:nvSpPr>
          <p:cNvPr id="9" name="TextBox 8"/>
          <p:cNvSpPr txBox="1"/>
          <p:nvPr/>
        </p:nvSpPr>
        <p:spPr>
          <a:xfrm>
            <a:off x="898499" y="1007239"/>
            <a:ext cx="1632096" cy="2000548"/>
          </a:xfrm>
          <a:prstGeom prst="rect">
            <a:avLst/>
          </a:prstGeom>
          <a:noFill/>
        </p:spPr>
        <p:txBody>
          <a:bodyPr wrap="square" lIns="0" tIns="0" rIns="0" bIns="0" rtlCol="0">
            <a:spAutoFit/>
          </a:bodyPr>
          <a:lstStyle/>
          <a:p>
            <a:pPr>
              <a:spcBef>
                <a:spcPts val="600"/>
              </a:spcBef>
            </a:pPr>
            <a:r>
              <a:rPr lang="en-US" sz="1000"/>
              <a:t>If fires are allowed: Never leave fires or hot coals unattended. Before leaving, DROWN, STIR and carefully FEEL for heat. </a:t>
            </a:r>
          </a:p>
          <a:p>
            <a:pPr>
              <a:spcBef>
                <a:spcPts val="600"/>
              </a:spcBef>
            </a:pPr>
            <a:r>
              <a:rPr lang="en-US" sz="1000"/>
              <a:t>Keep vehicles properly maintained with approved, clean spark arrestors. Stay on  designated roads.</a:t>
            </a:r>
          </a:p>
          <a:p>
            <a:pPr>
              <a:spcBef>
                <a:spcPts val="600"/>
              </a:spcBef>
            </a:pPr>
            <a:r>
              <a:rPr lang="en-US" sz="1000"/>
              <a:t>Fireworks are prohibited on public lands. Enjoy fireworks at sponsored local community events instead.</a:t>
            </a:r>
          </a:p>
        </p:txBody>
      </p:sp>
      <p:pic>
        <p:nvPicPr>
          <p:cNvPr id="30" name="Picture 29" descr="iconfire.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47471" y="1054624"/>
            <a:ext cx="460248" cy="429768"/>
          </a:xfrm>
          <a:prstGeom prst="rect">
            <a:avLst/>
          </a:prstGeom>
        </p:spPr>
      </p:pic>
      <p:sp>
        <p:nvSpPr>
          <p:cNvPr id="31" name="TextBox 30"/>
          <p:cNvSpPr txBox="1"/>
          <p:nvPr/>
        </p:nvSpPr>
        <p:spPr>
          <a:xfrm>
            <a:off x="355418" y="737461"/>
            <a:ext cx="4350353" cy="215444"/>
          </a:xfrm>
          <a:prstGeom prst="rect">
            <a:avLst/>
          </a:prstGeom>
          <a:noFill/>
        </p:spPr>
        <p:txBody>
          <a:bodyPr wrap="square" lIns="0" tIns="0" rIns="0" bIns="0" rtlCol="0">
            <a:spAutoFit/>
          </a:bodyPr>
          <a:lstStyle/>
          <a:p>
            <a:r>
              <a:rPr lang="en-US" sz="1400"/>
              <a:t>Obey fire restrictions and encourage others to do the same.</a:t>
            </a:r>
          </a:p>
        </p:txBody>
      </p:sp>
      <p:sp>
        <p:nvSpPr>
          <p:cNvPr id="33" name="TextBox 32"/>
          <p:cNvSpPr txBox="1"/>
          <p:nvPr/>
        </p:nvSpPr>
        <p:spPr>
          <a:xfrm>
            <a:off x="3173944" y="1016716"/>
            <a:ext cx="1531827" cy="2539157"/>
          </a:xfrm>
          <a:prstGeom prst="rect">
            <a:avLst/>
          </a:prstGeom>
          <a:noFill/>
        </p:spPr>
        <p:txBody>
          <a:bodyPr wrap="square" lIns="0" tIns="0" rIns="0" bIns="0" rtlCol="0">
            <a:spAutoFit/>
          </a:bodyPr>
          <a:lstStyle/>
          <a:p>
            <a:pPr>
              <a:spcBef>
                <a:spcPts val="600"/>
              </a:spcBef>
            </a:pPr>
            <a:r>
              <a:rPr lang="en-US" sz="1000"/>
              <a:t>Make sure trailer chains are not dragging and creating a spark. </a:t>
            </a:r>
          </a:p>
          <a:p>
            <a:pPr>
              <a:spcBef>
                <a:spcPts val="600"/>
              </a:spcBef>
            </a:pPr>
            <a:r>
              <a:rPr lang="en-US" sz="1000"/>
              <a:t>Avoid parking on or driving over dry, flammable vegetation.</a:t>
            </a:r>
          </a:p>
          <a:p>
            <a:pPr>
              <a:spcBef>
                <a:spcPts val="600"/>
              </a:spcBef>
            </a:pPr>
            <a:r>
              <a:rPr lang="en-US" sz="1000"/>
              <a:t>When shooting: Know your target and what is beyond. Avoid dry grass. Use an established range when fire danger is high. </a:t>
            </a:r>
          </a:p>
          <a:p>
            <a:pPr>
              <a:spcBef>
                <a:spcPts val="600"/>
              </a:spcBef>
            </a:pPr>
            <a:r>
              <a:rPr lang="en-US" sz="1000"/>
              <a:t>Use an ashtray. Do not discard smoking materials out your window or into dry grass.</a:t>
            </a:r>
          </a:p>
        </p:txBody>
      </p:sp>
      <p:sp>
        <p:nvSpPr>
          <p:cNvPr id="35" name="TextBox 34"/>
          <p:cNvSpPr txBox="1"/>
          <p:nvPr/>
        </p:nvSpPr>
        <p:spPr>
          <a:xfrm>
            <a:off x="5362380" y="341411"/>
            <a:ext cx="4350352" cy="492443"/>
          </a:xfrm>
          <a:prstGeom prst="rect">
            <a:avLst/>
          </a:prstGeom>
          <a:solidFill>
            <a:schemeClr val="tx1"/>
          </a:solidFill>
        </p:spPr>
        <p:txBody>
          <a:bodyPr wrap="square" lIns="0" tIns="0" rIns="0" bIns="0" rtlCol="0">
            <a:spAutoFit/>
          </a:bodyPr>
          <a:lstStyle/>
          <a:p>
            <a:pPr algn="ctr"/>
            <a:r>
              <a:rPr lang="en-US" sz="3200" b="1">
                <a:solidFill>
                  <a:schemeClr val="bg1"/>
                </a:solidFill>
              </a:rPr>
              <a:t>If it’s too hot to touch</a:t>
            </a:r>
          </a:p>
        </p:txBody>
      </p:sp>
      <p:sp>
        <p:nvSpPr>
          <p:cNvPr id="37" name="TextBox 36"/>
          <p:cNvSpPr txBox="1"/>
          <p:nvPr/>
        </p:nvSpPr>
        <p:spPr>
          <a:xfrm>
            <a:off x="5362381" y="3035706"/>
            <a:ext cx="4350352" cy="492443"/>
          </a:xfrm>
          <a:prstGeom prst="rect">
            <a:avLst/>
          </a:prstGeom>
          <a:solidFill>
            <a:schemeClr val="tx1"/>
          </a:solidFill>
        </p:spPr>
        <p:txBody>
          <a:bodyPr wrap="square" lIns="0" tIns="0" rIns="0" bIns="0" rtlCol="0">
            <a:spAutoFit/>
          </a:bodyPr>
          <a:lstStyle/>
          <a:p>
            <a:pPr algn="ctr"/>
            <a:r>
              <a:rPr lang="en-US" sz="3200" b="1">
                <a:solidFill>
                  <a:schemeClr val="bg1"/>
                </a:solidFill>
              </a:rPr>
              <a:t>It’s too hot to leave!</a:t>
            </a:r>
          </a:p>
        </p:txBody>
      </p:sp>
      <p:pic>
        <p:nvPicPr>
          <p:cNvPr id="39" name="Picture 38" descr="fsshieldb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47471" y="3056917"/>
            <a:ext cx="468195" cy="498756"/>
          </a:xfrm>
          <a:prstGeom prst="rect">
            <a:avLst/>
          </a:prstGeom>
        </p:spPr>
      </p:pic>
      <p:pic>
        <p:nvPicPr>
          <p:cNvPr id="40" name="Picture 39" descr="fsshieldb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362380" y="2268794"/>
            <a:ext cx="650629" cy="693099"/>
          </a:xfrm>
          <a:prstGeom prst="rect">
            <a:avLst/>
          </a:prstGeom>
        </p:spPr>
      </p:pic>
      <p:pic>
        <p:nvPicPr>
          <p:cNvPr id="41" name="Picture 40" descr="fsshieldb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943426" y="4310722"/>
            <a:ext cx="762345" cy="812106"/>
          </a:xfrm>
          <a:prstGeom prst="rect">
            <a:avLst/>
          </a:prstGeom>
        </p:spPr>
      </p:pic>
      <p:sp>
        <p:nvSpPr>
          <p:cNvPr id="43" name="TextBox 42"/>
          <p:cNvSpPr txBox="1"/>
          <p:nvPr/>
        </p:nvSpPr>
        <p:spPr>
          <a:xfrm>
            <a:off x="6099404" y="2259466"/>
            <a:ext cx="915773" cy="646331"/>
          </a:xfrm>
          <a:prstGeom prst="rect">
            <a:avLst/>
          </a:prstGeom>
          <a:noFill/>
        </p:spPr>
        <p:txBody>
          <a:bodyPr wrap="square" lIns="0" tIns="0" rIns="0" bIns="0" rtlCol="0">
            <a:spAutoFit/>
          </a:bodyPr>
          <a:lstStyle/>
          <a:p>
            <a:r>
              <a:rPr lang="en-US" sz="1400"/>
              <a:t>Olympic National Forest</a:t>
            </a:r>
          </a:p>
        </p:txBody>
      </p:sp>
      <p:sp>
        <p:nvSpPr>
          <p:cNvPr id="45" name="TextBox 44"/>
          <p:cNvSpPr txBox="1"/>
          <p:nvPr/>
        </p:nvSpPr>
        <p:spPr>
          <a:xfrm>
            <a:off x="898498" y="3123187"/>
            <a:ext cx="1403400" cy="369332"/>
          </a:xfrm>
          <a:prstGeom prst="rect">
            <a:avLst/>
          </a:prstGeom>
          <a:noFill/>
        </p:spPr>
        <p:txBody>
          <a:bodyPr wrap="square" lIns="0" tIns="0" rIns="0" bIns="0" rtlCol="0">
            <a:spAutoFit/>
          </a:bodyPr>
          <a:lstStyle/>
          <a:p>
            <a:r>
              <a:rPr lang="en-US" sz="1200" b="1"/>
              <a:t>Olympic</a:t>
            </a:r>
          </a:p>
          <a:p>
            <a:r>
              <a:rPr lang="en-US" sz="1200" b="1"/>
              <a:t>National Forest</a:t>
            </a:r>
          </a:p>
        </p:txBody>
      </p:sp>
      <p:pic>
        <p:nvPicPr>
          <p:cNvPr id="46" name="Picture 45" descr="campfiresafetyheader.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08629" y="4238587"/>
            <a:ext cx="3483810" cy="837591"/>
          </a:xfrm>
          <a:prstGeom prst="rect">
            <a:avLst/>
          </a:prstGeom>
        </p:spPr>
      </p:pic>
      <p:pic>
        <p:nvPicPr>
          <p:cNvPr id="47" name="Picture 46" descr="1learn.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47474" y="5176114"/>
            <a:ext cx="926897" cy="929648"/>
          </a:xfrm>
          <a:prstGeom prst="rect">
            <a:avLst/>
          </a:prstGeom>
        </p:spPr>
      </p:pic>
      <p:pic>
        <p:nvPicPr>
          <p:cNvPr id="48" name="Picture 47" descr="2drown.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476774" y="5176120"/>
            <a:ext cx="926591" cy="929342"/>
          </a:xfrm>
          <a:prstGeom prst="rect">
            <a:avLst/>
          </a:prstGeom>
        </p:spPr>
      </p:pic>
      <p:pic>
        <p:nvPicPr>
          <p:cNvPr id="49" name="Picture 48" descr="3stir.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587607" y="5184996"/>
            <a:ext cx="962829" cy="928547"/>
          </a:xfrm>
          <a:prstGeom prst="rect">
            <a:avLst/>
          </a:prstGeom>
        </p:spPr>
      </p:pic>
      <p:pic>
        <p:nvPicPr>
          <p:cNvPr id="50" name="Picture 49" descr="4feel.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742603" y="5176120"/>
            <a:ext cx="963168" cy="926015"/>
          </a:xfrm>
          <a:prstGeom prst="rect">
            <a:avLst/>
          </a:prstGeom>
        </p:spPr>
      </p:pic>
      <p:sp>
        <p:nvSpPr>
          <p:cNvPr id="51" name="TextBox 50"/>
          <p:cNvSpPr txBox="1"/>
          <p:nvPr/>
        </p:nvSpPr>
        <p:spPr>
          <a:xfrm>
            <a:off x="355418" y="6101104"/>
            <a:ext cx="1019229" cy="1000274"/>
          </a:xfrm>
          <a:prstGeom prst="rect">
            <a:avLst/>
          </a:prstGeom>
          <a:noFill/>
        </p:spPr>
        <p:txBody>
          <a:bodyPr wrap="square" lIns="0" tIns="0" rIns="0" bIns="0" rtlCol="0">
            <a:spAutoFit/>
          </a:bodyPr>
          <a:lstStyle/>
          <a:p>
            <a:r>
              <a:rPr lang="en-US" b="1"/>
              <a:t>LEARN</a:t>
            </a:r>
          </a:p>
          <a:p>
            <a:r>
              <a:rPr lang="en-US" sz="900"/>
              <a:t>Check local offices, bulletin boards, websites and visitor centers for current fire restrictions.</a:t>
            </a:r>
          </a:p>
        </p:txBody>
      </p:sp>
      <p:sp>
        <p:nvSpPr>
          <p:cNvPr id="52" name="TextBox 51"/>
          <p:cNvSpPr txBox="1"/>
          <p:nvPr/>
        </p:nvSpPr>
        <p:spPr>
          <a:xfrm>
            <a:off x="1476774" y="6101104"/>
            <a:ext cx="1019229" cy="861774"/>
          </a:xfrm>
          <a:prstGeom prst="rect">
            <a:avLst/>
          </a:prstGeom>
          <a:noFill/>
        </p:spPr>
        <p:txBody>
          <a:bodyPr wrap="square" lIns="0" tIns="0" rIns="0" bIns="0" rtlCol="0">
            <a:spAutoFit/>
          </a:bodyPr>
          <a:lstStyle/>
          <a:p>
            <a:r>
              <a:rPr lang="en-US" b="1"/>
              <a:t>DROWN</a:t>
            </a:r>
          </a:p>
          <a:p>
            <a:r>
              <a:rPr lang="en-US" sz="900"/>
              <a:t>Drown the campfire ashes with lots of water. Don’t take chances–use a lot!</a:t>
            </a:r>
          </a:p>
        </p:txBody>
      </p:sp>
      <p:sp>
        <p:nvSpPr>
          <p:cNvPr id="53" name="TextBox 52"/>
          <p:cNvSpPr txBox="1"/>
          <p:nvPr/>
        </p:nvSpPr>
        <p:spPr>
          <a:xfrm>
            <a:off x="2640898" y="6086626"/>
            <a:ext cx="1019229" cy="1000274"/>
          </a:xfrm>
          <a:prstGeom prst="rect">
            <a:avLst/>
          </a:prstGeom>
          <a:noFill/>
        </p:spPr>
        <p:txBody>
          <a:bodyPr wrap="square" lIns="0" tIns="0" rIns="0" bIns="0" rtlCol="0">
            <a:spAutoFit/>
          </a:bodyPr>
          <a:lstStyle/>
          <a:p>
            <a:r>
              <a:rPr lang="en-US" b="1"/>
              <a:t>STIR</a:t>
            </a:r>
          </a:p>
          <a:p>
            <a:r>
              <a:rPr lang="en-US" sz="900"/>
              <a:t>Stir the remains, add more water and stir again. Be sure all burned material has been put out cold.</a:t>
            </a:r>
          </a:p>
        </p:txBody>
      </p:sp>
      <p:sp>
        <p:nvSpPr>
          <p:cNvPr id="54" name="TextBox 53"/>
          <p:cNvSpPr txBox="1"/>
          <p:nvPr/>
        </p:nvSpPr>
        <p:spPr>
          <a:xfrm>
            <a:off x="3804397" y="6086626"/>
            <a:ext cx="901374" cy="1000274"/>
          </a:xfrm>
          <a:prstGeom prst="rect">
            <a:avLst/>
          </a:prstGeom>
          <a:noFill/>
        </p:spPr>
        <p:txBody>
          <a:bodyPr wrap="square" lIns="0" tIns="0" rIns="0" bIns="0" rtlCol="0">
            <a:spAutoFit/>
          </a:bodyPr>
          <a:lstStyle/>
          <a:p>
            <a:r>
              <a:rPr lang="en-US" b="1"/>
              <a:t>FEEL</a:t>
            </a:r>
          </a:p>
          <a:p>
            <a:r>
              <a:rPr lang="en-US" sz="900"/>
              <a:t>Feel materials with your bare hand. If it is hot to touch, it’s too hot to leave!</a:t>
            </a:r>
          </a:p>
        </p:txBody>
      </p:sp>
      <p:sp>
        <p:nvSpPr>
          <p:cNvPr id="55" name="TextBox 54"/>
          <p:cNvSpPr txBox="1"/>
          <p:nvPr/>
        </p:nvSpPr>
        <p:spPr>
          <a:xfrm>
            <a:off x="5341561" y="6501213"/>
            <a:ext cx="3326273" cy="587340"/>
          </a:xfrm>
          <a:prstGeom prst="rect">
            <a:avLst/>
          </a:prstGeom>
          <a:noFill/>
        </p:spPr>
        <p:txBody>
          <a:bodyPr wrap="square" lIns="0" tIns="0" rIns="0" bIns="0" rtlCol="0">
            <a:spAutoFit/>
          </a:bodyPr>
          <a:lstStyle/>
          <a:p>
            <a:pPr>
              <a:lnSpc>
                <a:spcPts val="1260"/>
              </a:lnSpc>
              <a:spcBef>
                <a:spcPts val="400"/>
              </a:spcBef>
            </a:pPr>
            <a:r>
              <a:rPr lang="en-US" sz="1050"/>
              <a:t>A backpacking stove is a great alternate source for cooking.</a:t>
            </a:r>
          </a:p>
          <a:p>
            <a:pPr>
              <a:lnSpc>
                <a:spcPts val="1260"/>
              </a:lnSpc>
              <a:spcBef>
                <a:spcPts val="400"/>
              </a:spcBef>
            </a:pPr>
            <a:r>
              <a:rPr lang="en-US" sz="1050"/>
              <a:t>Use lanterns for light in place of a campfire.</a:t>
            </a:r>
          </a:p>
          <a:p>
            <a:pPr>
              <a:lnSpc>
                <a:spcPts val="1260"/>
              </a:lnSpc>
              <a:spcBef>
                <a:spcPts val="400"/>
              </a:spcBef>
            </a:pPr>
            <a:r>
              <a:rPr lang="en-US" sz="1050"/>
              <a:t>The stars and darkness are a fun change from a campfire.</a:t>
            </a:r>
          </a:p>
        </p:txBody>
      </p:sp>
      <p:pic>
        <p:nvPicPr>
          <p:cNvPr id="56" name="Picture 55" descr="campfirealternatives.png"/>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5337000" y="4238587"/>
            <a:ext cx="4375733" cy="2103294"/>
          </a:xfrm>
          <a:prstGeom prst="rect">
            <a:avLst/>
          </a:prstGeom>
        </p:spPr>
      </p:pic>
      <p:sp>
        <p:nvSpPr>
          <p:cNvPr id="58" name="Rectangle 57"/>
          <p:cNvSpPr/>
          <p:nvPr/>
        </p:nvSpPr>
        <p:spPr>
          <a:xfrm>
            <a:off x="355418" y="7163272"/>
            <a:ext cx="4342406" cy="276802"/>
          </a:xfrm>
          <a:prstGeom prst="rect">
            <a:avLst/>
          </a:prstGeom>
          <a:solidFill>
            <a:schemeClr val="tx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TextBox 58"/>
          <p:cNvSpPr txBox="1"/>
          <p:nvPr/>
        </p:nvSpPr>
        <p:spPr>
          <a:xfrm>
            <a:off x="355418" y="7149924"/>
            <a:ext cx="4342406" cy="261610"/>
          </a:xfrm>
          <a:prstGeom prst="rect">
            <a:avLst/>
          </a:prstGeom>
          <a:noFill/>
        </p:spPr>
        <p:txBody>
          <a:bodyPr wrap="square" rtlCol="0">
            <a:spAutoFit/>
          </a:bodyPr>
          <a:lstStyle/>
          <a:p>
            <a:pPr algn="ctr"/>
            <a:r>
              <a:rPr lang="en-US" sz="1100" b="1">
                <a:solidFill>
                  <a:schemeClr val="bg1"/>
                </a:solidFill>
              </a:rPr>
              <a:t>Learn more at Olympic National Forest: www.fs.usda.gov/olympic</a:t>
            </a:r>
          </a:p>
        </p:txBody>
      </p:sp>
      <p:sp>
        <p:nvSpPr>
          <p:cNvPr id="61" name="Rectangle 60"/>
          <p:cNvSpPr/>
          <p:nvPr/>
        </p:nvSpPr>
        <p:spPr>
          <a:xfrm>
            <a:off x="5336999" y="7163272"/>
            <a:ext cx="4342406" cy="276802"/>
          </a:xfrm>
          <a:prstGeom prst="rect">
            <a:avLst/>
          </a:prstGeom>
          <a:solidFill>
            <a:schemeClr val="tx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TextBox 61"/>
          <p:cNvSpPr txBox="1"/>
          <p:nvPr/>
        </p:nvSpPr>
        <p:spPr>
          <a:xfrm>
            <a:off x="5336999" y="7149924"/>
            <a:ext cx="4342406" cy="261610"/>
          </a:xfrm>
          <a:prstGeom prst="rect">
            <a:avLst/>
          </a:prstGeom>
          <a:noFill/>
        </p:spPr>
        <p:txBody>
          <a:bodyPr wrap="square" rtlCol="0">
            <a:spAutoFit/>
          </a:bodyPr>
          <a:lstStyle/>
          <a:p>
            <a:pPr algn="ctr"/>
            <a:r>
              <a:rPr lang="en-US" sz="1100" b="1">
                <a:solidFill>
                  <a:schemeClr val="bg1"/>
                </a:solidFill>
              </a:rPr>
              <a:t>Learn more at Olympic National Forest: www.fs.usda.gov/olympic</a:t>
            </a:r>
          </a:p>
        </p:txBody>
      </p:sp>
      <p:pic>
        <p:nvPicPr>
          <p:cNvPr id="63" name="Picture 62" descr="fsshieldb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938915" y="6375462"/>
            <a:ext cx="740490" cy="788825"/>
          </a:xfrm>
          <a:prstGeom prst="rect">
            <a:avLst/>
          </a:prstGeom>
        </p:spPr>
      </p:pic>
      <p:pic>
        <p:nvPicPr>
          <p:cNvPr id="6" name="Picture 5" descr="iconashtray.png"/>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2623134" y="2965919"/>
            <a:ext cx="460248" cy="429768"/>
          </a:xfrm>
          <a:prstGeom prst="rect">
            <a:avLst/>
          </a:prstGeom>
        </p:spPr>
      </p:pic>
      <p:pic>
        <p:nvPicPr>
          <p:cNvPr id="10" name="Picture 9" descr="toohottoleave.png"/>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7263650" y="908566"/>
            <a:ext cx="2426397" cy="2121597"/>
          </a:xfrm>
          <a:prstGeom prst="rect">
            <a:avLst/>
          </a:prstGeom>
        </p:spPr>
      </p:pic>
      <p:cxnSp>
        <p:nvCxnSpPr>
          <p:cNvPr id="42" name="Straight Connector 41"/>
          <p:cNvCxnSpPr/>
          <p:nvPr/>
        </p:nvCxnSpPr>
        <p:spPr>
          <a:xfrm>
            <a:off x="5013533" y="422490"/>
            <a:ext cx="0" cy="6985168"/>
          </a:xfrm>
          <a:prstGeom prst="line">
            <a:avLst/>
          </a:prstGeom>
          <a:ln w="190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279126" y="3908782"/>
            <a:ext cx="9421240" cy="0"/>
          </a:xfrm>
          <a:prstGeom prst="line">
            <a:avLst/>
          </a:prstGeom>
          <a:ln w="190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5362381" y="952905"/>
            <a:ext cx="2326670" cy="1154162"/>
          </a:xfrm>
          <a:prstGeom prst="rect">
            <a:avLst/>
          </a:prstGeom>
          <a:noFill/>
        </p:spPr>
        <p:txBody>
          <a:bodyPr wrap="square" lIns="0" tIns="0" rIns="0" bIns="0" rtlCol="0">
            <a:spAutoFit/>
          </a:bodyPr>
          <a:lstStyle/>
          <a:p>
            <a:r>
              <a:rPr lang="en-US" sz="1400"/>
              <a:t>Make sure your fire is dead out. Coals left burning can restart and spread.</a:t>
            </a:r>
          </a:p>
          <a:p>
            <a:pPr>
              <a:spcBef>
                <a:spcPts val="600"/>
              </a:spcBef>
            </a:pPr>
            <a:r>
              <a:rPr lang="en-US" sz="1400"/>
              <a:t>Learn about fire restrictions at:</a:t>
            </a:r>
          </a:p>
          <a:p>
            <a:r>
              <a:rPr lang="en-US" sz="1400"/>
              <a:t>firerestrictions.us</a:t>
            </a:r>
          </a:p>
        </p:txBody>
      </p:sp>
      <p:sp>
        <p:nvSpPr>
          <p:cNvPr id="44" name="TextBox 43"/>
          <p:cNvSpPr txBox="1"/>
          <p:nvPr/>
        </p:nvSpPr>
        <p:spPr>
          <a:xfrm>
            <a:off x="279126" y="3788256"/>
            <a:ext cx="1362800" cy="92333"/>
          </a:xfrm>
          <a:prstGeom prst="rect">
            <a:avLst/>
          </a:prstGeom>
          <a:noFill/>
        </p:spPr>
        <p:txBody>
          <a:bodyPr wrap="square" lIns="0" tIns="0" rIns="0" bIns="0" rtlCol="0">
            <a:spAutoFit/>
          </a:bodyPr>
          <a:lstStyle/>
          <a:p>
            <a:r>
              <a:rPr lang="en-US" sz="600"/>
              <a:t>2015_08_08didyouknowcard.pptx</a:t>
            </a:r>
          </a:p>
        </p:txBody>
      </p:sp>
    </p:spTree>
    <p:extLst>
      <p:ext uri="{BB962C8B-B14F-4D97-AF65-F5344CB8AC3E}">
        <p14:creationId xmlns:p14="http://schemas.microsoft.com/office/powerpoint/2010/main" val="10156219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313</TotalTime>
  <Words>780</Words>
  <Application>Microsoft Macintosh PowerPoint</Application>
  <PresentationFormat>Custom</PresentationFormat>
  <Paragraphs>51</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US Forest Service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Gwen Hensley</dc:creator>
  <cp:lastModifiedBy>Gwen Hensley</cp:lastModifiedBy>
  <cp:revision>38</cp:revision>
  <dcterms:created xsi:type="dcterms:W3CDTF">2014-07-24T03:46:57Z</dcterms:created>
  <dcterms:modified xsi:type="dcterms:W3CDTF">2015-08-21T20:22:44Z</dcterms:modified>
</cp:coreProperties>
</file>