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0058400" cy="15544800"/>
  <p:notesSz cx="6858000" cy="9144000"/>
  <p:defaultTextStyle>
    <a:defPPr>
      <a:defRPr lang="en-US"/>
    </a:defPPr>
    <a:lvl1pPr marL="0" algn="l" defTabSz="731520" rtl="0" eaLnBrk="1" latinLnBrk="0" hangingPunct="1">
      <a:defRPr sz="2900" kern="1200">
        <a:solidFill>
          <a:schemeClr val="tx1"/>
        </a:solidFill>
        <a:latin typeface="+mn-lt"/>
        <a:ea typeface="+mn-ea"/>
        <a:cs typeface="+mn-cs"/>
      </a:defRPr>
    </a:lvl1pPr>
    <a:lvl2pPr marL="731520" algn="l" defTabSz="731520" rtl="0" eaLnBrk="1" latinLnBrk="0" hangingPunct="1">
      <a:defRPr sz="2900" kern="1200">
        <a:solidFill>
          <a:schemeClr val="tx1"/>
        </a:solidFill>
        <a:latin typeface="+mn-lt"/>
        <a:ea typeface="+mn-ea"/>
        <a:cs typeface="+mn-cs"/>
      </a:defRPr>
    </a:lvl2pPr>
    <a:lvl3pPr marL="1463040" algn="l" defTabSz="731520" rtl="0" eaLnBrk="1" latinLnBrk="0" hangingPunct="1">
      <a:defRPr sz="2900" kern="1200">
        <a:solidFill>
          <a:schemeClr val="tx1"/>
        </a:solidFill>
        <a:latin typeface="+mn-lt"/>
        <a:ea typeface="+mn-ea"/>
        <a:cs typeface="+mn-cs"/>
      </a:defRPr>
    </a:lvl3pPr>
    <a:lvl4pPr marL="2194560" algn="l" defTabSz="731520" rtl="0" eaLnBrk="1" latinLnBrk="0" hangingPunct="1">
      <a:defRPr sz="2900" kern="1200">
        <a:solidFill>
          <a:schemeClr val="tx1"/>
        </a:solidFill>
        <a:latin typeface="+mn-lt"/>
        <a:ea typeface="+mn-ea"/>
        <a:cs typeface="+mn-cs"/>
      </a:defRPr>
    </a:lvl4pPr>
    <a:lvl5pPr marL="2926080" algn="l" defTabSz="731520" rtl="0" eaLnBrk="1" latinLnBrk="0" hangingPunct="1">
      <a:defRPr sz="2900" kern="1200">
        <a:solidFill>
          <a:schemeClr val="tx1"/>
        </a:solidFill>
        <a:latin typeface="+mn-lt"/>
        <a:ea typeface="+mn-ea"/>
        <a:cs typeface="+mn-cs"/>
      </a:defRPr>
    </a:lvl5pPr>
    <a:lvl6pPr marL="3657600" algn="l" defTabSz="731520" rtl="0" eaLnBrk="1" latinLnBrk="0" hangingPunct="1">
      <a:defRPr sz="2900" kern="1200">
        <a:solidFill>
          <a:schemeClr val="tx1"/>
        </a:solidFill>
        <a:latin typeface="+mn-lt"/>
        <a:ea typeface="+mn-ea"/>
        <a:cs typeface="+mn-cs"/>
      </a:defRPr>
    </a:lvl6pPr>
    <a:lvl7pPr marL="4389120" algn="l" defTabSz="731520" rtl="0" eaLnBrk="1" latinLnBrk="0" hangingPunct="1">
      <a:defRPr sz="2900" kern="1200">
        <a:solidFill>
          <a:schemeClr val="tx1"/>
        </a:solidFill>
        <a:latin typeface="+mn-lt"/>
        <a:ea typeface="+mn-ea"/>
        <a:cs typeface="+mn-cs"/>
      </a:defRPr>
    </a:lvl7pPr>
    <a:lvl8pPr marL="5120640" algn="l" defTabSz="731520" rtl="0" eaLnBrk="1" latinLnBrk="0" hangingPunct="1">
      <a:defRPr sz="2900" kern="1200">
        <a:solidFill>
          <a:schemeClr val="tx1"/>
        </a:solidFill>
        <a:latin typeface="+mn-lt"/>
        <a:ea typeface="+mn-ea"/>
        <a:cs typeface="+mn-cs"/>
      </a:defRPr>
    </a:lvl8pPr>
    <a:lvl9pPr marL="5852160" algn="l" defTabSz="731520" rtl="0" eaLnBrk="1" latinLnBrk="0" hangingPunct="1">
      <a:defRPr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2" d="100"/>
          <a:sy n="152" d="100"/>
        </p:scale>
        <p:origin x="2248" y="11544"/>
      </p:cViewPr>
      <p:guideLst>
        <p:guide orient="horz" pos="4896"/>
        <p:guide pos="3168"/>
      </p:guideLst>
    </p:cSldViewPr>
  </p:slideViewPr>
  <p:notesTextViewPr>
    <p:cViewPr>
      <p:scale>
        <a:sx n="100" d="100"/>
        <a:sy n="100" d="100"/>
      </p:scale>
      <p:origin x="0" y="4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CF9A0F-F874-2643-B41A-28E11DBC8DA2}" type="datetimeFigureOut">
              <a:t>8/21/15</a:t>
            </a:fld>
            <a:endParaRPr lang="en-US"/>
          </a:p>
        </p:txBody>
      </p:sp>
      <p:sp>
        <p:nvSpPr>
          <p:cNvPr id="4" name="Slide Image Placeholder 3"/>
          <p:cNvSpPr>
            <a:spLocks noGrp="1" noRot="1" noChangeAspect="1"/>
          </p:cNvSpPr>
          <p:nvPr>
            <p:ph type="sldImg" idx="2"/>
          </p:nvPr>
        </p:nvSpPr>
        <p:spPr>
          <a:xfrm>
            <a:off x="2319338" y="685800"/>
            <a:ext cx="22193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AB116D-FCEA-2445-8005-C131D312CA1A}" type="slidenum">
              <a:t>‹#›</a:t>
            </a:fld>
            <a:endParaRPr lang="en-US"/>
          </a:p>
        </p:txBody>
      </p:sp>
    </p:spTree>
    <p:extLst>
      <p:ext uri="{BB962C8B-B14F-4D97-AF65-F5344CB8AC3E}">
        <p14:creationId xmlns:p14="http://schemas.microsoft.com/office/powerpoint/2010/main" val="27968477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You can change the artwork for what is prohibited/permitted</a:t>
            </a:r>
            <a:r>
              <a:rPr lang="en-US" baseline="0"/>
              <a:t> by deleting what is there, and relacing it with art from the restrictart.pptx file; just copy and paste. Since each Supervisor’s Order is different (dependent on Stage or IFPL), images might be different and the text will need to be changed to match the order. Check with the PAO for clarification in wording to make it simple yet accurate. Agency logos and addresses can be changed; open the  art_firesbanned folder then open the agencylogos.pptx. Copy and paste your logo into this file, resize and add your contact information.</a:t>
            </a:r>
          </a:p>
        </p:txBody>
      </p:sp>
      <p:sp>
        <p:nvSpPr>
          <p:cNvPr id="4" name="Slide Number Placeholder 3"/>
          <p:cNvSpPr>
            <a:spLocks noGrp="1"/>
          </p:cNvSpPr>
          <p:nvPr>
            <p:ph type="sldNum" sz="quarter" idx="10"/>
          </p:nvPr>
        </p:nvSpPr>
        <p:spPr/>
        <p:txBody>
          <a:bodyPr/>
          <a:lstStyle/>
          <a:p>
            <a:fld id="{97AB116D-FCEA-2445-8005-C131D312CA1A}" type="slidenum">
              <a:t>1</a:t>
            </a:fld>
            <a:endParaRPr lang="en-US"/>
          </a:p>
        </p:txBody>
      </p:sp>
    </p:spTree>
    <p:extLst>
      <p:ext uri="{BB962C8B-B14F-4D97-AF65-F5344CB8AC3E}">
        <p14:creationId xmlns:p14="http://schemas.microsoft.com/office/powerpoint/2010/main" val="1931279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97CFAFE-5AF8-B04A-B733-6D61E18BC236}" type="datetimeFigureOut">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286966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7CFAFE-5AF8-B04A-B733-6D61E18BC236}" type="datetimeFigureOut">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1720355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7CFAFE-5AF8-B04A-B733-6D61E18BC236}" type="datetimeFigureOut">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4111107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7CFAFE-5AF8-B04A-B733-6D61E18BC236}" type="datetimeFigureOut">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274953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7CFAFE-5AF8-B04A-B733-6D61E18BC236}" type="datetimeFigureOut">
              <a:t>8/21/15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258396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97CFAFE-5AF8-B04A-B733-6D61E18BC236}" type="datetimeFigureOut">
              <a:t>8/21/15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376422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7CFAFE-5AF8-B04A-B733-6D61E18BC236}" type="datetimeFigureOut">
              <a:t>8/21/15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1743633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7CFAFE-5AF8-B04A-B733-6D61E18BC236}" type="datetimeFigureOut">
              <a:t>8/21/15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1900392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CFAFE-5AF8-B04A-B733-6D61E18BC236}" type="datetimeFigureOut">
              <a:t>8/21/15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19438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E97CFAFE-5AF8-B04A-B733-6D61E18BC236}" type="datetimeFigureOut">
              <a:t>8/21/15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3998413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E97CFAFE-5AF8-B04A-B733-6D61E18BC236}" type="datetimeFigureOut">
              <a:t>8/21/15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3BB92-1B23-4D42-9DFB-28B08F66EF53}" type="slidenum">
              <a:t>‹#›</a:t>
            </a:fld>
            <a:endParaRPr lang="en-US"/>
          </a:p>
        </p:txBody>
      </p:sp>
    </p:spTree>
    <p:extLst>
      <p:ext uri="{BB962C8B-B14F-4D97-AF65-F5344CB8AC3E}">
        <p14:creationId xmlns:p14="http://schemas.microsoft.com/office/powerpoint/2010/main" val="34439382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E97CFAFE-5AF8-B04A-B733-6D61E18BC236}" type="datetimeFigureOut">
              <a:t>8/21/15</a:t>
            </a:fld>
            <a:endParaRPr lang="en-US"/>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1A93BB92-1B23-4D42-9DFB-28B08F66EF53}" type="slidenum">
              <a:t>‹#›</a:t>
            </a:fld>
            <a:endParaRPr lang="en-US"/>
          </a:p>
        </p:txBody>
      </p:sp>
    </p:spTree>
    <p:extLst>
      <p:ext uri="{BB962C8B-B14F-4D97-AF65-F5344CB8AC3E}">
        <p14:creationId xmlns:p14="http://schemas.microsoft.com/office/powerpoint/2010/main" val="1634278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3152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731520" rtl="0" eaLnBrk="1" latinLnBrk="0" hangingPunct="1">
        <a:spcBef>
          <a:spcPct val="20000"/>
        </a:spcBef>
        <a:buFont typeface="Arial"/>
        <a:buChar char="•"/>
        <a:defRPr sz="5100" kern="1200">
          <a:solidFill>
            <a:schemeClr val="tx1"/>
          </a:solidFill>
          <a:latin typeface="+mn-lt"/>
          <a:ea typeface="+mn-ea"/>
          <a:cs typeface="+mn-cs"/>
        </a:defRPr>
      </a:lvl1pPr>
      <a:lvl2pPr marL="1188720" indent="-457200" algn="l" defTabSz="731520" rtl="0" eaLnBrk="1" latinLnBrk="0" hangingPunct="1">
        <a:spcBef>
          <a:spcPct val="20000"/>
        </a:spcBef>
        <a:buFont typeface="Arial"/>
        <a:buChar char="–"/>
        <a:defRPr sz="4500" kern="1200">
          <a:solidFill>
            <a:schemeClr val="tx1"/>
          </a:solidFill>
          <a:latin typeface="+mn-lt"/>
          <a:ea typeface="+mn-ea"/>
          <a:cs typeface="+mn-cs"/>
        </a:defRPr>
      </a:lvl2pPr>
      <a:lvl3pPr marL="1828800" indent="-365760" algn="l" defTabSz="731520" rtl="0" eaLnBrk="1" latinLnBrk="0" hangingPunct="1">
        <a:spcBef>
          <a:spcPct val="20000"/>
        </a:spcBef>
        <a:buFont typeface="Arial"/>
        <a:buChar char="•"/>
        <a:defRPr sz="3800" kern="1200">
          <a:solidFill>
            <a:schemeClr val="tx1"/>
          </a:solidFill>
          <a:latin typeface="+mn-lt"/>
          <a:ea typeface="+mn-ea"/>
          <a:cs typeface="+mn-cs"/>
        </a:defRPr>
      </a:lvl3pPr>
      <a:lvl4pPr marL="2560320" indent="-365760" algn="l" defTabSz="731520" rtl="0" eaLnBrk="1" latinLnBrk="0" hangingPunct="1">
        <a:spcBef>
          <a:spcPct val="20000"/>
        </a:spcBef>
        <a:buFont typeface="Arial"/>
        <a:buChar char="–"/>
        <a:defRPr sz="3200" kern="1200">
          <a:solidFill>
            <a:schemeClr val="tx1"/>
          </a:solidFill>
          <a:latin typeface="+mn-lt"/>
          <a:ea typeface="+mn-ea"/>
          <a:cs typeface="+mn-cs"/>
        </a:defRPr>
      </a:lvl4pPr>
      <a:lvl5pPr marL="3291840" indent="-365760" algn="l" defTabSz="731520" rtl="0" eaLnBrk="1" latinLnBrk="0" hangingPunct="1">
        <a:spcBef>
          <a:spcPct val="20000"/>
        </a:spcBef>
        <a:buFont typeface="Arial"/>
        <a:buChar char="»"/>
        <a:defRPr sz="3200" kern="1200">
          <a:solidFill>
            <a:schemeClr val="tx1"/>
          </a:solidFill>
          <a:latin typeface="+mn-lt"/>
          <a:ea typeface="+mn-ea"/>
          <a:cs typeface="+mn-cs"/>
        </a:defRPr>
      </a:lvl5pPr>
      <a:lvl6pPr marL="4023360" indent="-365760" algn="l" defTabSz="731520" rtl="0" eaLnBrk="1" latinLnBrk="0" hangingPunct="1">
        <a:spcBef>
          <a:spcPct val="20000"/>
        </a:spcBef>
        <a:buFont typeface="Arial"/>
        <a:buChar char="•"/>
        <a:defRPr sz="3200" kern="1200">
          <a:solidFill>
            <a:schemeClr val="tx1"/>
          </a:solidFill>
          <a:latin typeface="+mn-lt"/>
          <a:ea typeface="+mn-ea"/>
          <a:cs typeface="+mn-cs"/>
        </a:defRPr>
      </a:lvl6pPr>
      <a:lvl7pPr marL="4754880" indent="-365760" algn="l" defTabSz="731520" rtl="0" eaLnBrk="1" latinLnBrk="0" hangingPunct="1">
        <a:spcBef>
          <a:spcPct val="20000"/>
        </a:spcBef>
        <a:buFont typeface="Arial"/>
        <a:buChar char="•"/>
        <a:defRPr sz="3200" kern="1200">
          <a:solidFill>
            <a:schemeClr val="tx1"/>
          </a:solidFill>
          <a:latin typeface="+mn-lt"/>
          <a:ea typeface="+mn-ea"/>
          <a:cs typeface="+mn-cs"/>
        </a:defRPr>
      </a:lvl7pPr>
      <a:lvl8pPr marL="5486400" indent="-365760" algn="l" defTabSz="731520" rtl="0" eaLnBrk="1" latinLnBrk="0" hangingPunct="1">
        <a:spcBef>
          <a:spcPct val="20000"/>
        </a:spcBef>
        <a:buFont typeface="Arial"/>
        <a:buChar char="•"/>
        <a:defRPr sz="3200" kern="1200">
          <a:solidFill>
            <a:schemeClr val="tx1"/>
          </a:solidFill>
          <a:latin typeface="+mn-lt"/>
          <a:ea typeface="+mn-ea"/>
          <a:cs typeface="+mn-cs"/>
        </a:defRPr>
      </a:lvl8pPr>
      <a:lvl9pPr marL="6217920" indent="-365760" algn="l" defTabSz="731520" rtl="0" eaLnBrk="1" latinLnBrk="0" hangingPunct="1">
        <a:spcBef>
          <a:spcPct val="20000"/>
        </a:spcBef>
        <a:buFont typeface="Arial"/>
        <a:buChar char="•"/>
        <a:defRPr sz="3200" kern="1200">
          <a:solidFill>
            <a:schemeClr val="tx1"/>
          </a:solidFill>
          <a:latin typeface="+mn-lt"/>
          <a:ea typeface="+mn-ea"/>
          <a:cs typeface="+mn-cs"/>
        </a:defRPr>
      </a:lvl9pPr>
    </p:bodyStyle>
    <p:otherStyle>
      <a:defPPr>
        <a:defRPr lang="en-US"/>
      </a:defPPr>
      <a:lvl1pPr marL="0" algn="l" defTabSz="731520" rtl="0" eaLnBrk="1" latinLnBrk="0" hangingPunct="1">
        <a:defRPr sz="2900" kern="1200">
          <a:solidFill>
            <a:schemeClr val="tx1"/>
          </a:solidFill>
          <a:latin typeface="+mn-lt"/>
          <a:ea typeface="+mn-ea"/>
          <a:cs typeface="+mn-cs"/>
        </a:defRPr>
      </a:lvl1pPr>
      <a:lvl2pPr marL="731520" algn="l" defTabSz="731520" rtl="0" eaLnBrk="1" latinLnBrk="0" hangingPunct="1">
        <a:defRPr sz="2900" kern="1200">
          <a:solidFill>
            <a:schemeClr val="tx1"/>
          </a:solidFill>
          <a:latin typeface="+mn-lt"/>
          <a:ea typeface="+mn-ea"/>
          <a:cs typeface="+mn-cs"/>
        </a:defRPr>
      </a:lvl2pPr>
      <a:lvl3pPr marL="1463040" algn="l" defTabSz="731520" rtl="0" eaLnBrk="1" latinLnBrk="0" hangingPunct="1">
        <a:defRPr sz="2900" kern="1200">
          <a:solidFill>
            <a:schemeClr val="tx1"/>
          </a:solidFill>
          <a:latin typeface="+mn-lt"/>
          <a:ea typeface="+mn-ea"/>
          <a:cs typeface="+mn-cs"/>
        </a:defRPr>
      </a:lvl3pPr>
      <a:lvl4pPr marL="2194560" algn="l" defTabSz="731520" rtl="0" eaLnBrk="1" latinLnBrk="0" hangingPunct="1">
        <a:defRPr sz="2900" kern="1200">
          <a:solidFill>
            <a:schemeClr val="tx1"/>
          </a:solidFill>
          <a:latin typeface="+mn-lt"/>
          <a:ea typeface="+mn-ea"/>
          <a:cs typeface="+mn-cs"/>
        </a:defRPr>
      </a:lvl4pPr>
      <a:lvl5pPr marL="2926080" algn="l" defTabSz="731520" rtl="0" eaLnBrk="1" latinLnBrk="0" hangingPunct="1">
        <a:defRPr sz="2900" kern="1200">
          <a:solidFill>
            <a:schemeClr val="tx1"/>
          </a:solidFill>
          <a:latin typeface="+mn-lt"/>
          <a:ea typeface="+mn-ea"/>
          <a:cs typeface="+mn-cs"/>
        </a:defRPr>
      </a:lvl5pPr>
      <a:lvl6pPr marL="3657600" algn="l" defTabSz="731520" rtl="0" eaLnBrk="1" latinLnBrk="0" hangingPunct="1">
        <a:defRPr sz="2900" kern="1200">
          <a:solidFill>
            <a:schemeClr val="tx1"/>
          </a:solidFill>
          <a:latin typeface="+mn-lt"/>
          <a:ea typeface="+mn-ea"/>
          <a:cs typeface="+mn-cs"/>
        </a:defRPr>
      </a:lvl6pPr>
      <a:lvl7pPr marL="4389120" algn="l" defTabSz="731520" rtl="0" eaLnBrk="1" latinLnBrk="0" hangingPunct="1">
        <a:defRPr sz="2900" kern="1200">
          <a:solidFill>
            <a:schemeClr val="tx1"/>
          </a:solidFill>
          <a:latin typeface="+mn-lt"/>
          <a:ea typeface="+mn-ea"/>
          <a:cs typeface="+mn-cs"/>
        </a:defRPr>
      </a:lvl7pPr>
      <a:lvl8pPr marL="5120640" algn="l" defTabSz="731520" rtl="0" eaLnBrk="1" latinLnBrk="0" hangingPunct="1">
        <a:defRPr sz="2900" kern="1200">
          <a:solidFill>
            <a:schemeClr val="tx1"/>
          </a:solidFill>
          <a:latin typeface="+mn-lt"/>
          <a:ea typeface="+mn-ea"/>
          <a:cs typeface="+mn-cs"/>
        </a:defRPr>
      </a:lvl8pPr>
      <a:lvl9pPr marL="5852160" algn="l" defTabSz="73152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9.png"/><Relationship Id="rId12" Type="http://schemas.openxmlformats.org/officeDocument/2006/relationships/image" Target="../media/image10.png"/><Relationship Id="rId13" Type="http://schemas.openxmlformats.org/officeDocument/2006/relationships/image" Target="../media/image11.png"/><Relationship Id="rId14" Type="http://schemas.openxmlformats.org/officeDocument/2006/relationships/image" Target="../media/image12.png"/><Relationship Id="rId15" Type="http://schemas.openxmlformats.org/officeDocument/2006/relationships/image" Target="../media/image13.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8x11nofiresangl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718" y="469527"/>
            <a:ext cx="9100699" cy="8032804"/>
          </a:xfrm>
          <a:prstGeom prst="rect">
            <a:avLst/>
          </a:prstGeom>
        </p:spPr>
      </p:pic>
      <p:grpSp>
        <p:nvGrpSpPr>
          <p:cNvPr id="3" name="Group 2"/>
          <p:cNvGrpSpPr>
            <a:grpSpLocks noChangeAspect="1"/>
          </p:cNvGrpSpPr>
          <p:nvPr/>
        </p:nvGrpSpPr>
        <p:grpSpPr>
          <a:xfrm>
            <a:off x="5321671" y="12398484"/>
            <a:ext cx="1463040" cy="1463040"/>
            <a:chOff x="5249583" y="12098190"/>
            <a:chExt cx="1279806" cy="1279806"/>
          </a:xfrm>
        </p:grpSpPr>
        <p:pic>
          <p:nvPicPr>
            <p:cNvPr id="13" name="Picture 12" descr="rockri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8392" y="12140234"/>
              <a:ext cx="1172255" cy="1138083"/>
            </a:xfrm>
            <a:prstGeom prst="rect">
              <a:avLst/>
            </a:prstGeom>
          </p:spPr>
        </p:pic>
        <p:pic>
          <p:nvPicPr>
            <p:cNvPr id="16" name="Picture 15" descr="donotredcircl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49583" y="12098190"/>
              <a:ext cx="1279806" cy="1279806"/>
            </a:xfrm>
            <a:prstGeom prst="rect">
              <a:avLst/>
            </a:prstGeom>
          </p:spPr>
        </p:pic>
      </p:grpSp>
      <p:grpSp>
        <p:nvGrpSpPr>
          <p:cNvPr id="39" name="Group 38"/>
          <p:cNvGrpSpPr>
            <a:grpSpLocks noChangeAspect="1"/>
          </p:cNvGrpSpPr>
          <p:nvPr/>
        </p:nvGrpSpPr>
        <p:grpSpPr>
          <a:xfrm>
            <a:off x="5363149" y="9352068"/>
            <a:ext cx="1457091" cy="1463040"/>
            <a:chOff x="5247703" y="9436036"/>
            <a:chExt cx="1279806" cy="1285031"/>
          </a:xfrm>
        </p:grpSpPr>
        <p:pic>
          <p:nvPicPr>
            <p:cNvPr id="15" name="Picture 14" descr="openfire.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91216" y="9436036"/>
              <a:ext cx="821392" cy="1128363"/>
            </a:xfrm>
            <a:prstGeom prst="rect">
              <a:avLst/>
            </a:prstGeom>
          </p:spPr>
        </p:pic>
        <p:pic>
          <p:nvPicPr>
            <p:cNvPr id="17" name="Picture 16" descr="donotredcircl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47703" y="9441261"/>
              <a:ext cx="1279806" cy="1279806"/>
            </a:xfrm>
            <a:prstGeom prst="rect">
              <a:avLst/>
            </a:prstGeom>
          </p:spPr>
        </p:pic>
      </p:grpSp>
      <p:grpSp>
        <p:nvGrpSpPr>
          <p:cNvPr id="38" name="Group 37"/>
          <p:cNvGrpSpPr>
            <a:grpSpLocks noChangeAspect="1"/>
          </p:cNvGrpSpPr>
          <p:nvPr/>
        </p:nvGrpSpPr>
        <p:grpSpPr>
          <a:xfrm>
            <a:off x="5361362" y="10874494"/>
            <a:ext cx="1442428" cy="1463040"/>
            <a:chOff x="5247703" y="10771040"/>
            <a:chExt cx="1279806" cy="1279806"/>
          </a:xfrm>
        </p:grpSpPr>
        <p:pic>
          <p:nvPicPr>
            <p:cNvPr id="14" name="Picture 13" descr="shortgrillblack.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62784" y="10822623"/>
              <a:ext cx="821392" cy="1029673"/>
            </a:xfrm>
            <a:prstGeom prst="rect">
              <a:avLst/>
            </a:prstGeom>
          </p:spPr>
        </p:pic>
        <p:pic>
          <p:nvPicPr>
            <p:cNvPr id="18" name="Picture 17" descr="donotredcircl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47703" y="10771040"/>
              <a:ext cx="1279806" cy="1279806"/>
            </a:xfrm>
            <a:prstGeom prst="rect">
              <a:avLst/>
            </a:prstGeom>
          </p:spPr>
        </p:pic>
      </p:grpSp>
      <p:pic>
        <p:nvPicPr>
          <p:cNvPr id="20" name="Picture 19" descr="permittedblue.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7454" y="8666022"/>
            <a:ext cx="4489093" cy="623804"/>
          </a:xfrm>
          <a:prstGeom prst="rect">
            <a:avLst/>
          </a:prstGeom>
        </p:spPr>
      </p:pic>
      <p:pic>
        <p:nvPicPr>
          <p:cNvPr id="21" name="Picture 20" descr="prohibitedred.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99519" y="8666021"/>
            <a:ext cx="4056715" cy="623804"/>
          </a:xfrm>
          <a:prstGeom prst="rect">
            <a:avLst/>
          </a:prstGeom>
        </p:spPr>
      </p:pic>
      <p:grpSp>
        <p:nvGrpSpPr>
          <p:cNvPr id="42" name="Group 41"/>
          <p:cNvGrpSpPr/>
          <p:nvPr/>
        </p:nvGrpSpPr>
        <p:grpSpPr>
          <a:xfrm>
            <a:off x="629987" y="9317190"/>
            <a:ext cx="1623115" cy="1557304"/>
            <a:chOff x="606864" y="9376158"/>
            <a:chExt cx="1362403" cy="1307163"/>
          </a:xfrm>
        </p:grpSpPr>
        <p:pic>
          <p:nvPicPr>
            <p:cNvPr id="22" name="Picture 21" descr="firemetalringgreen.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26273" y="9376158"/>
              <a:ext cx="1342994" cy="1307163"/>
            </a:xfrm>
            <a:prstGeom prst="rect">
              <a:avLst/>
            </a:prstGeom>
          </p:spPr>
        </p:pic>
        <p:pic>
          <p:nvPicPr>
            <p:cNvPr id="23" name="Picture 22" descr="bluecheck.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06864" y="9430790"/>
              <a:ext cx="798576" cy="822960"/>
            </a:xfrm>
            <a:prstGeom prst="rect">
              <a:avLst/>
            </a:prstGeom>
          </p:spPr>
        </p:pic>
      </p:grpSp>
      <p:grpSp>
        <p:nvGrpSpPr>
          <p:cNvPr id="41" name="Group 40"/>
          <p:cNvGrpSpPr/>
          <p:nvPr/>
        </p:nvGrpSpPr>
        <p:grpSpPr>
          <a:xfrm>
            <a:off x="558404" y="11062988"/>
            <a:ext cx="1745317" cy="1304601"/>
            <a:chOff x="564049" y="10950738"/>
            <a:chExt cx="1456232" cy="1088514"/>
          </a:xfrm>
        </p:grpSpPr>
        <p:pic>
          <p:nvPicPr>
            <p:cNvPr id="24" name="Picture 23" descr="gasstovegreen.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64049" y="10980375"/>
              <a:ext cx="1456232" cy="1058877"/>
            </a:xfrm>
            <a:prstGeom prst="rect">
              <a:avLst/>
            </a:prstGeom>
          </p:spPr>
        </p:pic>
        <p:pic>
          <p:nvPicPr>
            <p:cNvPr id="25" name="Picture 24" descr="bluecheck.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32711" y="10950738"/>
              <a:ext cx="798576" cy="822960"/>
            </a:xfrm>
            <a:prstGeom prst="rect">
              <a:avLst/>
            </a:prstGeom>
          </p:spPr>
        </p:pic>
      </p:grpSp>
      <p:grpSp>
        <p:nvGrpSpPr>
          <p:cNvPr id="40" name="Group 39"/>
          <p:cNvGrpSpPr/>
          <p:nvPr/>
        </p:nvGrpSpPr>
        <p:grpSpPr>
          <a:xfrm>
            <a:off x="629987" y="12408755"/>
            <a:ext cx="1709669" cy="1377907"/>
            <a:chOff x="606864" y="12456415"/>
            <a:chExt cx="1457471" cy="1174648"/>
          </a:xfrm>
        </p:grpSpPr>
        <p:pic>
          <p:nvPicPr>
            <p:cNvPr id="19" name="Picture 18" descr="lanterngreen.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453120" y="12530667"/>
              <a:ext cx="611215" cy="1100396"/>
            </a:xfrm>
            <a:prstGeom prst="rect">
              <a:avLst/>
            </a:prstGeom>
          </p:spPr>
        </p:pic>
        <p:pic>
          <p:nvPicPr>
            <p:cNvPr id="26" name="Picture 25" descr="backpackstovegreen.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06864" y="12591712"/>
              <a:ext cx="848656" cy="1034998"/>
            </a:xfrm>
            <a:prstGeom prst="rect">
              <a:avLst/>
            </a:prstGeom>
          </p:spPr>
        </p:pic>
        <p:pic>
          <p:nvPicPr>
            <p:cNvPr id="27" name="Picture 26" descr="bluecheck.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06864" y="12456415"/>
              <a:ext cx="798576" cy="822960"/>
            </a:xfrm>
            <a:prstGeom prst="rect">
              <a:avLst/>
            </a:prstGeom>
          </p:spPr>
        </p:pic>
      </p:grpSp>
      <p:sp>
        <p:nvSpPr>
          <p:cNvPr id="28" name="TextBox 27"/>
          <p:cNvSpPr txBox="1"/>
          <p:nvPr/>
        </p:nvSpPr>
        <p:spPr>
          <a:xfrm>
            <a:off x="2437309" y="9430790"/>
            <a:ext cx="2639238" cy="1538883"/>
          </a:xfrm>
          <a:prstGeom prst="rect">
            <a:avLst/>
          </a:prstGeom>
          <a:noFill/>
        </p:spPr>
        <p:txBody>
          <a:bodyPr wrap="square" lIns="0" tIns="0" rIns="0" bIns="0" rtlCol="0">
            <a:spAutoFit/>
          </a:bodyPr>
          <a:lstStyle/>
          <a:p>
            <a:r>
              <a:rPr lang="en-US" sz="2000"/>
              <a:t>Campfires are only allowed in established metal fire rings within developed areas such as campgrounds. </a:t>
            </a:r>
          </a:p>
        </p:txBody>
      </p:sp>
      <p:sp>
        <p:nvSpPr>
          <p:cNvPr id="29" name="TextBox 28"/>
          <p:cNvSpPr txBox="1"/>
          <p:nvPr/>
        </p:nvSpPr>
        <p:spPr>
          <a:xfrm>
            <a:off x="2437309" y="11167378"/>
            <a:ext cx="2795470" cy="1231106"/>
          </a:xfrm>
          <a:prstGeom prst="rect">
            <a:avLst/>
          </a:prstGeom>
          <a:noFill/>
        </p:spPr>
        <p:txBody>
          <a:bodyPr wrap="square" lIns="0" tIns="0" rIns="0" bIns="0" rtlCol="0">
            <a:spAutoFit/>
          </a:bodyPr>
          <a:lstStyle/>
          <a:p>
            <a:r>
              <a:rPr lang="en-US" sz="2000"/>
              <a:t>Pressurized gas stoves and space heating devices that can be quickly turned off are allowed.</a:t>
            </a:r>
          </a:p>
        </p:txBody>
      </p:sp>
      <p:sp>
        <p:nvSpPr>
          <p:cNvPr id="30" name="TextBox 29"/>
          <p:cNvSpPr txBox="1"/>
          <p:nvPr/>
        </p:nvSpPr>
        <p:spPr>
          <a:xfrm>
            <a:off x="2437309" y="12823272"/>
            <a:ext cx="2525011" cy="923330"/>
          </a:xfrm>
          <a:prstGeom prst="rect">
            <a:avLst/>
          </a:prstGeom>
          <a:noFill/>
        </p:spPr>
        <p:txBody>
          <a:bodyPr wrap="square" lIns="0" tIns="0" rIns="0" bIns="0" rtlCol="0">
            <a:spAutoFit/>
          </a:bodyPr>
          <a:lstStyle/>
          <a:p>
            <a:r>
              <a:rPr lang="en-US" sz="2000"/>
              <a:t>Portable stoves and lanterns using liquid petroleum fuels.</a:t>
            </a:r>
          </a:p>
        </p:txBody>
      </p:sp>
      <p:sp>
        <p:nvSpPr>
          <p:cNvPr id="31" name="TextBox 30"/>
          <p:cNvSpPr txBox="1"/>
          <p:nvPr/>
        </p:nvSpPr>
        <p:spPr>
          <a:xfrm>
            <a:off x="6913921" y="9651853"/>
            <a:ext cx="2542312" cy="923330"/>
          </a:xfrm>
          <a:prstGeom prst="rect">
            <a:avLst/>
          </a:prstGeom>
          <a:noFill/>
        </p:spPr>
        <p:txBody>
          <a:bodyPr wrap="square" lIns="0" tIns="0" rIns="0" bIns="0" rtlCol="0">
            <a:spAutoFit/>
          </a:bodyPr>
          <a:lstStyle/>
          <a:p>
            <a:r>
              <a:rPr lang="en-US" sz="2000"/>
              <a:t>No open fires are allowed in dispersed, backcounty areas. </a:t>
            </a:r>
          </a:p>
        </p:txBody>
      </p:sp>
      <p:sp>
        <p:nvSpPr>
          <p:cNvPr id="32" name="TextBox 31"/>
          <p:cNvSpPr txBox="1"/>
          <p:nvPr/>
        </p:nvSpPr>
        <p:spPr>
          <a:xfrm>
            <a:off x="6913920" y="11038168"/>
            <a:ext cx="2542313" cy="1231106"/>
          </a:xfrm>
          <a:prstGeom prst="rect">
            <a:avLst/>
          </a:prstGeom>
          <a:noFill/>
        </p:spPr>
        <p:txBody>
          <a:bodyPr wrap="square" lIns="0" tIns="0" rIns="0" bIns="0" rtlCol="0">
            <a:spAutoFit/>
          </a:bodyPr>
          <a:lstStyle/>
          <a:p>
            <a:r>
              <a:rPr lang="en-US" sz="2000"/>
              <a:t>Wood and charcoal fires, charcoal grills, and portable braziers are prohibited.</a:t>
            </a:r>
          </a:p>
        </p:txBody>
      </p:sp>
      <p:sp>
        <p:nvSpPr>
          <p:cNvPr id="33" name="TextBox 32"/>
          <p:cNvSpPr txBox="1"/>
          <p:nvPr/>
        </p:nvSpPr>
        <p:spPr>
          <a:xfrm>
            <a:off x="6913921" y="12638606"/>
            <a:ext cx="2542313" cy="923330"/>
          </a:xfrm>
          <a:prstGeom prst="rect">
            <a:avLst/>
          </a:prstGeom>
          <a:noFill/>
        </p:spPr>
        <p:txBody>
          <a:bodyPr wrap="square" lIns="0" tIns="0" rIns="0" bIns="0" rtlCol="0">
            <a:spAutoFit/>
          </a:bodyPr>
          <a:lstStyle/>
          <a:p>
            <a:r>
              <a:rPr lang="en-US" sz="2000"/>
              <a:t>Fires are prohibited in rock fire pits and rock fire rings. </a:t>
            </a:r>
          </a:p>
        </p:txBody>
      </p:sp>
      <p:sp>
        <p:nvSpPr>
          <p:cNvPr id="34" name="Content Placeholder 2"/>
          <p:cNvSpPr txBox="1">
            <a:spLocks/>
          </p:cNvSpPr>
          <p:nvPr/>
        </p:nvSpPr>
        <p:spPr>
          <a:xfrm>
            <a:off x="6229186" y="14437441"/>
            <a:ext cx="3227048" cy="535535"/>
          </a:xfrm>
          <a:prstGeom prst="rect">
            <a:avLst/>
          </a:prstGeom>
        </p:spPr>
        <p:txBody>
          <a:bodyPr vert="horz" lIns="0" tIns="0" rIns="0" bIns="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ts val="1200"/>
              </a:lnSpc>
              <a:spcBef>
                <a:spcPts val="0"/>
              </a:spcBef>
              <a:buNone/>
              <a:tabLst>
                <a:tab pos="2001838" algn="l"/>
                <a:tab pos="3587750" algn="l"/>
              </a:tabLst>
            </a:pPr>
            <a:r>
              <a:rPr lang="en-US" sz="1100" b="1" dirty="0" err="1"/>
              <a:t>Olympic National Forest Supervisor's Office</a:t>
            </a:r>
          </a:p>
          <a:p>
            <a:pPr marL="0" indent="0">
              <a:lnSpc>
                <a:spcPts val="1200"/>
              </a:lnSpc>
              <a:spcBef>
                <a:spcPts val="0"/>
              </a:spcBef>
              <a:buNone/>
              <a:tabLst>
                <a:tab pos="2001838" algn="l"/>
                <a:tab pos="3587750" algn="l"/>
              </a:tabLst>
            </a:pPr>
            <a:r>
              <a:rPr lang="en-US" sz="1100" dirty="0" err="1"/>
              <a:t>1835 Black Lk Blvd SW	(360) 956-2402</a:t>
            </a:r>
          </a:p>
          <a:p>
            <a:pPr marL="0" indent="0">
              <a:lnSpc>
                <a:spcPts val="1200"/>
              </a:lnSpc>
              <a:spcBef>
                <a:spcPts val="0"/>
              </a:spcBef>
              <a:buNone/>
              <a:tabLst>
                <a:tab pos="2001838" algn="l"/>
                <a:tab pos="3587750" algn="l"/>
              </a:tabLst>
            </a:pPr>
            <a:r>
              <a:rPr lang="en-US" sz="1100" dirty="0" err="1"/>
              <a:t>Olympia, WA 98512	TTD (360) 956-2401</a:t>
            </a:r>
            <a:endParaRPr lang="en-US" sz="1100" dirty="0"/>
          </a:p>
        </p:txBody>
      </p:sp>
      <p:pic>
        <p:nvPicPr>
          <p:cNvPr id="35" name="Picture 34" descr="2010greenyellow.pn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06863" y="14437441"/>
            <a:ext cx="531985" cy="566476"/>
          </a:xfrm>
          <a:prstGeom prst="rect">
            <a:avLst/>
          </a:prstGeom>
        </p:spPr>
      </p:pic>
      <p:sp>
        <p:nvSpPr>
          <p:cNvPr id="36" name="Content Placeholder 2"/>
          <p:cNvSpPr txBox="1">
            <a:spLocks/>
          </p:cNvSpPr>
          <p:nvPr/>
        </p:nvSpPr>
        <p:spPr>
          <a:xfrm>
            <a:off x="1195710" y="14463641"/>
            <a:ext cx="2686361" cy="553297"/>
          </a:xfrm>
          <a:prstGeom prst="rect">
            <a:avLst/>
          </a:prstGeom>
        </p:spPr>
        <p:txBody>
          <a:bodyPr vert="horz" lIns="0" tIns="0" rIns="0" bIns="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ts val="1200"/>
              </a:lnSpc>
              <a:spcBef>
                <a:spcPts val="0"/>
              </a:spcBef>
              <a:buNone/>
              <a:tabLst>
                <a:tab pos="2451100" algn="l"/>
                <a:tab pos="3587750" algn="l"/>
              </a:tabLst>
            </a:pPr>
            <a:r>
              <a:rPr lang="en-US" sz="1100" b="1" dirty="0" smtClean="0"/>
              <a:t>United States Department of Agriculture</a:t>
            </a:r>
          </a:p>
          <a:p>
            <a:pPr marL="0" indent="0">
              <a:lnSpc>
                <a:spcPts val="1200"/>
              </a:lnSpc>
              <a:spcBef>
                <a:spcPts val="0"/>
              </a:spcBef>
              <a:buNone/>
              <a:tabLst>
                <a:tab pos="2451100" algn="l"/>
                <a:tab pos="3587750" algn="l"/>
              </a:tabLst>
            </a:pPr>
            <a:r>
              <a:rPr lang="en-US" sz="1100" b="1" dirty="0" smtClean="0"/>
              <a:t>Forest Service </a:t>
            </a:r>
          </a:p>
          <a:p>
            <a:pPr marL="0" indent="0">
              <a:lnSpc>
                <a:spcPts val="1200"/>
              </a:lnSpc>
              <a:spcBef>
                <a:spcPts val="300"/>
              </a:spcBef>
              <a:buNone/>
              <a:tabLst>
                <a:tab pos="2451100" algn="l"/>
                <a:tab pos="3587750" algn="l"/>
              </a:tabLst>
            </a:pPr>
            <a:r>
              <a:rPr lang="en-US" sz="800" dirty="0"/>
              <a:t>USDA is an equal opportunity provider, employer, and lender.</a:t>
            </a:r>
          </a:p>
        </p:txBody>
      </p:sp>
      <p:sp>
        <p:nvSpPr>
          <p:cNvPr id="37" name="TextBox 36"/>
          <p:cNvSpPr txBox="1"/>
          <p:nvPr/>
        </p:nvSpPr>
        <p:spPr>
          <a:xfrm>
            <a:off x="606864" y="13960109"/>
            <a:ext cx="8849370" cy="378309"/>
          </a:xfrm>
          <a:prstGeom prst="rect">
            <a:avLst/>
          </a:prstGeom>
          <a:solidFill>
            <a:srgbClr val="0B560C"/>
          </a:solidFill>
        </p:spPr>
        <p:txBody>
          <a:bodyPr wrap="square" rtlCol="0">
            <a:spAutoFit/>
          </a:bodyPr>
          <a:lstStyle/>
          <a:p>
            <a:pPr algn="ctr">
              <a:lnSpc>
                <a:spcPts val="2100"/>
              </a:lnSpc>
            </a:pPr>
            <a:r>
              <a:rPr lang="en-US" sz="2400" b="1">
                <a:solidFill>
                  <a:schemeClr val="bg1"/>
                </a:solidFill>
              </a:rPr>
              <a:t>Learn more at firerestrictions.us</a:t>
            </a:r>
          </a:p>
        </p:txBody>
      </p:sp>
      <p:sp>
        <p:nvSpPr>
          <p:cNvPr id="44" name="TextBox 43"/>
          <p:cNvSpPr txBox="1"/>
          <p:nvPr/>
        </p:nvSpPr>
        <p:spPr>
          <a:xfrm>
            <a:off x="7941487" y="13979120"/>
            <a:ext cx="1514746" cy="123111"/>
          </a:xfrm>
          <a:prstGeom prst="rect">
            <a:avLst/>
          </a:prstGeom>
          <a:noFill/>
        </p:spPr>
        <p:txBody>
          <a:bodyPr wrap="square" lIns="0" tIns="0" rIns="0" bIns="0" rtlCol="0">
            <a:spAutoFit/>
          </a:bodyPr>
          <a:lstStyle/>
          <a:p>
            <a:r>
              <a:rPr lang="en-US" sz="800"/>
              <a:t>2015_08_21firesbanned11x17.pptx</a:t>
            </a:r>
          </a:p>
        </p:txBody>
      </p:sp>
    </p:spTree>
    <p:extLst>
      <p:ext uri="{BB962C8B-B14F-4D97-AF65-F5344CB8AC3E}">
        <p14:creationId xmlns:p14="http://schemas.microsoft.com/office/powerpoint/2010/main" val="1414545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TotalTime>
  <Words>226</Words>
  <Application>Microsoft Macintosh PowerPoint</Application>
  <PresentationFormat>Custom</PresentationFormat>
  <Paragraphs>16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US Forest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Gwen Hensley</dc:creator>
  <cp:lastModifiedBy>Gwen Hensley</cp:lastModifiedBy>
  <cp:revision>7</cp:revision>
  <dcterms:created xsi:type="dcterms:W3CDTF">2015-07-21T01:45:17Z</dcterms:created>
  <dcterms:modified xsi:type="dcterms:W3CDTF">2015-08-21T20:33:09Z</dcterms:modified>
</cp:coreProperties>
</file>