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6" r:id="rId3"/>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3" d="100"/>
          <a:sy n="103" d="100"/>
        </p:scale>
        <p:origin x="-232" y="1976"/>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9901C-EC42-C54B-92DF-041ADF0C2380}" type="datetimeFigureOut">
              <a:t>8/21/15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C2FAA-9395-0E49-96C8-9F4791DD574F}" type="slidenum">
              <a:t>‹#›</a:t>
            </a:fld>
            <a:endParaRPr lang="en-US"/>
          </a:p>
        </p:txBody>
      </p:sp>
    </p:spTree>
    <p:extLst>
      <p:ext uri="{BB962C8B-B14F-4D97-AF65-F5344CB8AC3E}">
        <p14:creationId xmlns:p14="http://schemas.microsoft.com/office/powerpoint/2010/main" val="1534364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CC2FAA-9395-0E49-96C8-9F4791DD574F}" type="slidenum">
              <a:rPr lang="en-US"/>
              <a:t>1</a:t>
            </a:fld>
            <a:endParaRPr lang="en-US"/>
          </a:p>
        </p:txBody>
      </p:sp>
    </p:spTree>
    <p:extLst>
      <p:ext uri="{BB962C8B-B14F-4D97-AF65-F5344CB8AC3E}">
        <p14:creationId xmlns:p14="http://schemas.microsoft.com/office/powerpoint/2010/main" val="337547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a</a:t>
            </a:r>
            <a:r>
              <a:rPr lang="en-US" baseline="0"/>
              <a:t> contact card that LEOs and other agency field personnel can use to inform people of violations of restrictions, in lieu of a ticket* or when visitors are not on site.  Agency logo can be changed; open the art_patrolcard folder, then open the agencylogos.pptx file and copy/paste your agency’s logo. The text and symbols can be switched based on most common fire causes. Please remember that you will probably have exceptions on wording… so the text can be changed to meet specific wording on orders.</a:t>
            </a:r>
          </a:p>
          <a:p>
            <a:pPr marL="0" indent="0">
              <a:buFontTx/>
              <a:buNone/>
            </a:pPr>
            <a:r>
              <a:rPr lang="en-US" baseline="0"/>
              <a:t>* If restrictions have been enacted but signs and flyers have not yet been posted… ie the visitor says “I did not know” or “I did not see a sign”.</a:t>
            </a:r>
          </a:p>
          <a:p>
            <a:pPr marL="0" indent="0">
              <a:buFontTx/>
              <a:buNone/>
            </a:pPr>
            <a:r>
              <a:rPr lang="en-US" baseline="0"/>
              <a:t>These should be printed on bright cardstock (Astrobright yellow or green)</a:t>
            </a:r>
          </a:p>
        </p:txBody>
      </p:sp>
      <p:sp>
        <p:nvSpPr>
          <p:cNvPr id="4" name="Slide Number Placeholder 3"/>
          <p:cNvSpPr>
            <a:spLocks noGrp="1"/>
          </p:cNvSpPr>
          <p:nvPr>
            <p:ph type="sldNum" sz="quarter" idx="10"/>
          </p:nvPr>
        </p:nvSpPr>
        <p:spPr/>
        <p:txBody>
          <a:bodyPr/>
          <a:lstStyle/>
          <a:p>
            <a:fld id="{CECC2FAA-9395-0E49-96C8-9F4791DD574F}" type="slidenum">
              <a:t>2</a:t>
            </a:fld>
            <a:endParaRPr lang="en-US"/>
          </a:p>
        </p:txBody>
      </p:sp>
    </p:spTree>
    <p:extLst>
      <p:ext uri="{BB962C8B-B14F-4D97-AF65-F5344CB8AC3E}">
        <p14:creationId xmlns:p14="http://schemas.microsoft.com/office/powerpoint/2010/main" val="2054566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217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46991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17484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03280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7556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13280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7A888-06F2-4641-81A4-9D0EAC835481}" type="datetimeFigureOut">
              <a:rPr lang="en-US" smtClean="0"/>
              <a:t>8/21/15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66324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7A888-06F2-4641-81A4-9D0EAC835481}" type="datetimeFigureOut">
              <a:rPr lang="en-US" smtClean="0"/>
              <a:t>8/21/15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91646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7A888-06F2-4641-81A4-9D0EAC835481}" type="datetimeFigureOut">
              <a:rPr lang="en-US" smtClean="0"/>
              <a:t>8/21/15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252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4764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820587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4487A888-06F2-4641-81A4-9D0EAC835481}" type="datetimeFigureOut">
              <a:rPr lang="en-US" smtClean="0"/>
              <a:t>8/21/15</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90DFA76-8E99-2448-B22A-A67815DE2B2F}" type="slidenum">
              <a:rPr lang="en-US" smtClean="0"/>
              <a:t>‹#›</a:t>
            </a:fld>
            <a:endParaRPr lang="en-US"/>
          </a:p>
        </p:txBody>
      </p:sp>
    </p:spTree>
    <p:extLst>
      <p:ext uri="{BB962C8B-B14F-4D97-AF65-F5344CB8AC3E}">
        <p14:creationId xmlns:p14="http://schemas.microsoft.com/office/powerpoint/2010/main" val="85126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5" Type="http://schemas.openxmlformats.org/officeDocument/2006/relationships/image" Target="../media/image13.png"/><Relationship Id="rId16" Type="http://schemas.openxmlformats.org/officeDocument/2006/relationships/image" Target="../media/image14.png"/><Relationship Id="rId17"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471" y="352934"/>
            <a:ext cx="4350353" cy="276999"/>
          </a:xfrm>
          <a:prstGeom prst="rect">
            <a:avLst/>
          </a:prstGeom>
          <a:solidFill>
            <a:schemeClr val="tx1"/>
          </a:solidFill>
        </p:spPr>
        <p:txBody>
          <a:bodyPr wrap="square" lIns="0" tIns="0" rIns="0" bIns="0" rtlCol="0">
            <a:spAutoFit/>
          </a:bodyPr>
          <a:lstStyle/>
          <a:p>
            <a:pPr algn="ctr"/>
            <a:r>
              <a:rPr lang="en-US" sz="1800" b="1">
                <a:solidFill>
                  <a:schemeClr val="bg1"/>
                </a:solidFill>
              </a:rPr>
              <a:t>¡Ahora no es el momento de arriesgarse!</a:t>
            </a:r>
          </a:p>
        </p:txBody>
      </p:sp>
      <p:pic>
        <p:nvPicPr>
          <p:cNvPr id="3" name="Picture 2" descr="icondirtbik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67" y="1828057"/>
            <a:ext cx="391699" cy="365759"/>
          </a:xfrm>
          <a:prstGeom prst="rect">
            <a:avLst/>
          </a:prstGeom>
        </p:spPr>
      </p:pic>
      <p:pic>
        <p:nvPicPr>
          <p:cNvPr id="4" name="Picture 3" descr="iconfirework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418" y="2554101"/>
            <a:ext cx="391700" cy="365760"/>
          </a:xfrm>
          <a:prstGeom prst="rect">
            <a:avLst/>
          </a:prstGeom>
        </p:spPr>
      </p:pic>
      <p:pic>
        <p:nvPicPr>
          <p:cNvPr id="5" name="Picture 4" descr="icondrygra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6182" y="1920667"/>
            <a:ext cx="394294" cy="365760"/>
          </a:xfrm>
          <a:prstGeom prst="rect">
            <a:avLst/>
          </a:prstGeom>
        </p:spPr>
      </p:pic>
      <p:pic>
        <p:nvPicPr>
          <p:cNvPr id="7" name="Picture 6" descr="iconchai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36779" y="1064101"/>
            <a:ext cx="391700" cy="365760"/>
          </a:xfrm>
          <a:prstGeom prst="rect">
            <a:avLst/>
          </a:prstGeom>
        </p:spPr>
      </p:pic>
      <p:pic>
        <p:nvPicPr>
          <p:cNvPr id="8" name="Picture 7" descr="iconshoo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26182" y="2374548"/>
            <a:ext cx="391700" cy="365760"/>
          </a:xfrm>
          <a:prstGeom prst="rect">
            <a:avLst/>
          </a:prstGeom>
        </p:spPr>
      </p:pic>
      <p:sp>
        <p:nvSpPr>
          <p:cNvPr id="9" name="TextBox 8"/>
          <p:cNvSpPr txBox="1"/>
          <p:nvPr/>
        </p:nvSpPr>
        <p:spPr>
          <a:xfrm>
            <a:off x="810987" y="1081551"/>
            <a:ext cx="1776620" cy="2079202"/>
          </a:xfrm>
          <a:prstGeom prst="rect">
            <a:avLst/>
          </a:prstGeom>
          <a:noFill/>
        </p:spPr>
        <p:txBody>
          <a:bodyPr wrap="square" lIns="0" tIns="0" rIns="0" bIns="0" rtlCol="0">
            <a:spAutoFit/>
          </a:bodyPr>
          <a:lstStyle/>
          <a:p>
            <a:pPr>
              <a:lnSpc>
                <a:spcPts val="1000"/>
              </a:lnSpc>
              <a:spcBef>
                <a:spcPts val="600"/>
              </a:spcBef>
            </a:pPr>
            <a:r>
              <a:rPr lang="en-US" sz="900">
                <a:solidFill>
                  <a:srgbClr val="000000"/>
                </a:solidFill>
                <a:latin typeface="Calibri"/>
                <a:ea typeface="Cambria"/>
                <a:cs typeface="Calibri"/>
              </a:rPr>
              <a:t>Si se autoriza encender fuego: nunca deje el fuego o las brasas encendidas sin atender. Antes de marcharse, AHOGUE, MEZCLE y SIENTA cuidadosamente el calor. </a:t>
            </a:r>
          </a:p>
          <a:p>
            <a:pPr>
              <a:lnSpc>
                <a:spcPts val="1000"/>
              </a:lnSpc>
              <a:spcBef>
                <a:spcPts val="600"/>
              </a:spcBef>
            </a:pPr>
            <a:r>
              <a:rPr lang="en-US" sz="900">
                <a:solidFill>
                  <a:srgbClr val="000000"/>
                </a:solidFill>
                <a:latin typeface="Calibri"/>
                <a:ea typeface="Cambria"/>
                <a:cs typeface="Calibri"/>
              </a:rPr>
              <a:t>Realíceles un mantenimiento adecuado a los vehículos con parachispas aprobados y limpios. Manténgase sobre las carreteras y/o carriles designados.</a:t>
            </a:r>
          </a:p>
          <a:p>
            <a:pPr>
              <a:lnSpc>
                <a:spcPts val="1000"/>
              </a:lnSpc>
              <a:spcBef>
                <a:spcPts val="600"/>
              </a:spcBef>
            </a:pPr>
            <a:r>
              <a:rPr lang="en-US" sz="900">
                <a:solidFill>
                  <a:srgbClr val="000000"/>
                </a:solidFill>
                <a:latin typeface="Calibri"/>
                <a:ea typeface="Cambria"/>
                <a:cs typeface="Calibri"/>
              </a:rPr>
              <a:t>Los fuegos artificiales están prohibidos en terrenos públicos. En cambio, disfrute de los fuegos artificiales en eventos comunitarios locales patrocinados.</a:t>
            </a:r>
            <a:endParaRPr lang="en-US" sz="900">
              <a:latin typeface="Calibri"/>
              <a:cs typeface="Calibri"/>
            </a:endParaRPr>
          </a:p>
        </p:txBody>
      </p:sp>
      <p:pic>
        <p:nvPicPr>
          <p:cNvPr id="30" name="Picture 29" descr="iconfire.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473" y="1107544"/>
            <a:ext cx="391699" cy="365759"/>
          </a:xfrm>
          <a:prstGeom prst="rect">
            <a:avLst/>
          </a:prstGeom>
        </p:spPr>
      </p:pic>
      <p:sp>
        <p:nvSpPr>
          <p:cNvPr id="31" name="TextBox 30"/>
          <p:cNvSpPr txBox="1"/>
          <p:nvPr/>
        </p:nvSpPr>
        <p:spPr>
          <a:xfrm>
            <a:off x="355418" y="680888"/>
            <a:ext cx="4350353" cy="369332"/>
          </a:xfrm>
          <a:prstGeom prst="rect">
            <a:avLst/>
          </a:prstGeom>
          <a:noFill/>
        </p:spPr>
        <p:txBody>
          <a:bodyPr wrap="square" lIns="0" tIns="0" rIns="0" bIns="0" rtlCol="0">
            <a:spAutoFit/>
          </a:bodyPr>
          <a:lstStyle/>
          <a:p>
            <a:r>
              <a:rPr lang="es-ES" sz="1200"/>
              <a:t>Obedezca las restricciones de fuego y aliente a los demás a que hagan lo mismo.</a:t>
            </a:r>
            <a:endParaRPr lang="en-US" sz="1200"/>
          </a:p>
        </p:txBody>
      </p:sp>
      <p:sp>
        <p:nvSpPr>
          <p:cNvPr id="33" name="TextBox 32"/>
          <p:cNvSpPr txBox="1"/>
          <p:nvPr/>
        </p:nvSpPr>
        <p:spPr>
          <a:xfrm>
            <a:off x="3094568" y="1064101"/>
            <a:ext cx="1603256" cy="2489570"/>
          </a:xfrm>
          <a:prstGeom prst="rect">
            <a:avLst/>
          </a:prstGeom>
          <a:noFill/>
        </p:spPr>
        <p:txBody>
          <a:bodyPr wrap="square" lIns="0" tIns="0" rIns="0" bIns="0" rtlCol="0">
            <a:spAutoFit/>
          </a:bodyPr>
          <a:lstStyle/>
          <a:p>
            <a:pPr>
              <a:lnSpc>
                <a:spcPts val="1000"/>
              </a:lnSpc>
              <a:spcBef>
                <a:spcPts val="600"/>
              </a:spcBef>
            </a:pPr>
            <a:r>
              <a:rPr lang="es-ES" sz="900">
                <a:latin typeface="Calibri"/>
                <a:ea typeface="Cambria"/>
                <a:cs typeface="Calibri"/>
              </a:rPr>
              <a:t>Los fuegos artificiales están prohibidos en terrenos públicos. En cambio, disfrute de los fuegos artificiales en eventos comunitarios locales patrocinados.</a:t>
            </a:r>
            <a:endParaRPr lang="es-ES" sz="900">
              <a:latin typeface="Calibri"/>
              <a:ea typeface="新細明體"/>
              <a:cs typeface="Calibri"/>
            </a:endParaRPr>
          </a:p>
          <a:p>
            <a:pPr>
              <a:lnSpc>
                <a:spcPts val="1000"/>
              </a:lnSpc>
              <a:spcBef>
                <a:spcPts val="600"/>
              </a:spcBef>
            </a:pPr>
            <a:r>
              <a:rPr lang="es-ES" sz="900">
                <a:latin typeface="Calibri"/>
                <a:ea typeface="Cambria"/>
                <a:cs typeface="Calibri"/>
              </a:rPr>
              <a:t>Asegúrese de que las cadenas del tráiler no estén arrastrando ni produciendo chispas. </a:t>
            </a:r>
            <a:endParaRPr lang="es-ES" sz="900">
              <a:latin typeface="Calibri"/>
              <a:ea typeface="新細明體"/>
              <a:cs typeface="Calibri"/>
            </a:endParaRPr>
          </a:p>
          <a:p>
            <a:pPr>
              <a:lnSpc>
                <a:spcPts val="1000"/>
              </a:lnSpc>
              <a:spcBef>
                <a:spcPts val="900"/>
              </a:spcBef>
            </a:pPr>
            <a:r>
              <a:rPr lang="es-ES" sz="900">
                <a:latin typeface="Calibri"/>
                <a:ea typeface="Cambria"/>
                <a:cs typeface="Calibri"/>
              </a:rPr>
              <a:t>Evite estacionar o conducir sobre vegetación seca e inflamable.</a:t>
            </a:r>
            <a:endParaRPr lang="es-ES" sz="900">
              <a:latin typeface="Calibri"/>
              <a:ea typeface="新細明體"/>
              <a:cs typeface="Calibri"/>
            </a:endParaRPr>
          </a:p>
          <a:p>
            <a:pPr>
              <a:lnSpc>
                <a:spcPts val="1000"/>
              </a:lnSpc>
              <a:spcBef>
                <a:spcPts val="900"/>
              </a:spcBef>
            </a:pPr>
            <a:r>
              <a:rPr lang="es-ES" sz="900">
                <a:latin typeface="Calibri"/>
                <a:ea typeface="Cambria"/>
                <a:cs typeface="Calibri"/>
              </a:rPr>
              <a:t>Cuando dispare: conozca su objetivo y lo que se encuentra detrás. Seleccione un área sin vegetación. Utilice un rango establecido cuando el peligro de incendio sea alto. </a:t>
            </a:r>
            <a:endParaRPr lang="es-ES" sz="900">
              <a:latin typeface="Calibri"/>
              <a:ea typeface="新細明體"/>
              <a:cs typeface="Calibri"/>
            </a:endParaRPr>
          </a:p>
        </p:txBody>
      </p:sp>
      <p:pic>
        <p:nvPicPr>
          <p:cNvPr id="34" name="Picture 33" descr="toohottoleav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94503" y="833854"/>
            <a:ext cx="2618230" cy="2289333"/>
          </a:xfrm>
          <a:prstGeom prst="rect">
            <a:avLst/>
          </a:prstGeom>
        </p:spPr>
      </p:pic>
      <p:sp>
        <p:nvSpPr>
          <p:cNvPr id="35" name="TextBox 34"/>
          <p:cNvSpPr txBox="1"/>
          <p:nvPr/>
        </p:nvSpPr>
        <p:spPr>
          <a:xfrm>
            <a:off x="5362380" y="341411"/>
            <a:ext cx="4350352" cy="276999"/>
          </a:xfrm>
          <a:prstGeom prst="rect">
            <a:avLst/>
          </a:prstGeom>
          <a:solidFill>
            <a:schemeClr val="tx1"/>
          </a:solidFill>
        </p:spPr>
        <p:txBody>
          <a:bodyPr wrap="square" lIns="0" tIns="0" rIns="0" bIns="0" rtlCol="0">
            <a:spAutoFit/>
          </a:bodyPr>
          <a:lstStyle/>
          <a:p>
            <a:pPr algn="ctr"/>
            <a:r>
              <a:rPr lang="en-US" sz="1800" b="1">
                <a:solidFill>
                  <a:schemeClr val="bg1"/>
                </a:solidFill>
              </a:rPr>
              <a:t>¡Si está demasiado caliente para tocar, </a:t>
            </a:r>
          </a:p>
        </p:txBody>
      </p:sp>
      <p:sp>
        <p:nvSpPr>
          <p:cNvPr id="37" name="TextBox 36"/>
          <p:cNvSpPr txBox="1"/>
          <p:nvPr/>
        </p:nvSpPr>
        <p:spPr>
          <a:xfrm>
            <a:off x="5362381" y="3035706"/>
            <a:ext cx="4350352" cy="276999"/>
          </a:xfrm>
          <a:prstGeom prst="rect">
            <a:avLst/>
          </a:prstGeom>
          <a:solidFill>
            <a:schemeClr val="tx1"/>
          </a:solidFill>
        </p:spPr>
        <p:txBody>
          <a:bodyPr wrap="square" lIns="0" tIns="0" rIns="0" bIns="0" rtlCol="0">
            <a:spAutoFit/>
          </a:bodyPr>
          <a:lstStyle/>
          <a:p>
            <a:pPr algn="ctr"/>
            <a:r>
              <a:rPr lang="en-US" sz="1800" b="1">
                <a:solidFill>
                  <a:schemeClr val="bg1"/>
                </a:solidFill>
              </a:rPr>
              <a:t>está demasiando caliente para abandonarlo!</a:t>
            </a:r>
          </a:p>
        </p:txBody>
      </p:sp>
      <p:sp>
        <p:nvSpPr>
          <p:cNvPr id="38" name="TextBox 37"/>
          <p:cNvSpPr txBox="1"/>
          <p:nvPr/>
        </p:nvSpPr>
        <p:spPr>
          <a:xfrm>
            <a:off x="5362380" y="733599"/>
            <a:ext cx="2462749" cy="1446550"/>
          </a:xfrm>
          <a:prstGeom prst="rect">
            <a:avLst/>
          </a:prstGeom>
          <a:noFill/>
        </p:spPr>
        <p:txBody>
          <a:bodyPr wrap="square" lIns="0" tIns="0" rIns="0" bIns="0" rtlCol="0">
            <a:spAutoFit/>
          </a:bodyPr>
          <a:lstStyle/>
          <a:p>
            <a:pPr>
              <a:spcBef>
                <a:spcPts val="600"/>
              </a:spcBef>
            </a:pPr>
            <a:r>
              <a:rPr lang="en-US" sz="1200"/>
              <a:t>Asegúrese de que su fuego esté apagado por completo. Las brasas que se dejan encendidas pueden reavivarse y propagarse.</a:t>
            </a:r>
          </a:p>
          <a:p>
            <a:pPr>
              <a:spcBef>
                <a:spcPts val="600"/>
              </a:spcBef>
            </a:pPr>
            <a:r>
              <a:rPr lang="en-US" sz="1200"/>
              <a:t>Obtenga información sobre restricciones de fuego en: </a:t>
            </a:r>
          </a:p>
          <a:p>
            <a:pPr>
              <a:spcBef>
                <a:spcPts val="600"/>
              </a:spcBef>
            </a:pPr>
            <a:r>
              <a:rPr lang="en-US" sz="1200"/>
              <a:t>firerestrictions.us</a:t>
            </a:r>
          </a:p>
        </p:txBody>
      </p:sp>
      <p:pic>
        <p:nvPicPr>
          <p:cNvPr id="39" name="Picture 38"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88448" y="3162012"/>
            <a:ext cx="468195" cy="498756"/>
          </a:xfrm>
          <a:prstGeom prst="rect">
            <a:avLst/>
          </a:prstGeom>
        </p:spPr>
      </p:pic>
      <p:pic>
        <p:nvPicPr>
          <p:cNvPr id="40" name="Picture 39"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62380" y="2268794"/>
            <a:ext cx="650629" cy="693099"/>
          </a:xfrm>
          <a:prstGeom prst="rect">
            <a:avLst/>
          </a:prstGeom>
        </p:spPr>
      </p:pic>
      <p:pic>
        <p:nvPicPr>
          <p:cNvPr id="41" name="Picture 40"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3426" y="4310722"/>
            <a:ext cx="762345" cy="812106"/>
          </a:xfrm>
          <a:prstGeom prst="rect">
            <a:avLst/>
          </a:prstGeom>
        </p:spPr>
      </p:pic>
      <p:sp>
        <p:nvSpPr>
          <p:cNvPr id="43" name="TextBox 42"/>
          <p:cNvSpPr txBox="1"/>
          <p:nvPr/>
        </p:nvSpPr>
        <p:spPr>
          <a:xfrm>
            <a:off x="6099404" y="2297191"/>
            <a:ext cx="915773" cy="646331"/>
          </a:xfrm>
          <a:prstGeom prst="rect">
            <a:avLst/>
          </a:prstGeom>
          <a:noFill/>
        </p:spPr>
        <p:txBody>
          <a:bodyPr wrap="square" lIns="0" tIns="0" rIns="0" bIns="0" rtlCol="0">
            <a:spAutoFit/>
          </a:bodyPr>
          <a:lstStyle/>
          <a:p>
            <a:r>
              <a:rPr lang="en-US" sz="1400" b="1"/>
              <a:t>Olympic</a:t>
            </a:r>
          </a:p>
          <a:p>
            <a:r>
              <a:rPr lang="en-US" sz="1400" b="1"/>
              <a:t>National Forest</a:t>
            </a:r>
          </a:p>
        </p:txBody>
      </p:sp>
      <p:sp>
        <p:nvSpPr>
          <p:cNvPr id="45" name="TextBox 44"/>
          <p:cNvSpPr txBox="1"/>
          <p:nvPr/>
        </p:nvSpPr>
        <p:spPr>
          <a:xfrm>
            <a:off x="810987" y="3231901"/>
            <a:ext cx="1403400" cy="369332"/>
          </a:xfrm>
          <a:prstGeom prst="rect">
            <a:avLst/>
          </a:prstGeom>
          <a:noFill/>
        </p:spPr>
        <p:txBody>
          <a:bodyPr wrap="square" lIns="0" tIns="0" rIns="0" bIns="0" rtlCol="0">
            <a:spAutoFit/>
          </a:bodyPr>
          <a:lstStyle/>
          <a:p>
            <a:r>
              <a:rPr lang="en-US" sz="1200" b="1"/>
              <a:t>Olympic</a:t>
            </a:r>
          </a:p>
          <a:p>
            <a:r>
              <a:rPr lang="en-US" sz="1200" b="1"/>
              <a:t>National Forest</a:t>
            </a:r>
          </a:p>
        </p:txBody>
      </p:sp>
      <p:pic>
        <p:nvPicPr>
          <p:cNvPr id="47" name="Picture 46" descr="1learn.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7477" y="5176115"/>
            <a:ext cx="729355" cy="731520"/>
          </a:xfrm>
          <a:prstGeom prst="rect">
            <a:avLst/>
          </a:prstGeom>
        </p:spPr>
      </p:pic>
      <p:pic>
        <p:nvPicPr>
          <p:cNvPr id="48" name="Picture 47" descr="2drown.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476774" y="5176120"/>
            <a:ext cx="729355" cy="731520"/>
          </a:xfrm>
          <a:prstGeom prst="rect">
            <a:avLst/>
          </a:prstGeom>
        </p:spPr>
      </p:pic>
      <p:pic>
        <p:nvPicPr>
          <p:cNvPr id="49" name="Picture 48" descr="3stir.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87607" y="5184996"/>
            <a:ext cx="758528" cy="731520"/>
          </a:xfrm>
          <a:prstGeom prst="rect">
            <a:avLst/>
          </a:prstGeom>
        </p:spPr>
      </p:pic>
      <p:pic>
        <p:nvPicPr>
          <p:cNvPr id="50" name="Picture 49" descr="4feel.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42603" y="5176120"/>
            <a:ext cx="760870" cy="731520"/>
          </a:xfrm>
          <a:prstGeom prst="rect">
            <a:avLst/>
          </a:prstGeom>
        </p:spPr>
      </p:pic>
      <p:sp>
        <p:nvSpPr>
          <p:cNvPr id="51" name="TextBox 50"/>
          <p:cNvSpPr txBox="1"/>
          <p:nvPr/>
        </p:nvSpPr>
        <p:spPr>
          <a:xfrm>
            <a:off x="355418" y="5944324"/>
            <a:ext cx="1063243" cy="1178528"/>
          </a:xfrm>
          <a:prstGeom prst="rect">
            <a:avLst/>
          </a:prstGeom>
          <a:noFill/>
        </p:spPr>
        <p:txBody>
          <a:bodyPr wrap="square" lIns="0" tIns="0" rIns="0" bIns="0" rtlCol="0">
            <a:spAutoFit/>
          </a:bodyPr>
          <a:lstStyle/>
          <a:p>
            <a:r>
              <a:rPr lang="en-US" sz="1200" b="1"/>
              <a:t>OBTENGA INFORMACIÓN</a:t>
            </a:r>
          </a:p>
          <a:p>
            <a:pPr>
              <a:lnSpc>
                <a:spcPts val="900"/>
              </a:lnSpc>
            </a:pPr>
            <a:r>
              <a:rPr lang="en-US" sz="800"/>
              <a:t>Revise las oficinas locales, los tableros de información, los sitios web y los centros para visitantes para conocer las restricciones de fuego actuales.</a:t>
            </a:r>
          </a:p>
        </p:txBody>
      </p:sp>
      <p:sp>
        <p:nvSpPr>
          <p:cNvPr id="52" name="TextBox 51"/>
          <p:cNvSpPr txBox="1"/>
          <p:nvPr/>
        </p:nvSpPr>
        <p:spPr>
          <a:xfrm>
            <a:off x="1476774" y="5944324"/>
            <a:ext cx="1019229" cy="647613"/>
          </a:xfrm>
          <a:prstGeom prst="rect">
            <a:avLst/>
          </a:prstGeom>
          <a:noFill/>
        </p:spPr>
        <p:txBody>
          <a:bodyPr wrap="square" lIns="0" tIns="0" rIns="0" bIns="0" rtlCol="0">
            <a:spAutoFit/>
          </a:bodyPr>
          <a:lstStyle/>
          <a:p>
            <a:r>
              <a:rPr lang="en-US" sz="1200" b="1"/>
              <a:t>AHOGUE</a:t>
            </a:r>
          </a:p>
          <a:p>
            <a:pPr>
              <a:lnSpc>
                <a:spcPts val="900"/>
              </a:lnSpc>
            </a:pPr>
            <a:r>
              <a:rPr lang="en-US" sz="800"/>
              <a:t>Ahogue las cenizas de la fogata con mucha agua. No se arriesgue, ¡use mucha cantidad!</a:t>
            </a:r>
          </a:p>
        </p:txBody>
      </p:sp>
      <p:sp>
        <p:nvSpPr>
          <p:cNvPr id="53" name="TextBox 52"/>
          <p:cNvSpPr txBox="1"/>
          <p:nvPr/>
        </p:nvSpPr>
        <p:spPr>
          <a:xfrm>
            <a:off x="2640898" y="5929846"/>
            <a:ext cx="1019229" cy="878446"/>
          </a:xfrm>
          <a:prstGeom prst="rect">
            <a:avLst/>
          </a:prstGeom>
          <a:noFill/>
        </p:spPr>
        <p:txBody>
          <a:bodyPr wrap="square" lIns="0" tIns="0" rIns="0" bIns="0" rtlCol="0">
            <a:spAutoFit/>
          </a:bodyPr>
          <a:lstStyle/>
          <a:p>
            <a:r>
              <a:rPr lang="en-US" sz="1200" b="1"/>
              <a:t>MEZCLE</a:t>
            </a:r>
          </a:p>
          <a:p>
            <a:pPr>
              <a:lnSpc>
                <a:spcPts val="900"/>
              </a:lnSpc>
            </a:pPr>
            <a:r>
              <a:rPr lang="en-US" sz="800"/>
              <a:t>Mezcle los restos, agregue más agua y vuelva a mezclar. Asegúrese de que todo el material quemado haya quedado frío.</a:t>
            </a:r>
          </a:p>
        </p:txBody>
      </p:sp>
      <p:sp>
        <p:nvSpPr>
          <p:cNvPr id="54" name="TextBox 53"/>
          <p:cNvSpPr txBox="1"/>
          <p:nvPr/>
        </p:nvSpPr>
        <p:spPr>
          <a:xfrm>
            <a:off x="3804397" y="5929846"/>
            <a:ext cx="901374" cy="993862"/>
          </a:xfrm>
          <a:prstGeom prst="rect">
            <a:avLst/>
          </a:prstGeom>
          <a:noFill/>
        </p:spPr>
        <p:txBody>
          <a:bodyPr wrap="square" lIns="0" tIns="0" rIns="0" bIns="0" rtlCol="0">
            <a:spAutoFit/>
          </a:bodyPr>
          <a:lstStyle/>
          <a:p>
            <a:r>
              <a:rPr lang="es-ES" sz="1200" b="1"/>
              <a:t>SIENTA</a:t>
            </a:r>
            <a:endParaRPr lang="en-US" sz="1200"/>
          </a:p>
          <a:p>
            <a:pPr>
              <a:lnSpc>
                <a:spcPts val="900"/>
              </a:lnSpc>
            </a:pPr>
            <a:r>
              <a:rPr lang="es-ES" sz="800"/>
              <a:t>Sienta los materiales con la mano desnuda. ¡Si está demasiado caliente para tocar, está demasiando caliente para abandonarlo!</a:t>
            </a:r>
            <a:endParaRPr lang="en-US" sz="800"/>
          </a:p>
        </p:txBody>
      </p:sp>
      <p:sp>
        <p:nvSpPr>
          <p:cNvPr id="55" name="TextBox 54"/>
          <p:cNvSpPr txBox="1"/>
          <p:nvPr/>
        </p:nvSpPr>
        <p:spPr>
          <a:xfrm>
            <a:off x="5341561" y="6495549"/>
            <a:ext cx="3597354" cy="553998"/>
          </a:xfrm>
          <a:prstGeom prst="rect">
            <a:avLst/>
          </a:prstGeom>
          <a:noFill/>
        </p:spPr>
        <p:txBody>
          <a:bodyPr wrap="square" lIns="0" tIns="0" rIns="0" bIns="0" rtlCol="0">
            <a:spAutoFit/>
          </a:bodyPr>
          <a:lstStyle/>
          <a:p>
            <a:pPr marL="114300" indent="-114300">
              <a:buFont typeface="Arial"/>
              <a:buChar char="•"/>
            </a:pPr>
            <a:r>
              <a:rPr lang="es-ES" sz="900"/>
              <a:t>Una estufa de campaña es una fuente alternativa excelente para cocinar.</a:t>
            </a:r>
            <a:endParaRPr lang="en-US" sz="900"/>
          </a:p>
          <a:p>
            <a:pPr marL="114300" indent="-114300">
              <a:buFont typeface="Arial"/>
              <a:buChar char="•"/>
            </a:pPr>
            <a:r>
              <a:rPr lang="es-ES" sz="900"/>
              <a:t>Lleve algunas velas. Utilícelas en lugar de hacer una fogata.</a:t>
            </a:r>
            <a:endParaRPr lang="en-US" sz="900"/>
          </a:p>
          <a:p>
            <a:pPr marL="114300" indent="-114300">
              <a:buFont typeface="Arial"/>
              <a:buChar char="•"/>
            </a:pPr>
            <a:r>
              <a:rPr lang="es-ES" sz="900"/>
              <a:t>Las estrellas y la oscuridad son una alternativa divertida en comparación con una fogata.</a:t>
            </a:r>
            <a:endParaRPr lang="en-US" sz="900"/>
          </a:p>
        </p:txBody>
      </p:sp>
      <p:pic>
        <p:nvPicPr>
          <p:cNvPr id="56" name="Picture 55" descr="campfirealternatives.png"/>
          <p:cNvPicPr>
            <a:picLocks noChangeAspect="1"/>
          </p:cNvPicPr>
          <p:nvPr/>
        </p:nvPicPr>
        <p:blipFill rotWithShape="1">
          <a:blip r:embed="rId15">
            <a:extLst>
              <a:ext uri="{28A0092B-C50C-407E-A947-70E740481C1C}">
                <a14:useLocalDpi xmlns:a14="http://schemas.microsoft.com/office/drawing/2010/main" val="0"/>
              </a:ext>
            </a:extLst>
          </a:blip>
          <a:srcRect t="24736"/>
          <a:stretch/>
        </p:blipFill>
        <p:spPr>
          <a:xfrm>
            <a:off x="5337000" y="4758867"/>
            <a:ext cx="4375733" cy="1583014"/>
          </a:xfrm>
          <a:prstGeom prst="rect">
            <a:avLst/>
          </a:prstGeom>
        </p:spPr>
      </p:pic>
      <p:sp>
        <p:nvSpPr>
          <p:cNvPr id="58" name="Rectangle 57"/>
          <p:cNvSpPr/>
          <p:nvPr/>
        </p:nvSpPr>
        <p:spPr>
          <a:xfrm>
            <a:off x="355418"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355418" y="7149924"/>
            <a:ext cx="4342406" cy="276999"/>
          </a:xfrm>
          <a:prstGeom prst="rect">
            <a:avLst/>
          </a:prstGeom>
          <a:noFill/>
        </p:spPr>
        <p:txBody>
          <a:bodyPr wrap="square" rtlCol="0">
            <a:spAutoFit/>
          </a:bodyPr>
          <a:lstStyle/>
          <a:p>
            <a:pPr algn="ctr"/>
            <a:r>
              <a:rPr lang="es-ES" sz="1200" b="1">
                <a:solidFill>
                  <a:schemeClr val="bg1"/>
                </a:solidFill>
              </a:rPr>
              <a:t>Obtenga más información en </a:t>
            </a:r>
            <a:r>
              <a:rPr lang="en-US" sz="1200" b="1">
                <a:solidFill>
                  <a:schemeClr val="bg1"/>
                </a:solidFill>
              </a:rPr>
              <a:t>: www.fs.usda.gov/olympic</a:t>
            </a:r>
          </a:p>
        </p:txBody>
      </p:sp>
      <p:sp>
        <p:nvSpPr>
          <p:cNvPr id="61" name="Rectangle 60"/>
          <p:cNvSpPr/>
          <p:nvPr/>
        </p:nvSpPr>
        <p:spPr>
          <a:xfrm>
            <a:off x="5336999"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336999" y="7149924"/>
            <a:ext cx="4342406" cy="276999"/>
          </a:xfrm>
          <a:prstGeom prst="rect">
            <a:avLst/>
          </a:prstGeom>
          <a:noFill/>
        </p:spPr>
        <p:txBody>
          <a:bodyPr wrap="square" rtlCol="0">
            <a:spAutoFit/>
          </a:bodyPr>
          <a:lstStyle/>
          <a:p>
            <a:pPr algn="ctr"/>
            <a:r>
              <a:rPr lang="es-ES" sz="1200" b="1">
                <a:solidFill>
                  <a:schemeClr val="bg1"/>
                </a:solidFill>
              </a:rPr>
              <a:t>Obtenga más información en </a:t>
            </a:r>
            <a:r>
              <a:rPr lang="en-US" sz="1200" b="1">
                <a:solidFill>
                  <a:schemeClr val="bg1"/>
                </a:solidFill>
              </a:rPr>
              <a:t>: www.fs.usda.gov/olympic</a:t>
            </a:r>
          </a:p>
        </p:txBody>
      </p:sp>
      <p:pic>
        <p:nvPicPr>
          <p:cNvPr id="63" name="Picture 62" descr="fsshieldb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38915" y="6375462"/>
            <a:ext cx="740490" cy="788825"/>
          </a:xfrm>
          <a:prstGeom prst="rect">
            <a:avLst/>
          </a:prstGeom>
        </p:spPr>
      </p:pic>
      <p:cxnSp>
        <p:nvCxnSpPr>
          <p:cNvPr id="44" name="Straight Connector 43"/>
          <p:cNvCxnSpPr/>
          <p:nvPr/>
        </p:nvCxnSpPr>
        <p:spPr>
          <a:xfrm>
            <a:off x="5013533" y="0"/>
            <a:ext cx="0" cy="7772400"/>
          </a:xfrm>
          <a:prstGeom prst="line">
            <a:avLst/>
          </a:prstGeom>
          <a:ln w="127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0" y="3908782"/>
            <a:ext cx="10058400" cy="0"/>
          </a:xfrm>
          <a:prstGeom prst="line">
            <a:avLst/>
          </a:prstGeom>
          <a:ln w="12700"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pic>
        <p:nvPicPr>
          <p:cNvPr id="42" name="Picture 41" descr="iconashtray.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623134" y="2819363"/>
            <a:ext cx="391700" cy="365760"/>
          </a:xfrm>
          <a:prstGeom prst="rect">
            <a:avLst/>
          </a:prstGeom>
        </p:spPr>
      </p:pic>
      <p:pic>
        <p:nvPicPr>
          <p:cNvPr id="10" name="Picture 9" descr="spcampfiresafetyheader.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47471" y="4181578"/>
            <a:ext cx="1575816" cy="899160"/>
          </a:xfrm>
          <a:prstGeom prst="rect">
            <a:avLst/>
          </a:prstGeom>
        </p:spPr>
      </p:pic>
      <p:sp>
        <p:nvSpPr>
          <p:cNvPr id="11" name="TextBox 10"/>
          <p:cNvSpPr txBox="1"/>
          <p:nvPr/>
        </p:nvSpPr>
        <p:spPr>
          <a:xfrm>
            <a:off x="1923287" y="4310722"/>
            <a:ext cx="2020139" cy="738664"/>
          </a:xfrm>
          <a:prstGeom prst="rect">
            <a:avLst/>
          </a:prstGeom>
          <a:noFill/>
        </p:spPr>
        <p:txBody>
          <a:bodyPr wrap="square" lIns="0" tIns="0" rIns="0" bIns="0" rtlCol="0">
            <a:spAutoFit/>
          </a:bodyPr>
          <a:lstStyle/>
          <a:p>
            <a:pPr algn="ctr"/>
            <a:r>
              <a:rPr lang="en-US" sz="2400" b="1"/>
              <a:t>Seguridad de</a:t>
            </a:r>
          </a:p>
          <a:p>
            <a:pPr algn="ctr"/>
            <a:r>
              <a:rPr lang="en-US" sz="2400" b="1"/>
              <a:t>las fogatas</a:t>
            </a:r>
          </a:p>
        </p:txBody>
      </p:sp>
      <p:sp>
        <p:nvSpPr>
          <p:cNvPr id="12" name="TextBox 11"/>
          <p:cNvSpPr txBox="1"/>
          <p:nvPr/>
        </p:nvSpPr>
        <p:spPr>
          <a:xfrm>
            <a:off x="5362381" y="4210118"/>
            <a:ext cx="4350352" cy="523220"/>
          </a:xfrm>
          <a:prstGeom prst="rect">
            <a:avLst/>
          </a:prstGeom>
          <a:noFill/>
        </p:spPr>
        <p:txBody>
          <a:bodyPr wrap="square" lIns="0" tIns="0" rIns="0" bIns="0" rtlCol="0">
            <a:spAutoFit/>
          </a:bodyPr>
          <a:lstStyle/>
          <a:p>
            <a:pPr algn="ctr"/>
            <a:r>
              <a:rPr lang="es-ES" sz="3400" b="1"/>
              <a:t>Alternativas de fogatas</a:t>
            </a:r>
            <a:endParaRPr lang="en-US" sz="3400"/>
          </a:p>
        </p:txBody>
      </p:sp>
      <p:sp>
        <p:nvSpPr>
          <p:cNvPr id="6" name="TextBox 5"/>
          <p:cNvSpPr txBox="1"/>
          <p:nvPr/>
        </p:nvSpPr>
        <p:spPr>
          <a:xfrm>
            <a:off x="3466813" y="3785671"/>
            <a:ext cx="1341983" cy="123111"/>
          </a:xfrm>
          <a:prstGeom prst="rect">
            <a:avLst/>
          </a:prstGeom>
          <a:noFill/>
        </p:spPr>
        <p:txBody>
          <a:bodyPr wrap="square" lIns="0" tIns="0" rIns="0" bIns="0" rtlCol="0">
            <a:spAutoFit/>
          </a:bodyPr>
          <a:lstStyle/>
          <a:p>
            <a:r>
              <a:rPr lang="en-US" sz="800"/>
              <a:t>2015_08_21SPpatrolcard.pptx</a:t>
            </a:r>
          </a:p>
        </p:txBody>
      </p:sp>
    </p:spTree>
    <p:extLst>
      <p:ext uri="{BB962C8B-B14F-4D97-AF65-F5344CB8AC3E}">
        <p14:creationId xmlns:p14="http://schemas.microsoft.com/office/powerpoint/2010/main" val="101562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472" y="369020"/>
            <a:ext cx="4333834" cy="1036578"/>
          </a:xfrm>
          <a:prstGeom prst="rect">
            <a:avLst/>
          </a:prstGeom>
        </p:spPr>
      </p:pic>
      <p:sp>
        <p:nvSpPr>
          <p:cNvPr id="10" name="TextBox 9"/>
          <p:cNvSpPr txBox="1"/>
          <p:nvPr/>
        </p:nvSpPr>
        <p:spPr>
          <a:xfrm>
            <a:off x="1442641" y="830437"/>
            <a:ext cx="3239060" cy="552911"/>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12" name="TextBox 11"/>
          <p:cNvSpPr txBox="1"/>
          <p:nvPr/>
        </p:nvSpPr>
        <p:spPr>
          <a:xfrm>
            <a:off x="551756" y="1529502"/>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13" name="TextBox 12"/>
          <p:cNvSpPr txBox="1"/>
          <p:nvPr/>
        </p:nvSpPr>
        <p:spPr>
          <a:xfrm>
            <a:off x="2858099" y="1531232"/>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14" name="Rectangle 13"/>
          <p:cNvSpPr/>
          <p:nvPr/>
        </p:nvSpPr>
        <p:spPr>
          <a:xfrm>
            <a:off x="347474" y="15629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18" name="Rectangle 17"/>
          <p:cNvSpPr/>
          <p:nvPr/>
        </p:nvSpPr>
        <p:spPr>
          <a:xfrm>
            <a:off x="347567" y="186917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19" name="Rectangle 18"/>
          <p:cNvSpPr/>
          <p:nvPr/>
        </p:nvSpPr>
        <p:spPr>
          <a:xfrm>
            <a:off x="344455" y="218354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0" name="Rectangle 19"/>
          <p:cNvSpPr/>
          <p:nvPr/>
        </p:nvSpPr>
        <p:spPr>
          <a:xfrm>
            <a:off x="343828" y="249057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1" name="Rectangle 20"/>
          <p:cNvSpPr/>
          <p:nvPr/>
        </p:nvSpPr>
        <p:spPr>
          <a:xfrm>
            <a:off x="343828" y="277731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2" name="Rectangle 21"/>
          <p:cNvSpPr/>
          <p:nvPr/>
        </p:nvSpPr>
        <p:spPr>
          <a:xfrm>
            <a:off x="348275" y="308018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3" name="Rectangle 22"/>
          <p:cNvSpPr/>
          <p:nvPr/>
        </p:nvSpPr>
        <p:spPr>
          <a:xfrm>
            <a:off x="2658200" y="156307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4" name="Rectangle 23"/>
          <p:cNvSpPr/>
          <p:nvPr/>
        </p:nvSpPr>
        <p:spPr>
          <a:xfrm>
            <a:off x="2658293" y="200156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5" name="Rectangle 24"/>
          <p:cNvSpPr/>
          <p:nvPr/>
        </p:nvSpPr>
        <p:spPr>
          <a:xfrm>
            <a:off x="2655181" y="231064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6" name="Rectangle 25"/>
          <p:cNvSpPr/>
          <p:nvPr/>
        </p:nvSpPr>
        <p:spPr>
          <a:xfrm>
            <a:off x="2654554" y="261237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27" name="Rectangle 26"/>
          <p:cNvSpPr/>
          <p:nvPr/>
        </p:nvSpPr>
        <p:spPr>
          <a:xfrm>
            <a:off x="2654554" y="291499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31" name="Rectangle 30"/>
          <p:cNvSpPr/>
          <p:nvPr/>
        </p:nvSpPr>
        <p:spPr>
          <a:xfrm>
            <a:off x="348275" y="338810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33" name="Straight Connector 32"/>
          <p:cNvCxnSpPr/>
          <p:nvPr/>
        </p:nvCxnSpPr>
        <p:spPr>
          <a:xfrm>
            <a:off x="884454" y="3543612"/>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37" name="Picture 36"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9670" y="367933"/>
            <a:ext cx="4333834" cy="1036578"/>
          </a:xfrm>
          <a:prstGeom prst="rect">
            <a:avLst/>
          </a:prstGeom>
        </p:spPr>
      </p:pic>
      <p:sp>
        <p:nvSpPr>
          <p:cNvPr id="38" name="TextBox 37"/>
          <p:cNvSpPr txBox="1"/>
          <p:nvPr/>
        </p:nvSpPr>
        <p:spPr>
          <a:xfrm>
            <a:off x="6474838" y="829350"/>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39" name="TextBox 38"/>
          <p:cNvSpPr txBox="1"/>
          <p:nvPr/>
        </p:nvSpPr>
        <p:spPr>
          <a:xfrm>
            <a:off x="5583954" y="1528415"/>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40" name="TextBox 39"/>
          <p:cNvSpPr txBox="1"/>
          <p:nvPr/>
        </p:nvSpPr>
        <p:spPr>
          <a:xfrm>
            <a:off x="7890297" y="1530145"/>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41" name="Rectangle 40"/>
          <p:cNvSpPr/>
          <p:nvPr/>
        </p:nvSpPr>
        <p:spPr>
          <a:xfrm>
            <a:off x="5379672" y="156189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2" name="Rectangle 41"/>
          <p:cNvSpPr/>
          <p:nvPr/>
        </p:nvSpPr>
        <p:spPr>
          <a:xfrm>
            <a:off x="5379765" y="186808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3" name="Rectangle 42"/>
          <p:cNvSpPr/>
          <p:nvPr/>
        </p:nvSpPr>
        <p:spPr>
          <a:xfrm>
            <a:off x="5376653" y="218246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4" name="Rectangle 43"/>
          <p:cNvSpPr/>
          <p:nvPr/>
        </p:nvSpPr>
        <p:spPr>
          <a:xfrm>
            <a:off x="5376026" y="248948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5" name="Rectangle 44"/>
          <p:cNvSpPr/>
          <p:nvPr/>
        </p:nvSpPr>
        <p:spPr>
          <a:xfrm>
            <a:off x="5376026" y="277622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6" name="Rectangle 45"/>
          <p:cNvSpPr/>
          <p:nvPr/>
        </p:nvSpPr>
        <p:spPr>
          <a:xfrm>
            <a:off x="5380473" y="30791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7" name="Rectangle 46"/>
          <p:cNvSpPr/>
          <p:nvPr/>
        </p:nvSpPr>
        <p:spPr>
          <a:xfrm>
            <a:off x="7690398" y="156199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8" name="Rectangle 47"/>
          <p:cNvSpPr/>
          <p:nvPr/>
        </p:nvSpPr>
        <p:spPr>
          <a:xfrm>
            <a:off x="7690491" y="200047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49" name="Rectangle 48"/>
          <p:cNvSpPr/>
          <p:nvPr/>
        </p:nvSpPr>
        <p:spPr>
          <a:xfrm>
            <a:off x="7687379" y="230956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0" name="Rectangle 49"/>
          <p:cNvSpPr/>
          <p:nvPr/>
        </p:nvSpPr>
        <p:spPr>
          <a:xfrm>
            <a:off x="7686752" y="261129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1" name="Rectangle 50"/>
          <p:cNvSpPr/>
          <p:nvPr/>
        </p:nvSpPr>
        <p:spPr>
          <a:xfrm>
            <a:off x="7686752" y="291391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52" name="Rectangle 51"/>
          <p:cNvSpPr/>
          <p:nvPr/>
        </p:nvSpPr>
        <p:spPr>
          <a:xfrm>
            <a:off x="5380473" y="338701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53" name="Straight Connector 52"/>
          <p:cNvCxnSpPr/>
          <p:nvPr/>
        </p:nvCxnSpPr>
        <p:spPr>
          <a:xfrm>
            <a:off x="5916652" y="3542525"/>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56" name="Picture 55"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67" y="4261222"/>
            <a:ext cx="4333834" cy="1036578"/>
          </a:xfrm>
          <a:prstGeom prst="rect">
            <a:avLst/>
          </a:prstGeom>
        </p:spPr>
      </p:pic>
      <p:sp>
        <p:nvSpPr>
          <p:cNvPr id="57" name="TextBox 56"/>
          <p:cNvSpPr txBox="1"/>
          <p:nvPr/>
        </p:nvSpPr>
        <p:spPr>
          <a:xfrm>
            <a:off x="1443035" y="4722639"/>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58" name="TextBox 57"/>
          <p:cNvSpPr txBox="1"/>
          <p:nvPr/>
        </p:nvSpPr>
        <p:spPr>
          <a:xfrm>
            <a:off x="552151" y="5421704"/>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59" name="TextBox 58"/>
          <p:cNvSpPr txBox="1"/>
          <p:nvPr/>
        </p:nvSpPr>
        <p:spPr>
          <a:xfrm>
            <a:off x="2858494" y="5423434"/>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60" name="Rectangle 59"/>
          <p:cNvSpPr/>
          <p:nvPr/>
        </p:nvSpPr>
        <p:spPr>
          <a:xfrm>
            <a:off x="347869" y="545518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1" name="Rectangle 60"/>
          <p:cNvSpPr/>
          <p:nvPr/>
        </p:nvSpPr>
        <p:spPr>
          <a:xfrm>
            <a:off x="347962" y="576137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2" name="Rectangle 61"/>
          <p:cNvSpPr/>
          <p:nvPr/>
        </p:nvSpPr>
        <p:spPr>
          <a:xfrm>
            <a:off x="344850" y="607574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3" name="Rectangle 62"/>
          <p:cNvSpPr/>
          <p:nvPr/>
        </p:nvSpPr>
        <p:spPr>
          <a:xfrm>
            <a:off x="344223" y="638277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4" name="Rectangle 63"/>
          <p:cNvSpPr/>
          <p:nvPr/>
        </p:nvSpPr>
        <p:spPr>
          <a:xfrm>
            <a:off x="344223" y="6669517"/>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5" name="Rectangle 64"/>
          <p:cNvSpPr/>
          <p:nvPr/>
        </p:nvSpPr>
        <p:spPr>
          <a:xfrm>
            <a:off x="348670" y="697239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6" name="Rectangle 65"/>
          <p:cNvSpPr/>
          <p:nvPr/>
        </p:nvSpPr>
        <p:spPr>
          <a:xfrm>
            <a:off x="2658595" y="545528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7" name="Rectangle 66"/>
          <p:cNvSpPr/>
          <p:nvPr/>
        </p:nvSpPr>
        <p:spPr>
          <a:xfrm>
            <a:off x="2658688" y="589376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8" name="Rectangle 67"/>
          <p:cNvSpPr/>
          <p:nvPr/>
        </p:nvSpPr>
        <p:spPr>
          <a:xfrm>
            <a:off x="2655576" y="6202849"/>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69" name="Rectangle 68"/>
          <p:cNvSpPr/>
          <p:nvPr/>
        </p:nvSpPr>
        <p:spPr>
          <a:xfrm>
            <a:off x="2654949" y="650458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70" name="Rectangle 69"/>
          <p:cNvSpPr/>
          <p:nvPr/>
        </p:nvSpPr>
        <p:spPr>
          <a:xfrm>
            <a:off x="2654949" y="68072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71" name="Rectangle 70"/>
          <p:cNvSpPr/>
          <p:nvPr/>
        </p:nvSpPr>
        <p:spPr>
          <a:xfrm>
            <a:off x="348670" y="728030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72" name="Straight Connector 71"/>
          <p:cNvCxnSpPr/>
          <p:nvPr/>
        </p:nvCxnSpPr>
        <p:spPr>
          <a:xfrm>
            <a:off x="884849" y="7435814"/>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75" name="Picture 74" descr="firerestrict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065" y="4260135"/>
            <a:ext cx="4333834" cy="1036578"/>
          </a:xfrm>
          <a:prstGeom prst="rect">
            <a:avLst/>
          </a:prstGeom>
        </p:spPr>
      </p:pic>
      <p:sp>
        <p:nvSpPr>
          <p:cNvPr id="76" name="TextBox 75"/>
          <p:cNvSpPr txBox="1"/>
          <p:nvPr/>
        </p:nvSpPr>
        <p:spPr>
          <a:xfrm>
            <a:off x="6475233" y="4721552"/>
            <a:ext cx="3267515" cy="553998"/>
          </a:xfrm>
          <a:prstGeom prst="rect">
            <a:avLst/>
          </a:prstGeom>
          <a:noFill/>
        </p:spPr>
        <p:txBody>
          <a:bodyPr wrap="square" lIns="0" tIns="0" rIns="0" bIns="0" rtlCol="0">
            <a:spAutoFit/>
          </a:bodyPr>
          <a:lstStyle/>
          <a:p>
            <a:r>
              <a:rPr lang="en-US" sz="900"/>
              <a:t>As of today’s date, _________, our public lands are under fire restrictions. Restrictions are subject to change. Violators can be fined and/or face imprisonment. We have observed the following violations:</a:t>
            </a:r>
          </a:p>
        </p:txBody>
      </p:sp>
      <p:sp>
        <p:nvSpPr>
          <p:cNvPr id="77" name="TextBox 76"/>
          <p:cNvSpPr txBox="1"/>
          <p:nvPr/>
        </p:nvSpPr>
        <p:spPr>
          <a:xfrm>
            <a:off x="5584349" y="5420617"/>
            <a:ext cx="2030898" cy="2233090"/>
          </a:xfrm>
          <a:prstGeom prst="rect">
            <a:avLst/>
          </a:prstGeom>
          <a:noFill/>
        </p:spPr>
        <p:txBody>
          <a:bodyPr wrap="square" lIns="0" tIns="0" rIns="0" bIns="0" rtlCol="0">
            <a:spAutoFit/>
          </a:bodyPr>
          <a:lstStyle/>
          <a:p>
            <a:pPr>
              <a:lnSpc>
                <a:spcPts val="1000"/>
              </a:lnSpc>
              <a:spcBef>
                <a:spcPts val="400"/>
              </a:spcBef>
            </a:pPr>
            <a:r>
              <a:rPr lang="en-US" sz="900"/>
              <a:t>Fire outside an agency-designated recreation site</a:t>
            </a:r>
          </a:p>
          <a:p>
            <a:pPr>
              <a:lnSpc>
                <a:spcPts val="1000"/>
              </a:lnSpc>
              <a:spcBef>
                <a:spcPts val="400"/>
              </a:spcBef>
            </a:pPr>
            <a:r>
              <a:rPr lang="en-US" sz="900"/>
              <a:t>Smoking when not surrounded by 3 feet of cleared ground</a:t>
            </a:r>
          </a:p>
          <a:p>
            <a:pPr>
              <a:lnSpc>
                <a:spcPts val="1000"/>
              </a:lnSpc>
              <a:spcBef>
                <a:spcPts val="400"/>
              </a:spcBef>
            </a:pPr>
            <a:r>
              <a:rPr lang="en-US" sz="900"/>
              <a:t>Fire outside concrete or metal ring at an agency-designated recreation site</a:t>
            </a:r>
          </a:p>
          <a:p>
            <a:pPr>
              <a:lnSpc>
                <a:spcPts val="1000"/>
              </a:lnSpc>
              <a:spcBef>
                <a:spcPts val="400"/>
              </a:spcBef>
            </a:pPr>
            <a:r>
              <a:rPr lang="en-US" sz="900"/>
              <a:t>Use and or possession of fireworks on public lands</a:t>
            </a:r>
          </a:p>
          <a:p>
            <a:pPr>
              <a:lnSpc>
                <a:spcPts val="1000"/>
              </a:lnSpc>
              <a:spcBef>
                <a:spcPts val="400"/>
              </a:spcBef>
            </a:pPr>
            <a:r>
              <a:rPr lang="en-US" sz="900"/>
              <a:t>Unsafe shooting practices or shooting in violation of restrictions.</a:t>
            </a:r>
          </a:p>
          <a:p>
            <a:pPr>
              <a:lnSpc>
                <a:spcPts val="1000"/>
              </a:lnSpc>
              <a:spcBef>
                <a:spcPts val="400"/>
              </a:spcBef>
            </a:pPr>
            <a:r>
              <a:rPr lang="en-US" sz="900"/>
              <a:t>Charcoal briquettes used in grills outside of agency-designated recreation sites</a:t>
            </a:r>
          </a:p>
          <a:p>
            <a:pPr>
              <a:lnSpc>
                <a:spcPts val="1000"/>
              </a:lnSpc>
              <a:spcBef>
                <a:spcPts val="1000"/>
              </a:spcBef>
            </a:pPr>
            <a:r>
              <a:rPr lang="en-US" sz="900"/>
              <a:t>Other:</a:t>
            </a:r>
          </a:p>
          <a:p>
            <a:pPr>
              <a:lnSpc>
                <a:spcPts val="1000"/>
              </a:lnSpc>
              <a:spcBef>
                <a:spcPts val="400"/>
              </a:spcBef>
            </a:pPr>
            <a:endParaRPr lang="en-US" sz="900"/>
          </a:p>
        </p:txBody>
      </p:sp>
      <p:sp>
        <p:nvSpPr>
          <p:cNvPr id="78" name="TextBox 77"/>
          <p:cNvSpPr txBox="1"/>
          <p:nvPr/>
        </p:nvSpPr>
        <p:spPr>
          <a:xfrm>
            <a:off x="7890692" y="5422347"/>
            <a:ext cx="1839726" cy="1745777"/>
          </a:xfrm>
          <a:prstGeom prst="rect">
            <a:avLst/>
          </a:prstGeom>
          <a:noFill/>
        </p:spPr>
        <p:txBody>
          <a:bodyPr wrap="square" lIns="0" tIns="0" rIns="0" bIns="0" rtlCol="0">
            <a:spAutoFit/>
          </a:bodyPr>
          <a:lstStyle/>
          <a:p>
            <a:pPr>
              <a:lnSpc>
                <a:spcPts val="1000"/>
              </a:lnSpc>
              <a:spcBef>
                <a:spcPts val="400"/>
              </a:spcBef>
            </a:pPr>
            <a:r>
              <a:rPr lang="en-US" sz="900"/>
              <a:t>Igniting, building, maintaining, attending or using a fire on public lands when restrictions are in effect</a:t>
            </a:r>
          </a:p>
          <a:p>
            <a:pPr>
              <a:lnSpc>
                <a:spcPts val="1000"/>
              </a:lnSpc>
              <a:spcBef>
                <a:spcPts val="400"/>
              </a:spcBef>
            </a:pPr>
            <a:r>
              <a:rPr lang="en-US" sz="900"/>
              <a:t>Smoking outside an enclosed vehicle or building</a:t>
            </a:r>
          </a:p>
          <a:p>
            <a:pPr>
              <a:lnSpc>
                <a:spcPts val="1000"/>
              </a:lnSpc>
              <a:spcBef>
                <a:spcPts val="400"/>
              </a:spcBef>
            </a:pPr>
            <a:r>
              <a:rPr lang="en-US" sz="900"/>
              <a:t>Operating motorized vehicles off of designated roads and trails</a:t>
            </a:r>
          </a:p>
          <a:p>
            <a:pPr>
              <a:lnSpc>
                <a:spcPts val="1000"/>
              </a:lnSpc>
              <a:spcBef>
                <a:spcPts val="400"/>
              </a:spcBef>
            </a:pPr>
            <a:r>
              <a:rPr lang="en-US" sz="900"/>
              <a:t>Operating a chainsaw outside hours listed in restrictions</a:t>
            </a:r>
          </a:p>
          <a:p>
            <a:pPr>
              <a:lnSpc>
                <a:spcPts val="1000"/>
              </a:lnSpc>
              <a:spcBef>
                <a:spcPts val="400"/>
              </a:spcBef>
            </a:pPr>
            <a:r>
              <a:rPr lang="en-US" sz="900"/>
              <a:t>Operating an internal combustion engine without a working spark arrestor</a:t>
            </a:r>
          </a:p>
        </p:txBody>
      </p:sp>
      <p:sp>
        <p:nvSpPr>
          <p:cNvPr id="79" name="Rectangle 78"/>
          <p:cNvSpPr/>
          <p:nvPr/>
        </p:nvSpPr>
        <p:spPr>
          <a:xfrm>
            <a:off x="5380067" y="5454101"/>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0" name="Rectangle 79"/>
          <p:cNvSpPr/>
          <p:nvPr/>
        </p:nvSpPr>
        <p:spPr>
          <a:xfrm>
            <a:off x="5380160" y="57602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1" name="Rectangle 80"/>
          <p:cNvSpPr/>
          <p:nvPr/>
        </p:nvSpPr>
        <p:spPr>
          <a:xfrm>
            <a:off x="5377048" y="607466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2" name="Rectangle 81"/>
          <p:cNvSpPr/>
          <p:nvPr/>
        </p:nvSpPr>
        <p:spPr>
          <a:xfrm>
            <a:off x="5376421" y="6381686"/>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3" name="Rectangle 82"/>
          <p:cNvSpPr/>
          <p:nvPr/>
        </p:nvSpPr>
        <p:spPr>
          <a:xfrm>
            <a:off x="5376421" y="6668430"/>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4" name="Rectangle 83"/>
          <p:cNvSpPr/>
          <p:nvPr/>
        </p:nvSpPr>
        <p:spPr>
          <a:xfrm>
            <a:off x="5380868" y="697130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5" name="Rectangle 84"/>
          <p:cNvSpPr/>
          <p:nvPr/>
        </p:nvSpPr>
        <p:spPr>
          <a:xfrm>
            <a:off x="7690793" y="5454193"/>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6" name="Rectangle 85"/>
          <p:cNvSpPr/>
          <p:nvPr/>
        </p:nvSpPr>
        <p:spPr>
          <a:xfrm>
            <a:off x="7690886" y="5892678"/>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7" name="Rectangle 86"/>
          <p:cNvSpPr/>
          <p:nvPr/>
        </p:nvSpPr>
        <p:spPr>
          <a:xfrm>
            <a:off x="7687774" y="6201762"/>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8" name="Rectangle 87"/>
          <p:cNvSpPr/>
          <p:nvPr/>
        </p:nvSpPr>
        <p:spPr>
          <a:xfrm>
            <a:off x="7687147" y="650349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89" name="Rectangle 88"/>
          <p:cNvSpPr/>
          <p:nvPr/>
        </p:nvSpPr>
        <p:spPr>
          <a:xfrm>
            <a:off x="7687147" y="6806114"/>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sp>
        <p:nvSpPr>
          <p:cNvPr id="90" name="Rectangle 89"/>
          <p:cNvSpPr/>
          <p:nvPr/>
        </p:nvSpPr>
        <p:spPr>
          <a:xfrm>
            <a:off x="5380868" y="7279215"/>
            <a:ext cx="155512" cy="1555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tIns="0" bIns="0" rtlCol="0" anchor="ctr"/>
          <a:lstStyle/>
          <a:p>
            <a:pPr algn="ctr"/>
            <a:endParaRPr lang="en-US">
              <a:noFill/>
            </a:endParaRPr>
          </a:p>
        </p:txBody>
      </p:sp>
      <p:cxnSp>
        <p:nvCxnSpPr>
          <p:cNvPr id="91" name="Straight Connector 90"/>
          <p:cNvCxnSpPr/>
          <p:nvPr/>
        </p:nvCxnSpPr>
        <p:spPr>
          <a:xfrm>
            <a:off x="5917047" y="7434727"/>
            <a:ext cx="3813371" cy="0"/>
          </a:xfrm>
          <a:prstGeom prst="line">
            <a:avLst/>
          </a:pr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4" name="Straight Connector 3"/>
          <p:cNvCxnSpPr/>
          <p:nvPr/>
        </p:nvCxnSpPr>
        <p:spPr>
          <a:xfrm>
            <a:off x="5013533" y="0"/>
            <a:ext cx="0" cy="7772400"/>
          </a:xfrm>
          <a:prstGeom prst="line">
            <a:avLst/>
          </a:prstGeom>
          <a:ln w="1270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0" y="3908782"/>
            <a:ext cx="10058400" cy="0"/>
          </a:xfrm>
          <a:prstGeom prst="line">
            <a:avLst/>
          </a:prstGeom>
          <a:ln w="12700"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664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TotalTime>
  <Words>1156</Words>
  <Application>Microsoft Macintosh PowerPoint</Application>
  <PresentationFormat>Custom</PresentationFormat>
  <Paragraphs>92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27</cp:revision>
  <dcterms:created xsi:type="dcterms:W3CDTF">2014-07-24T03:46:57Z</dcterms:created>
  <dcterms:modified xsi:type="dcterms:W3CDTF">2015-08-22T00:15:19Z</dcterms:modified>
</cp:coreProperties>
</file>