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56" r:id="rId2"/>
    <p:sldId id="257" r:id="rId3"/>
  </p:sldIdLst>
  <p:sldSz cx="10058400" cy="7772400"/>
  <p:notesSz cx="6858000" cy="9144000"/>
  <p:defaultTextStyle>
    <a:defPPr>
      <a:defRPr lang="en-US"/>
    </a:defPPr>
    <a:lvl1pPr marL="0" algn="l" defTabSz="509412" rtl="0" eaLnBrk="1" latinLnBrk="0" hangingPunct="1">
      <a:defRPr sz="2000" kern="1200">
        <a:solidFill>
          <a:schemeClr val="tx1"/>
        </a:solidFill>
        <a:latin typeface="+mn-lt"/>
        <a:ea typeface="+mn-ea"/>
        <a:cs typeface="+mn-cs"/>
      </a:defRPr>
    </a:lvl1pPr>
    <a:lvl2pPr marL="509412" algn="l" defTabSz="509412" rtl="0" eaLnBrk="1" latinLnBrk="0" hangingPunct="1">
      <a:defRPr sz="2000" kern="1200">
        <a:solidFill>
          <a:schemeClr val="tx1"/>
        </a:solidFill>
        <a:latin typeface="+mn-lt"/>
        <a:ea typeface="+mn-ea"/>
        <a:cs typeface="+mn-cs"/>
      </a:defRPr>
    </a:lvl2pPr>
    <a:lvl3pPr marL="1018824" algn="l" defTabSz="509412" rtl="0" eaLnBrk="1" latinLnBrk="0" hangingPunct="1">
      <a:defRPr sz="2000" kern="1200">
        <a:solidFill>
          <a:schemeClr val="tx1"/>
        </a:solidFill>
        <a:latin typeface="+mn-lt"/>
        <a:ea typeface="+mn-ea"/>
        <a:cs typeface="+mn-cs"/>
      </a:defRPr>
    </a:lvl3pPr>
    <a:lvl4pPr marL="1528237" algn="l" defTabSz="509412" rtl="0" eaLnBrk="1" latinLnBrk="0" hangingPunct="1">
      <a:defRPr sz="2000" kern="1200">
        <a:solidFill>
          <a:schemeClr val="tx1"/>
        </a:solidFill>
        <a:latin typeface="+mn-lt"/>
        <a:ea typeface="+mn-ea"/>
        <a:cs typeface="+mn-cs"/>
      </a:defRPr>
    </a:lvl4pPr>
    <a:lvl5pPr marL="2037649" algn="l" defTabSz="509412" rtl="0" eaLnBrk="1" latinLnBrk="0" hangingPunct="1">
      <a:defRPr sz="2000" kern="1200">
        <a:solidFill>
          <a:schemeClr val="tx1"/>
        </a:solidFill>
        <a:latin typeface="+mn-lt"/>
        <a:ea typeface="+mn-ea"/>
        <a:cs typeface="+mn-cs"/>
      </a:defRPr>
    </a:lvl5pPr>
    <a:lvl6pPr marL="2547061" algn="l" defTabSz="509412" rtl="0" eaLnBrk="1" latinLnBrk="0" hangingPunct="1">
      <a:defRPr sz="2000" kern="1200">
        <a:solidFill>
          <a:schemeClr val="tx1"/>
        </a:solidFill>
        <a:latin typeface="+mn-lt"/>
        <a:ea typeface="+mn-ea"/>
        <a:cs typeface="+mn-cs"/>
      </a:defRPr>
    </a:lvl6pPr>
    <a:lvl7pPr marL="3056473" algn="l" defTabSz="509412" rtl="0" eaLnBrk="1" latinLnBrk="0" hangingPunct="1">
      <a:defRPr sz="2000" kern="1200">
        <a:solidFill>
          <a:schemeClr val="tx1"/>
        </a:solidFill>
        <a:latin typeface="+mn-lt"/>
        <a:ea typeface="+mn-ea"/>
        <a:cs typeface="+mn-cs"/>
      </a:defRPr>
    </a:lvl7pPr>
    <a:lvl8pPr marL="3565886" algn="l" defTabSz="509412" rtl="0" eaLnBrk="1" latinLnBrk="0" hangingPunct="1">
      <a:defRPr sz="2000" kern="1200">
        <a:solidFill>
          <a:schemeClr val="tx1"/>
        </a:solidFill>
        <a:latin typeface="+mn-lt"/>
        <a:ea typeface="+mn-ea"/>
        <a:cs typeface="+mn-cs"/>
      </a:defRPr>
    </a:lvl8pPr>
    <a:lvl9pPr marL="4075298" algn="l" defTabSz="509412" rtl="0" eaLnBrk="1" latinLnBrk="0" hangingPunct="1">
      <a:defRPr sz="2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78" d="100"/>
          <a:sy n="178" d="100"/>
        </p:scale>
        <p:origin x="-80" y="3152"/>
      </p:cViewPr>
      <p:guideLst>
        <p:guide orient="horz" pos="2448"/>
        <p:guide pos="316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59901C-EC42-C54B-92DF-041ADF0C2380}" type="datetimeFigureOut">
              <a:t>8/21/15</a:t>
            </a:fld>
            <a:endParaRPr lang="en-US"/>
          </a:p>
        </p:txBody>
      </p:sp>
      <p:sp>
        <p:nvSpPr>
          <p:cNvPr id="4" name="Slide Image Placeholder 3"/>
          <p:cNvSpPr>
            <a:spLocks noGrp="1" noRot="1" noChangeAspect="1"/>
          </p:cNvSpPr>
          <p:nvPr>
            <p:ph type="sldImg" idx="2"/>
          </p:nvPr>
        </p:nvSpPr>
        <p:spPr>
          <a:xfrm>
            <a:off x="1209675" y="685800"/>
            <a:ext cx="44386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ECC2FAA-9395-0E49-96C8-9F4791DD574F}" type="slidenum">
              <a:t>‹#›</a:t>
            </a:fld>
            <a:endParaRPr lang="en-US"/>
          </a:p>
        </p:txBody>
      </p:sp>
    </p:spTree>
    <p:extLst>
      <p:ext uri="{BB962C8B-B14F-4D97-AF65-F5344CB8AC3E}">
        <p14:creationId xmlns:p14="http://schemas.microsoft.com/office/powerpoint/2010/main" val="153436447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This is a</a:t>
            </a:r>
            <a:r>
              <a:rPr lang="en-US" baseline="0"/>
              <a:t> contact card that LEOs and other agency field personnel can use to inform people of violations of restrictions, in lieu of a ticket* or when visitors are not on site.  Agency logo can be changed; open the art_patrolcard folder, then open the agencylogos.pptx file and copy/paste your agency’s logo. The text and symbols can be switched based on most common fire causes. Please remember that you will probably have exceptions on wording… so the text can be changed to meet specific wording on orders.</a:t>
            </a:r>
          </a:p>
          <a:p>
            <a:pPr marL="0" indent="0">
              <a:buFontTx/>
              <a:buNone/>
            </a:pPr>
            <a:r>
              <a:rPr lang="en-US" baseline="0"/>
              <a:t>* If restrictions have been enacted but signs and flyers have not yet been posted… ie the visitor says “I did not know” or “I did not see a sign”.</a:t>
            </a:r>
          </a:p>
          <a:p>
            <a:pPr marL="0" indent="0">
              <a:buFontTx/>
              <a:buNone/>
            </a:pPr>
            <a:r>
              <a:rPr lang="en-US" baseline="0"/>
              <a:t>These should be printed on bright cardstock (Astrobright yellow or green)</a:t>
            </a:r>
          </a:p>
        </p:txBody>
      </p:sp>
      <p:sp>
        <p:nvSpPr>
          <p:cNvPr id="4" name="Slide Number Placeholder 3"/>
          <p:cNvSpPr>
            <a:spLocks noGrp="1"/>
          </p:cNvSpPr>
          <p:nvPr>
            <p:ph type="sldNum" sz="quarter" idx="10"/>
          </p:nvPr>
        </p:nvSpPr>
        <p:spPr/>
        <p:txBody>
          <a:bodyPr/>
          <a:lstStyle/>
          <a:p>
            <a:fld id="{CECC2FAA-9395-0E49-96C8-9F4791DD574F}" type="slidenum">
              <a:t>1</a:t>
            </a:fld>
            <a:endParaRPr lang="en-US"/>
          </a:p>
        </p:txBody>
      </p:sp>
    </p:spTree>
    <p:extLst>
      <p:ext uri="{BB962C8B-B14F-4D97-AF65-F5344CB8AC3E}">
        <p14:creationId xmlns:p14="http://schemas.microsoft.com/office/powerpoint/2010/main" val="20545660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ECC2FAA-9395-0E49-96C8-9F4791DD574F}" type="slidenum">
              <a:rPr lang="en-US"/>
              <a:t>2</a:t>
            </a:fld>
            <a:endParaRPr lang="en-US"/>
          </a:p>
        </p:txBody>
      </p:sp>
    </p:spTree>
    <p:extLst>
      <p:ext uri="{BB962C8B-B14F-4D97-AF65-F5344CB8AC3E}">
        <p14:creationId xmlns:p14="http://schemas.microsoft.com/office/powerpoint/2010/main" val="33754762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380" y="2414482"/>
            <a:ext cx="8549640" cy="1666028"/>
          </a:xfrm>
        </p:spPr>
        <p:txBody>
          <a:bodyPr/>
          <a:lstStyle/>
          <a:p>
            <a:r>
              <a:rPr lang="en-US" smtClean="0"/>
              <a:t>Click to edit Master title style</a:t>
            </a:r>
            <a:endParaRPr lang="en-US"/>
          </a:p>
        </p:txBody>
      </p:sp>
      <p:sp>
        <p:nvSpPr>
          <p:cNvPr id="3" name="Subtitle 2"/>
          <p:cNvSpPr>
            <a:spLocks noGrp="1"/>
          </p:cNvSpPr>
          <p:nvPr>
            <p:ph type="subTitle" idx="1"/>
          </p:nvPr>
        </p:nvSpPr>
        <p:spPr>
          <a:xfrm>
            <a:off x="1508760" y="4404360"/>
            <a:ext cx="7040880" cy="1986280"/>
          </a:xfrm>
        </p:spPr>
        <p:txBody>
          <a:bodyPr/>
          <a:lstStyle>
            <a:lvl1pPr marL="0" indent="0" algn="ctr">
              <a:buNone/>
              <a:defRPr>
                <a:solidFill>
                  <a:schemeClr val="tx1">
                    <a:tint val="75000"/>
                  </a:schemeClr>
                </a:solidFill>
              </a:defRPr>
            </a:lvl1pPr>
            <a:lvl2pPr marL="509412" indent="0" algn="ctr">
              <a:buNone/>
              <a:defRPr>
                <a:solidFill>
                  <a:schemeClr val="tx1">
                    <a:tint val="75000"/>
                  </a:schemeClr>
                </a:solidFill>
              </a:defRPr>
            </a:lvl2pPr>
            <a:lvl3pPr marL="1018824" indent="0" algn="ctr">
              <a:buNone/>
              <a:defRPr>
                <a:solidFill>
                  <a:schemeClr val="tx1">
                    <a:tint val="75000"/>
                  </a:schemeClr>
                </a:solidFill>
              </a:defRPr>
            </a:lvl3pPr>
            <a:lvl4pPr marL="1528237" indent="0" algn="ctr">
              <a:buNone/>
              <a:defRPr>
                <a:solidFill>
                  <a:schemeClr val="tx1">
                    <a:tint val="75000"/>
                  </a:schemeClr>
                </a:solidFill>
              </a:defRPr>
            </a:lvl4pPr>
            <a:lvl5pPr marL="2037649" indent="0" algn="ctr">
              <a:buNone/>
              <a:defRPr>
                <a:solidFill>
                  <a:schemeClr val="tx1">
                    <a:tint val="75000"/>
                  </a:schemeClr>
                </a:solidFill>
              </a:defRPr>
            </a:lvl5pPr>
            <a:lvl6pPr marL="2547061" indent="0" algn="ctr">
              <a:buNone/>
              <a:defRPr>
                <a:solidFill>
                  <a:schemeClr val="tx1">
                    <a:tint val="75000"/>
                  </a:schemeClr>
                </a:solidFill>
              </a:defRPr>
            </a:lvl6pPr>
            <a:lvl7pPr marL="3056473" indent="0" algn="ctr">
              <a:buNone/>
              <a:defRPr>
                <a:solidFill>
                  <a:schemeClr val="tx1">
                    <a:tint val="75000"/>
                  </a:schemeClr>
                </a:solidFill>
              </a:defRPr>
            </a:lvl7pPr>
            <a:lvl8pPr marL="3565886" indent="0" algn="ctr">
              <a:buNone/>
              <a:defRPr>
                <a:solidFill>
                  <a:schemeClr val="tx1">
                    <a:tint val="75000"/>
                  </a:schemeClr>
                </a:solidFill>
              </a:defRPr>
            </a:lvl8pPr>
            <a:lvl9pPr marL="4075298"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487A888-06F2-4641-81A4-9D0EAC835481}" type="datetimeFigureOut">
              <a:rPr lang="en-US" smtClean="0"/>
              <a:t>8/21/15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0DFA76-8E99-2448-B22A-A67815DE2B2F}" type="slidenum">
              <a:rPr lang="en-US" smtClean="0"/>
              <a:t>‹#›</a:t>
            </a:fld>
            <a:endParaRPr lang="en-US"/>
          </a:p>
        </p:txBody>
      </p:sp>
    </p:spTree>
    <p:extLst>
      <p:ext uri="{BB962C8B-B14F-4D97-AF65-F5344CB8AC3E}">
        <p14:creationId xmlns:p14="http://schemas.microsoft.com/office/powerpoint/2010/main" val="25217517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87A888-06F2-4641-81A4-9D0EAC835481}" type="datetimeFigureOut">
              <a:rPr lang="en-US" smtClean="0"/>
              <a:t>8/21/15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0DFA76-8E99-2448-B22A-A67815DE2B2F}" type="slidenum">
              <a:rPr lang="en-US" smtClean="0"/>
              <a:t>‹#›</a:t>
            </a:fld>
            <a:endParaRPr lang="en-US"/>
          </a:p>
        </p:txBody>
      </p:sp>
    </p:spTree>
    <p:extLst>
      <p:ext uri="{BB962C8B-B14F-4D97-AF65-F5344CB8AC3E}">
        <p14:creationId xmlns:p14="http://schemas.microsoft.com/office/powerpoint/2010/main" val="469911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022272" y="352637"/>
            <a:ext cx="2488407" cy="751691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53562" y="352637"/>
            <a:ext cx="7301071" cy="751691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87A888-06F2-4641-81A4-9D0EAC835481}" type="datetimeFigureOut">
              <a:rPr lang="en-US" smtClean="0"/>
              <a:t>8/21/15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0DFA76-8E99-2448-B22A-A67815DE2B2F}" type="slidenum">
              <a:rPr lang="en-US" smtClean="0"/>
              <a:t>‹#›</a:t>
            </a:fld>
            <a:endParaRPr lang="en-US"/>
          </a:p>
        </p:txBody>
      </p:sp>
    </p:spTree>
    <p:extLst>
      <p:ext uri="{BB962C8B-B14F-4D97-AF65-F5344CB8AC3E}">
        <p14:creationId xmlns:p14="http://schemas.microsoft.com/office/powerpoint/2010/main" val="11748412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87A888-06F2-4641-81A4-9D0EAC835481}" type="datetimeFigureOut">
              <a:rPr lang="en-US" smtClean="0"/>
              <a:t>8/21/15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0DFA76-8E99-2448-B22A-A67815DE2B2F}" type="slidenum">
              <a:rPr lang="en-US" smtClean="0"/>
              <a:t>‹#›</a:t>
            </a:fld>
            <a:endParaRPr lang="en-US"/>
          </a:p>
        </p:txBody>
      </p:sp>
    </p:spTree>
    <p:extLst>
      <p:ext uri="{BB962C8B-B14F-4D97-AF65-F5344CB8AC3E}">
        <p14:creationId xmlns:p14="http://schemas.microsoft.com/office/powerpoint/2010/main" val="3032802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4544" y="4994487"/>
            <a:ext cx="8549640" cy="1543685"/>
          </a:xfrm>
        </p:spPr>
        <p:txBody>
          <a:bodyPr anchor="t"/>
          <a:lstStyle>
            <a:lvl1pPr algn="l">
              <a:defRPr sz="4500" b="1" cap="all"/>
            </a:lvl1pPr>
          </a:lstStyle>
          <a:p>
            <a:r>
              <a:rPr lang="en-US" smtClean="0"/>
              <a:t>Click to edit Master title style</a:t>
            </a:r>
            <a:endParaRPr lang="en-US"/>
          </a:p>
        </p:txBody>
      </p:sp>
      <p:sp>
        <p:nvSpPr>
          <p:cNvPr id="3" name="Text Placeholder 2"/>
          <p:cNvSpPr>
            <a:spLocks noGrp="1"/>
          </p:cNvSpPr>
          <p:nvPr>
            <p:ph type="body" idx="1"/>
          </p:nvPr>
        </p:nvSpPr>
        <p:spPr>
          <a:xfrm>
            <a:off x="794544" y="3294275"/>
            <a:ext cx="8549640" cy="1700212"/>
          </a:xfrm>
        </p:spPr>
        <p:txBody>
          <a:bodyPr anchor="b"/>
          <a:lstStyle>
            <a:lvl1pPr marL="0" indent="0">
              <a:buNone/>
              <a:defRPr sz="2200">
                <a:solidFill>
                  <a:schemeClr val="tx1">
                    <a:tint val="75000"/>
                  </a:schemeClr>
                </a:solidFill>
              </a:defRPr>
            </a:lvl1pPr>
            <a:lvl2pPr marL="509412" indent="0">
              <a:buNone/>
              <a:defRPr sz="2000">
                <a:solidFill>
                  <a:schemeClr val="tx1">
                    <a:tint val="75000"/>
                  </a:schemeClr>
                </a:solidFill>
              </a:defRPr>
            </a:lvl2pPr>
            <a:lvl3pPr marL="1018824" indent="0">
              <a:buNone/>
              <a:defRPr sz="1800">
                <a:solidFill>
                  <a:schemeClr val="tx1">
                    <a:tint val="75000"/>
                  </a:schemeClr>
                </a:solidFill>
              </a:defRPr>
            </a:lvl3pPr>
            <a:lvl4pPr marL="1528237" indent="0">
              <a:buNone/>
              <a:defRPr sz="1600">
                <a:solidFill>
                  <a:schemeClr val="tx1">
                    <a:tint val="75000"/>
                  </a:schemeClr>
                </a:solidFill>
              </a:defRPr>
            </a:lvl4pPr>
            <a:lvl5pPr marL="2037649" indent="0">
              <a:buNone/>
              <a:defRPr sz="1600">
                <a:solidFill>
                  <a:schemeClr val="tx1">
                    <a:tint val="75000"/>
                  </a:schemeClr>
                </a:solidFill>
              </a:defRPr>
            </a:lvl5pPr>
            <a:lvl6pPr marL="2547061" indent="0">
              <a:buNone/>
              <a:defRPr sz="1600">
                <a:solidFill>
                  <a:schemeClr val="tx1">
                    <a:tint val="75000"/>
                  </a:schemeClr>
                </a:solidFill>
              </a:defRPr>
            </a:lvl6pPr>
            <a:lvl7pPr marL="3056473" indent="0">
              <a:buNone/>
              <a:defRPr sz="1600">
                <a:solidFill>
                  <a:schemeClr val="tx1">
                    <a:tint val="75000"/>
                  </a:schemeClr>
                </a:solidFill>
              </a:defRPr>
            </a:lvl7pPr>
            <a:lvl8pPr marL="3565886" indent="0">
              <a:buNone/>
              <a:defRPr sz="1600">
                <a:solidFill>
                  <a:schemeClr val="tx1">
                    <a:tint val="75000"/>
                  </a:schemeClr>
                </a:solidFill>
              </a:defRPr>
            </a:lvl8pPr>
            <a:lvl9pPr marL="4075298"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487A888-06F2-4641-81A4-9D0EAC835481}" type="datetimeFigureOut">
              <a:rPr lang="en-US" smtClean="0"/>
              <a:t>8/21/15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0DFA76-8E99-2448-B22A-A67815DE2B2F}" type="slidenum">
              <a:rPr lang="en-US" smtClean="0"/>
              <a:t>‹#›</a:t>
            </a:fld>
            <a:endParaRPr lang="en-US"/>
          </a:p>
        </p:txBody>
      </p:sp>
    </p:spTree>
    <p:extLst>
      <p:ext uri="{BB962C8B-B14F-4D97-AF65-F5344CB8AC3E}">
        <p14:creationId xmlns:p14="http://schemas.microsoft.com/office/powerpoint/2010/main" val="25755685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53562" y="2054648"/>
            <a:ext cx="4894738" cy="5814907"/>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615941" y="2054648"/>
            <a:ext cx="4894739" cy="5814907"/>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487A888-06F2-4641-81A4-9D0EAC835481}" type="datetimeFigureOut">
              <a:rPr lang="en-US" smtClean="0"/>
              <a:t>8/21/15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0DFA76-8E99-2448-B22A-A67815DE2B2F}" type="slidenum">
              <a:rPr lang="en-US" smtClean="0"/>
              <a:t>‹#›</a:t>
            </a:fld>
            <a:endParaRPr lang="en-US"/>
          </a:p>
        </p:txBody>
      </p:sp>
    </p:spTree>
    <p:extLst>
      <p:ext uri="{BB962C8B-B14F-4D97-AF65-F5344CB8AC3E}">
        <p14:creationId xmlns:p14="http://schemas.microsoft.com/office/powerpoint/2010/main" val="2132805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311256"/>
            <a:ext cx="9052560" cy="1295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2920" y="1739795"/>
            <a:ext cx="4444207" cy="725064"/>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502920" y="2464859"/>
            <a:ext cx="4444207" cy="4478126"/>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09528" y="1739795"/>
            <a:ext cx="4445953" cy="725064"/>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5109528" y="2464859"/>
            <a:ext cx="4445953" cy="4478126"/>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487A888-06F2-4641-81A4-9D0EAC835481}" type="datetimeFigureOut">
              <a:rPr lang="en-US" smtClean="0"/>
              <a:t>8/21/15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90DFA76-8E99-2448-B22A-A67815DE2B2F}" type="slidenum">
              <a:rPr lang="en-US" smtClean="0"/>
              <a:t>‹#›</a:t>
            </a:fld>
            <a:endParaRPr lang="en-US"/>
          </a:p>
        </p:txBody>
      </p:sp>
    </p:spTree>
    <p:extLst>
      <p:ext uri="{BB962C8B-B14F-4D97-AF65-F5344CB8AC3E}">
        <p14:creationId xmlns:p14="http://schemas.microsoft.com/office/powerpoint/2010/main" val="36632434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487A888-06F2-4641-81A4-9D0EAC835481}" type="datetimeFigureOut">
              <a:rPr lang="en-US" smtClean="0"/>
              <a:t>8/21/15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90DFA76-8E99-2448-B22A-A67815DE2B2F}" type="slidenum">
              <a:rPr lang="en-US" smtClean="0"/>
              <a:t>‹#›</a:t>
            </a:fld>
            <a:endParaRPr lang="en-US"/>
          </a:p>
        </p:txBody>
      </p:sp>
    </p:spTree>
    <p:extLst>
      <p:ext uri="{BB962C8B-B14F-4D97-AF65-F5344CB8AC3E}">
        <p14:creationId xmlns:p14="http://schemas.microsoft.com/office/powerpoint/2010/main" val="19164606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87A888-06F2-4641-81A4-9D0EAC835481}" type="datetimeFigureOut">
              <a:rPr lang="en-US" smtClean="0"/>
              <a:t>8/21/15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90DFA76-8E99-2448-B22A-A67815DE2B2F}" type="slidenum">
              <a:rPr lang="en-US" smtClean="0"/>
              <a:t>‹#›</a:t>
            </a:fld>
            <a:endParaRPr lang="en-US"/>
          </a:p>
        </p:txBody>
      </p:sp>
    </p:spTree>
    <p:extLst>
      <p:ext uri="{BB962C8B-B14F-4D97-AF65-F5344CB8AC3E}">
        <p14:creationId xmlns:p14="http://schemas.microsoft.com/office/powerpoint/2010/main" val="22527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2921" y="309457"/>
            <a:ext cx="3309144" cy="1316990"/>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932555" y="309457"/>
            <a:ext cx="5622925" cy="6633528"/>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2921" y="1626447"/>
            <a:ext cx="3309144" cy="5316538"/>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87A888-06F2-4641-81A4-9D0EAC835481}" type="datetimeFigureOut">
              <a:rPr lang="en-US" smtClean="0"/>
              <a:t>8/21/15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0DFA76-8E99-2448-B22A-A67815DE2B2F}" type="slidenum">
              <a:rPr lang="en-US" smtClean="0"/>
              <a:t>‹#›</a:t>
            </a:fld>
            <a:endParaRPr lang="en-US"/>
          </a:p>
        </p:txBody>
      </p:sp>
    </p:spTree>
    <p:extLst>
      <p:ext uri="{BB962C8B-B14F-4D97-AF65-F5344CB8AC3E}">
        <p14:creationId xmlns:p14="http://schemas.microsoft.com/office/powerpoint/2010/main" val="14764684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517" y="5440680"/>
            <a:ext cx="6035040" cy="642303"/>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971517" y="694478"/>
            <a:ext cx="6035040" cy="4663440"/>
          </a:xfrm>
        </p:spPr>
        <p:txBody>
          <a:bodyPr/>
          <a:lstStyle>
            <a:lvl1pPr marL="0" indent="0">
              <a:buNone/>
              <a:defRPr sz="3600"/>
            </a:lvl1pPr>
            <a:lvl2pPr marL="509412" indent="0">
              <a:buNone/>
              <a:defRPr sz="3100"/>
            </a:lvl2pPr>
            <a:lvl3pPr marL="1018824" indent="0">
              <a:buNone/>
              <a:defRPr sz="2700"/>
            </a:lvl3pPr>
            <a:lvl4pPr marL="1528237" indent="0">
              <a:buNone/>
              <a:defRPr sz="2200"/>
            </a:lvl4pPr>
            <a:lvl5pPr marL="2037649" indent="0">
              <a:buNone/>
              <a:defRPr sz="2200"/>
            </a:lvl5pPr>
            <a:lvl6pPr marL="2547061" indent="0">
              <a:buNone/>
              <a:defRPr sz="2200"/>
            </a:lvl6pPr>
            <a:lvl7pPr marL="3056473" indent="0">
              <a:buNone/>
              <a:defRPr sz="2200"/>
            </a:lvl7pPr>
            <a:lvl8pPr marL="3565886" indent="0">
              <a:buNone/>
              <a:defRPr sz="2200"/>
            </a:lvl8pPr>
            <a:lvl9pPr marL="4075298" indent="0">
              <a:buNone/>
              <a:defRPr sz="2200"/>
            </a:lvl9pPr>
          </a:lstStyle>
          <a:p>
            <a:endParaRPr lang="en-US"/>
          </a:p>
        </p:txBody>
      </p:sp>
      <p:sp>
        <p:nvSpPr>
          <p:cNvPr id="4" name="Text Placeholder 3"/>
          <p:cNvSpPr>
            <a:spLocks noGrp="1"/>
          </p:cNvSpPr>
          <p:nvPr>
            <p:ph type="body" sz="half" idx="2"/>
          </p:nvPr>
        </p:nvSpPr>
        <p:spPr>
          <a:xfrm>
            <a:off x="1971517" y="6082983"/>
            <a:ext cx="6035040" cy="912177"/>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87A888-06F2-4641-81A4-9D0EAC835481}" type="datetimeFigureOut">
              <a:rPr lang="en-US" smtClean="0"/>
              <a:t>8/21/15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0DFA76-8E99-2448-B22A-A67815DE2B2F}" type="slidenum">
              <a:rPr lang="en-US" smtClean="0"/>
              <a:t>‹#›</a:t>
            </a:fld>
            <a:endParaRPr lang="en-US"/>
          </a:p>
        </p:txBody>
      </p:sp>
    </p:spTree>
    <p:extLst>
      <p:ext uri="{BB962C8B-B14F-4D97-AF65-F5344CB8AC3E}">
        <p14:creationId xmlns:p14="http://schemas.microsoft.com/office/powerpoint/2010/main" val="182058732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2920" y="311256"/>
            <a:ext cx="9052560" cy="1295400"/>
          </a:xfrm>
          <a:prstGeom prst="rect">
            <a:avLst/>
          </a:prstGeom>
        </p:spPr>
        <p:txBody>
          <a:bodyPr vert="horz" lIns="101882" tIns="50941" rIns="101882" bIns="5094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502920" y="1813560"/>
            <a:ext cx="9052560" cy="5129425"/>
          </a:xfrm>
          <a:prstGeom prst="rect">
            <a:avLst/>
          </a:prstGeom>
        </p:spPr>
        <p:txBody>
          <a:bodyPr vert="horz" lIns="101882" tIns="50941" rIns="101882" bIns="5094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502920" y="7203864"/>
            <a:ext cx="2346960" cy="413808"/>
          </a:xfrm>
          <a:prstGeom prst="rect">
            <a:avLst/>
          </a:prstGeom>
        </p:spPr>
        <p:txBody>
          <a:bodyPr vert="horz" lIns="101882" tIns="50941" rIns="101882" bIns="50941" rtlCol="0" anchor="ctr"/>
          <a:lstStyle>
            <a:lvl1pPr algn="l">
              <a:defRPr sz="1300">
                <a:solidFill>
                  <a:schemeClr val="tx1">
                    <a:tint val="75000"/>
                  </a:schemeClr>
                </a:solidFill>
              </a:defRPr>
            </a:lvl1pPr>
          </a:lstStyle>
          <a:p>
            <a:fld id="{4487A888-06F2-4641-81A4-9D0EAC835481}" type="datetimeFigureOut">
              <a:rPr lang="en-US" smtClean="0"/>
              <a:t>8/21/15</a:t>
            </a:fld>
            <a:endParaRPr lang="en-US"/>
          </a:p>
        </p:txBody>
      </p:sp>
      <p:sp>
        <p:nvSpPr>
          <p:cNvPr id="5" name="Footer Placeholder 4"/>
          <p:cNvSpPr>
            <a:spLocks noGrp="1"/>
          </p:cNvSpPr>
          <p:nvPr>
            <p:ph type="ftr" sz="quarter" idx="3"/>
          </p:nvPr>
        </p:nvSpPr>
        <p:spPr>
          <a:xfrm>
            <a:off x="3436620" y="7203864"/>
            <a:ext cx="3185160" cy="413808"/>
          </a:xfrm>
          <a:prstGeom prst="rect">
            <a:avLst/>
          </a:prstGeom>
        </p:spPr>
        <p:txBody>
          <a:bodyPr vert="horz" lIns="101882" tIns="50941" rIns="101882" bIns="50941" rtlCol="0" anchor="ctr"/>
          <a:lstStyle>
            <a:lvl1pPr algn="ctr">
              <a:defRPr sz="13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208520" y="7203864"/>
            <a:ext cx="2346960" cy="413808"/>
          </a:xfrm>
          <a:prstGeom prst="rect">
            <a:avLst/>
          </a:prstGeom>
        </p:spPr>
        <p:txBody>
          <a:bodyPr vert="horz" lIns="101882" tIns="50941" rIns="101882" bIns="50941" rtlCol="0" anchor="ctr"/>
          <a:lstStyle>
            <a:lvl1pPr algn="r">
              <a:defRPr sz="1300">
                <a:solidFill>
                  <a:schemeClr val="tx1">
                    <a:tint val="75000"/>
                  </a:schemeClr>
                </a:solidFill>
              </a:defRPr>
            </a:lvl1pPr>
          </a:lstStyle>
          <a:p>
            <a:fld id="{690DFA76-8E99-2448-B22A-A67815DE2B2F}" type="slidenum">
              <a:rPr lang="en-US" smtClean="0"/>
              <a:t>‹#›</a:t>
            </a:fld>
            <a:endParaRPr lang="en-US"/>
          </a:p>
        </p:txBody>
      </p:sp>
    </p:spTree>
    <p:extLst>
      <p:ext uri="{BB962C8B-B14F-4D97-AF65-F5344CB8AC3E}">
        <p14:creationId xmlns:p14="http://schemas.microsoft.com/office/powerpoint/2010/main" val="8512682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509412" rtl="0" eaLnBrk="1" latinLnBrk="0" hangingPunct="1">
        <a:spcBef>
          <a:spcPct val="0"/>
        </a:spcBef>
        <a:buNone/>
        <a:defRPr sz="4900" kern="1200">
          <a:solidFill>
            <a:schemeClr val="tx1"/>
          </a:solidFill>
          <a:latin typeface="+mj-lt"/>
          <a:ea typeface="+mj-ea"/>
          <a:cs typeface="+mj-cs"/>
        </a:defRPr>
      </a:lvl1pPr>
    </p:titleStyle>
    <p:bodyStyle>
      <a:lvl1pPr marL="382059" indent="-382059" algn="l" defTabSz="509412" rtl="0" eaLnBrk="1" latinLnBrk="0" hangingPunct="1">
        <a:spcBef>
          <a:spcPct val="20000"/>
        </a:spcBef>
        <a:buFont typeface="Arial"/>
        <a:buChar char="•"/>
        <a:defRPr sz="3600" kern="1200">
          <a:solidFill>
            <a:schemeClr val="tx1"/>
          </a:solidFill>
          <a:latin typeface="+mn-lt"/>
          <a:ea typeface="+mn-ea"/>
          <a:cs typeface="+mn-cs"/>
        </a:defRPr>
      </a:lvl1pPr>
      <a:lvl2pPr marL="827795" indent="-318383" algn="l" defTabSz="509412" rtl="0" eaLnBrk="1" latinLnBrk="0" hangingPunct="1">
        <a:spcBef>
          <a:spcPct val="20000"/>
        </a:spcBef>
        <a:buFont typeface="Arial"/>
        <a:buChar char="–"/>
        <a:defRPr sz="3100" kern="1200">
          <a:solidFill>
            <a:schemeClr val="tx1"/>
          </a:solidFill>
          <a:latin typeface="+mn-lt"/>
          <a:ea typeface="+mn-ea"/>
          <a:cs typeface="+mn-cs"/>
        </a:defRPr>
      </a:lvl2pPr>
      <a:lvl3pPr marL="1273531" indent="-254706" algn="l" defTabSz="509412" rtl="0" eaLnBrk="1" latinLnBrk="0" hangingPunct="1">
        <a:spcBef>
          <a:spcPct val="20000"/>
        </a:spcBef>
        <a:buFont typeface="Arial"/>
        <a:buChar char="•"/>
        <a:defRPr sz="2700" kern="1200">
          <a:solidFill>
            <a:schemeClr val="tx1"/>
          </a:solidFill>
          <a:latin typeface="+mn-lt"/>
          <a:ea typeface="+mn-ea"/>
          <a:cs typeface="+mn-cs"/>
        </a:defRPr>
      </a:lvl3pPr>
      <a:lvl4pPr marL="1782943" indent="-254706" algn="l" defTabSz="509412" rtl="0" eaLnBrk="1" latinLnBrk="0" hangingPunct="1">
        <a:spcBef>
          <a:spcPct val="20000"/>
        </a:spcBef>
        <a:buFont typeface="Arial"/>
        <a:buChar char="–"/>
        <a:defRPr sz="2200" kern="1200">
          <a:solidFill>
            <a:schemeClr val="tx1"/>
          </a:solidFill>
          <a:latin typeface="+mn-lt"/>
          <a:ea typeface="+mn-ea"/>
          <a:cs typeface="+mn-cs"/>
        </a:defRPr>
      </a:lvl4pPr>
      <a:lvl5pPr marL="2292355" indent="-254706" algn="l" defTabSz="509412" rtl="0" eaLnBrk="1" latinLnBrk="0" hangingPunct="1">
        <a:spcBef>
          <a:spcPct val="20000"/>
        </a:spcBef>
        <a:buFont typeface="Arial"/>
        <a:buChar char="»"/>
        <a:defRPr sz="2200" kern="1200">
          <a:solidFill>
            <a:schemeClr val="tx1"/>
          </a:solidFill>
          <a:latin typeface="+mn-lt"/>
          <a:ea typeface="+mn-ea"/>
          <a:cs typeface="+mn-cs"/>
        </a:defRPr>
      </a:lvl5pPr>
      <a:lvl6pPr marL="2801767" indent="-254706" algn="l" defTabSz="509412" rtl="0" eaLnBrk="1" latinLnBrk="0" hangingPunct="1">
        <a:spcBef>
          <a:spcPct val="20000"/>
        </a:spcBef>
        <a:buFont typeface="Arial"/>
        <a:buChar char="•"/>
        <a:defRPr sz="2200" kern="1200">
          <a:solidFill>
            <a:schemeClr val="tx1"/>
          </a:solidFill>
          <a:latin typeface="+mn-lt"/>
          <a:ea typeface="+mn-ea"/>
          <a:cs typeface="+mn-cs"/>
        </a:defRPr>
      </a:lvl6pPr>
      <a:lvl7pPr marL="3311180" indent="-254706" algn="l" defTabSz="509412" rtl="0" eaLnBrk="1" latinLnBrk="0" hangingPunct="1">
        <a:spcBef>
          <a:spcPct val="20000"/>
        </a:spcBef>
        <a:buFont typeface="Arial"/>
        <a:buChar char="•"/>
        <a:defRPr sz="2200" kern="1200">
          <a:solidFill>
            <a:schemeClr val="tx1"/>
          </a:solidFill>
          <a:latin typeface="+mn-lt"/>
          <a:ea typeface="+mn-ea"/>
          <a:cs typeface="+mn-cs"/>
        </a:defRPr>
      </a:lvl7pPr>
      <a:lvl8pPr marL="3820592" indent="-254706" algn="l" defTabSz="509412" rtl="0" eaLnBrk="1" latinLnBrk="0" hangingPunct="1">
        <a:spcBef>
          <a:spcPct val="20000"/>
        </a:spcBef>
        <a:buFont typeface="Arial"/>
        <a:buChar char="•"/>
        <a:defRPr sz="2200" kern="1200">
          <a:solidFill>
            <a:schemeClr val="tx1"/>
          </a:solidFill>
          <a:latin typeface="+mn-lt"/>
          <a:ea typeface="+mn-ea"/>
          <a:cs typeface="+mn-cs"/>
        </a:defRPr>
      </a:lvl8pPr>
      <a:lvl9pPr marL="4330004" indent="-254706" algn="l" defTabSz="509412" rtl="0" eaLnBrk="1" latinLnBrk="0" hangingPunct="1">
        <a:spcBef>
          <a:spcPct val="20000"/>
        </a:spcBef>
        <a:buFont typeface="Arial"/>
        <a:buChar char="•"/>
        <a:defRPr sz="2200" kern="1200">
          <a:solidFill>
            <a:schemeClr val="tx1"/>
          </a:solidFill>
          <a:latin typeface="+mn-lt"/>
          <a:ea typeface="+mn-ea"/>
          <a:cs typeface="+mn-cs"/>
        </a:defRPr>
      </a:lvl9pPr>
    </p:bodyStyle>
    <p:otherStyle>
      <a:defPPr>
        <a:defRPr lang="en-US"/>
      </a:defPPr>
      <a:lvl1pPr marL="0" algn="l" defTabSz="509412" rtl="0" eaLnBrk="1" latinLnBrk="0" hangingPunct="1">
        <a:defRPr sz="2000" kern="1200">
          <a:solidFill>
            <a:schemeClr val="tx1"/>
          </a:solidFill>
          <a:latin typeface="+mn-lt"/>
          <a:ea typeface="+mn-ea"/>
          <a:cs typeface="+mn-cs"/>
        </a:defRPr>
      </a:lvl1pPr>
      <a:lvl2pPr marL="509412" algn="l" defTabSz="509412" rtl="0" eaLnBrk="1" latinLnBrk="0" hangingPunct="1">
        <a:defRPr sz="2000" kern="1200">
          <a:solidFill>
            <a:schemeClr val="tx1"/>
          </a:solidFill>
          <a:latin typeface="+mn-lt"/>
          <a:ea typeface="+mn-ea"/>
          <a:cs typeface="+mn-cs"/>
        </a:defRPr>
      </a:lvl2pPr>
      <a:lvl3pPr marL="1018824" algn="l" defTabSz="509412" rtl="0" eaLnBrk="1" latinLnBrk="0" hangingPunct="1">
        <a:defRPr sz="2000" kern="1200">
          <a:solidFill>
            <a:schemeClr val="tx1"/>
          </a:solidFill>
          <a:latin typeface="+mn-lt"/>
          <a:ea typeface="+mn-ea"/>
          <a:cs typeface="+mn-cs"/>
        </a:defRPr>
      </a:lvl3pPr>
      <a:lvl4pPr marL="1528237" algn="l" defTabSz="509412" rtl="0" eaLnBrk="1" latinLnBrk="0" hangingPunct="1">
        <a:defRPr sz="2000" kern="1200">
          <a:solidFill>
            <a:schemeClr val="tx1"/>
          </a:solidFill>
          <a:latin typeface="+mn-lt"/>
          <a:ea typeface="+mn-ea"/>
          <a:cs typeface="+mn-cs"/>
        </a:defRPr>
      </a:lvl4pPr>
      <a:lvl5pPr marL="2037649" algn="l" defTabSz="509412" rtl="0" eaLnBrk="1" latinLnBrk="0" hangingPunct="1">
        <a:defRPr sz="2000" kern="1200">
          <a:solidFill>
            <a:schemeClr val="tx1"/>
          </a:solidFill>
          <a:latin typeface="+mn-lt"/>
          <a:ea typeface="+mn-ea"/>
          <a:cs typeface="+mn-cs"/>
        </a:defRPr>
      </a:lvl5pPr>
      <a:lvl6pPr marL="2547061" algn="l" defTabSz="509412" rtl="0" eaLnBrk="1" latinLnBrk="0" hangingPunct="1">
        <a:defRPr sz="2000" kern="1200">
          <a:solidFill>
            <a:schemeClr val="tx1"/>
          </a:solidFill>
          <a:latin typeface="+mn-lt"/>
          <a:ea typeface="+mn-ea"/>
          <a:cs typeface="+mn-cs"/>
        </a:defRPr>
      </a:lvl6pPr>
      <a:lvl7pPr marL="3056473" algn="l" defTabSz="509412" rtl="0" eaLnBrk="1" latinLnBrk="0" hangingPunct="1">
        <a:defRPr sz="2000" kern="1200">
          <a:solidFill>
            <a:schemeClr val="tx1"/>
          </a:solidFill>
          <a:latin typeface="+mn-lt"/>
          <a:ea typeface="+mn-ea"/>
          <a:cs typeface="+mn-cs"/>
        </a:defRPr>
      </a:lvl7pPr>
      <a:lvl8pPr marL="3565886" algn="l" defTabSz="509412" rtl="0" eaLnBrk="1" latinLnBrk="0" hangingPunct="1">
        <a:defRPr sz="2000" kern="1200">
          <a:solidFill>
            <a:schemeClr val="tx1"/>
          </a:solidFill>
          <a:latin typeface="+mn-lt"/>
          <a:ea typeface="+mn-ea"/>
          <a:cs typeface="+mn-cs"/>
        </a:defRPr>
      </a:lvl8pPr>
      <a:lvl9pPr marL="4075298" algn="l" defTabSz="509412"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1" Type="http://schemas.openxmlformats.org/officeDocument/2006/relationships/image" Target="../media/image10.png"/><Relationship Id="rId12" Type="http://schemas.openxmlformats.org/officeDocument/2006/relationships/image" Target="../media/image11.png"/><Relationship Id="rId13" Type="http://schemas.openxmlformats.org/officeDocument/2006/relationships/image" Target="../media/image12.png"/><Relationship Id="rId14" Type="http://schemas.openxmlformats.org/officeDocument/2006/relationships/image" Target="../media/image13.png"/><Relationship Id="rId15" Type="http://schemas.openxmlformats.org/officeDocument/2006/relationships/image" Target="../media/image14.png"/><Relationship Id="rId16" Type="http://schemas.openxmlformats.org/officeDocument/2006/relationships/image" Target="../media/image15.png"/><Relationship Id="rId17" Type="http://schemas.openxmlformats.org/officeDocument/2006/relationships/image" Target="../media/image16.png"/><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5.png"/><Relationship Id="rId7" Type="http://schemas.openxmlformats.org/officeDocument/2006/relationships/image" Target="../media/image6.png"/><Relationship Id="rId8" Type="http://schemas.openxmlformats.org/officeDocument/2006/relationships/image" Target="../media/image7.png"/><Relationship Id="rId9" Type="http://schemas.openxmlformats.org/officeDocument/2006/relationships/image" Target="../media/image8.png"/><Relationship Id="rId10"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firerestrictheader.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7472" y="369020"/>
            <a:ext cx="4333834" cy="1036578"/>
          </a:xfrm>
          <a:prstGeom prst="rect">
            <a:avLst/>
          </a:prstGeom>
        </p:spPr>
      </p:pic>
      <p:sp>
        <p:nvSpPr>
          <p:cNvPr id="10" name="TextBox 9"/>
          <p:cNvSpPr txBox="1"/>
          <p:nvPr/>
        </p:nvSpPr>
        <p:spPr>
          <a:xfrm>
            <a:off x="1442641" y="830437"/>
            <a:ext cx="3239060" cy="552911"/>
          </a:xfrm>
          <a:prstGeom prst="rect">
            <a:avLst/>
          </a:prstGeom>
          <a:noFill/>
        </p:spPr>
        <p:txBody>
          <a:bodyPr wrap="square" lIns="0" tIns="0" rIns="0" bIns="0" rtlCol="0">
            <a:spAutoFit/>
          </a:bodyPr>
          <a:lstStyle/>
          <a:p>
            <a:r>
              <a:rPr lang="en-US" sz="900"/>
              <a:t>As of today’s date, _________, our public lands are under fire restrictions. Restrictions are subject to change. Violators can be fined and/or face imprisonment. We have observed the following violations:</a:t>
            </a:r>
          </a:p>
        </p:txBody>
      </p:sp>
      <p:sp>
        <p:nvSpPr>
          <p:cNvPr id="12" name="TextBox 11"/>
          <p:cNvSpPr txBox="1"/>
          <p:nvPr/>
        </p:nvSpPr>
        <p:spPr>
          <a:xfrm>
            <a:off x="551756" y="1529502"/>
            <a:ext cx="2030898" cy="2233090"/>
          </a:xfrm>
          <a:prstGeom prst="rect">
            <a:avLst/>
          </a:prstGeom>
          <a:noFill/>
        </p:spPr>
        <p:txBody>
          <a:bodyPr wrap="square" lIns="0" tIns="0" rIns="0" bIns="0" rtlCol="0">
            <a:spAutoFit/>
          </a:bodyPr>
          <a:lstStyle/>
          <a:p>
            <a:pPr>
              <a:lnSpc>
                <a:spcPts val="1000"/>
              </a:lnSpc>
              <a:spcBef>
                <a:spcPts val="400"/>
              </a:spcBef>
            </a:pPr>
            <a:r>
              <a:rPr lang="en-US" sz="900"/>
              <a:t>Fire outside an agency-designated recreation site</a:t>
            </a:r>
          </a:p>
          <a:p>
            <a:pPr>
              <a:lnSpc>
                <a:spcPts val="1000"/>
              </a:lnSpc>
              <a:spcBef>
                <a:spcPts val="400"/>
              </a:spcBef>
            </a:pPr>
            <a:r>
              <a:rPr lang="en-US" sz="900"/>
              <a:t>Smoking when not surrounded by 3 feet of cleared ground</a:t>
            </a:r>
          </a:p>
          <a:p>
            <a:pPr>
              <a:lnSpc>
                <a:spcPts val="1000"/>
              </a:lnSpc>
              <a:spcBef>
                <a:spcPts val="400"/>
              </a:spcBef>
            </a:pPr>
            <a:r>
              <a:rPr lang="en-US" sz="900"/>
              <a:t>Fire outside concrete or metal ring at an agency-designated recreation site</a:t>
            </a:r>
          </a:p>
          <a:p>
            <a:pPr>
              <a:lnSpc>
                <a:spcPts val="1000"/>
              </a:lnSpc>
              <a:spcBef>
                <a:spcPts val="400"/>
              </a:spcBef>
            </a:pPr>
            <a:r>
              <a:rPr lang="en-US" sz="900"/>
              <a:t>Use and or possession of fireworks on public lands</a:t>
            </a:r>
          </a:p>
          <a:p>
            <a:pPr>
              <a:lnSpc>
                <a:spcPts val="1000"/>
              </a:lnSpc>
              <a:spcBef>
                <a:spcPts val="400"/>
              </a:spcBef>
            </a:pPr>
            <a:r>
              <a:rPr lang="en-US" sz="900"/>
              <a:t>Unsafe shooting practices or shooting in violation of restrictions.</a:t>
            </a:r>
          </a:p>
          <a:p>
            <a:pPr>
              <a:lnSpc>
                <a:spcPts val="1000"/>
              </a:lnSpc>
              <a:spcBef>
                <a:spcPts val="400"/>
              </a:spcBef>
            </a:pPr>
            <a:r>
              <a:rPr lang="en-US" sz="900"/>
              <a:t>Charcoal briquettes used in grills outside of agency-designated recreation sites</a:t>
            </a:r>
          </a:p>
          <a:p>
            <a:pPr>
              <a:lnSpc>
                <a:spcPts val="1000"/>
              </a:lnSpc>
              <a:spcBef>
                <a:spcPts val="1000"/>
              </a:spcBef>
            </a:pPr>
            <a:r>
              <a:rPr lang="en-US" sz="900"/>
              <a:t>Other:</a:t>
            </a:r>
          </a:p>
          <a:p>
            <a:pPr>
              <a:lnSpc>
                <a:spcPts val="1000"/>
              </a:lnSpc>
              <a:spcBef>
                <a:spcPts val="400"/>
              </a:spcBef>
            </a:pPr>
            <a:endParaRPr lang="en-US" sz="900"/>
          </a:p>
        </p:txBody>
      </p:sp>
      <p:sp>
        <p:nvSpPr>
          <p:cNvPr id="13" name="TextBox 12"/>
          <p:cNvSpPr txBox="1"/>
          <p:nvPr/>
        </p:nvSpPr>
        <p:spPr>
          <a:xfrm>
            <a:off x="2858099" y="1531232"/>
            <a:ext cx="1839726" cy="1745777"/>
          </a:xfrm>
          <a:prstGeom prst="rect">
            <a:avLst/>
          </a:prstGeom>
          <a:noFill/>
        </p:spPr>
        <p:txBody>
          <a:bodyPr wrap="square" lIns="0" tIns="0" rIns="0" bIns="0" rtlCol="0">
            <a:spAutoFit/>
          </a:bodyPr>
          <a:lstStyle/>
          <a:p>
            <a:pPr>
              <a:lnSpc>
                <a:spcPts val="1000"/>
              </a:lnSpc>
              <a:spcBef>
                <a:spcPts val="400"/>
              </a:spcBef>
            </a:pPr>
            <a:r>
              <a:rPr lang="en-US" sz="900"/>
              <a:t>Igniting, building, maintaining, attending or using a fire on public lands when restrictions are in effect</a:t>
            </a:r>
          </a:p>
          <a:p>
            <a:pPr>
              <a:lnSpc>
                <a:spcPts val="1000"/>
              </a:lnSpc>
              <a:spcBef>
                <a:spcPts val="400"/>
              </a:spcBef>
            </a:pPr>
            <a:r>
              <a:rPr lang="en-US" sz="900"/>
              <a:t>Smoking outside an enclosed vehicle or building</a:t>
            </a:r>
          </a:p>
          <a:p>
            <a:pPr>
              <a:lnSpc>
                <a:spcPts val="1000"/>
              </a:lnSpc>
              <a:spcBef>
                <a:spcPts val="400"/>
              </a:spcBef>
            </a:pPr>
            <a:r>
              <a:rPr lang="en-US" sz="900"/>
              <a:t>Operating motorized vehicles off of designated roads and trails</a:t>
            </a:r>
          </a:p>
          <a:p>
            <a:pPr>
              <a:lnSpc>
                <a:spcPts val="1000"/>
              </a:lnSpc>
              <a:spcBef>
                <a:spcPts val="400"/>
              </a:spcBef>
            </a:pPr>
            <a:r>
              <a:rPr lang="en-US" sz="900"/>
              <a:t>Operating a chainsaw outside hours listed in restrictions</a:t>
            </a:r>
          </a:p>
          <a:p>
            <a:pPr>
              <a:lnSpc>
                <a:spcPts val="1000"/>
              </a:lnSpc>
              <a:spcBef>
                <a:spcPts val="400"/>
              </a:spcBef>
            </a:pPr>
            <a:r>
              <a:rPr lang="en-US" sz="900"/>
              <a:t>Operating an internal combustion engine without a working spark arrestor</a:t>
            </a:r>
          </a:p>
        </p:txBody>
      </p:sp>
      <p:sp>
        <p:nvSpPr>
          <p:cNvPr id="14" name="Rectangle 13"/>
          <p:cNvSpPr/>
          <p:nvPr/>
        </p:nvSpPr>
        <p:spPr>
          <a:xfrm>
            <a:off x="347474" y="1562986"/>
            <a:ext cx="155512" cy="15551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a:endParaRPr lang="en-US">
              <a:noFill/>
            </a:endParaRPr>
          </a:p>
        </p:txBody>
      </p:sp>
      <p:sp>
        <p:nvSpPr>
          <p:cNvPr id="18" name="Rectangle 17"/>
          <p:cNvSpPr/>
          <p:nvPr/>
        </p:nvSpPr>
        <p:spPr>
          <a:xfrm>
            <a:off x="347567" y="1869171"/>
            <a:ext cx="155512" cy="15551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a:endParaRPr lang="en-US">
              <a:noFill/>
            </a:endParaRPr>
          </a:p>
        </p:txBody>
      </p:sp>
      <p:sp>
        <p:nvSpPr>
          <p:cNvPr id="19" name="Rectangle 18"/>
          <p:cNvSpPr/>
          <p:nvPr/>
        </p:nvSpPr>
        <p:spPr>
          <a:xfrm>
            <a:off x="344455" y="2183547"/>
            <a:ext cx="155512" cy="15551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a:endParaRPr lang="en-US">
              <a:noFill/>
            </a:endParaRPr>
          </a:p>
        </p:txBody>
      </p:sp>
      <p:sp>
        <p:nvSpPr>
          <p:cNvPr id="20" name="Rectangle 19"/>
          <p:cNvSpPr/>
          <p:nvPr/>
        </p:nvSpPr>
        <p:spPr>
          <a:xfrm>
            <a:off x="343828" y="2490571"/>
            <a:ext cx="155512" cy="15551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a:endParaRPr lang="en-US">
              <a:noFill/>
            </a:endParaRPr>
          </a:p>
        </p:txBody>
      </p:sp>
      <p:sp>
        <p:nvSpPr>
          <p:cNvPr id="21" name="Rectangle 20"/>
          <p:cNvSpPr/>
          <p:nvPr/>
        </p:nvSpPr>
        <p:spPr>
          <a:xfrm>
            <a:off x="343828" y="2777315"/>
            <a:ext cx="155512" cy="15551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a:endParaRPr lang="en-US">
              <a:noFill/>
            </a:endParaRPr>
          </a:p>
        </p:txBody>
      </p:sp>
      <p:sp>
        <p:nvSpPr>
          <p:cNvPr id="22" name="Rectangle 21"/>
          <p:cNvSpPr/>
          <p:nvPr/>
        </p:nvSpPr>
        <p:spPr>
          <a:xfrm>
            <a:off x="348275" y="3080188"/>
            <a:ext cx="155512" cy="15551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a:endParaRPr lang="en-US">
              <a:noFill/>
            </a:endParaRPr>
          </a:p>
        </p:txBody>
      </p:sp>
      <p:sp>
        <p:nvSpPr>
          <p:cNvPr id="23" name="Rectangle 22"/>
          <p:cNvSpPr/>
          <p:nvPr/>
        </p:nvSpPr>
        <p:spPr>
          <a:xfrm>
            <a:off x="2658200" y="1563078"/>
            <a:ext cx="155512" cy="15551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a:endParaRPr lang="en-US">
              <a:noFill/>
            </a:endParaRPr>
          </a:p>
        </p:txBody>
      </p:sp>
      <p:sp>
        <p:nvSpPr>
          <p:cNvPr id="24" name="Rectangle 23"/>
          <p:cNvSpPr/>
          <p:nvPr/>
        </p:nvSpPr>
        <p:spPr>
          <a:xfrm>
            <a:off x="2658293" y="2001563"/>
            <a:ext cx="155512" cy="15551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a:endParaRPr lang="en-US">
              <a:noFill/>
            </a:endParaRPr>
          </a:p>
        </p:txBody>
      </p:sp>
      <p:sp>
        <p:nvSpPr>
          <p:cNvPr id="25" name="Rectangle 24"/>
          <p:cNvSpPr/>
          <p:nvPr/>
        </p:nvSpPr>
        <p:spPr>
          <a:xfrm>
            <a:off x="2655181" y="2310647"/>
            <a:ext cx="155512" cy="15551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a:endParaRPr lang="en-US">
              <a:noFill/>
            </a:endParaRPr>
          </a:p>
        </p:txBody>
      </p:sp>
      <p:sp>
        <p:nvSpPr>
          <p:cNvPr id="26" name="Rectangle 25"/>
          <p:cNvSpPr/>
          <p:nvPr/>
        </p:nvSpPr>
        <p:spPr>
          <a:xfrm>
            <a:off x="2654554" y="2612379"/>
            <a:ext cx="155512" cy="15551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a:endParaRPr lang="en-US">
              <a:noFill/>
            </a:endParaRPr>
          </a:p>
        </p:txBody>
      </p:sp>
      <p:sp>
        <p:nvSpPr>
          <p:cNvPr id="27" name="Rectangle 26"/>
          <p:cNvSpPr/>
          <p:nvPr/>
        </p:nvSpPr>
        <p:spPr>
          <a:xfrm>
            <a:off x="2654554" y="2914999"/>
            <a:ext cx="155512" cy="15551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a:endParaRPr lang="en-US">
              <a:noFill/>
            </a:endParaRPr>
          </a:p>
        </p:txBody>
      </p:sp>
      <p:sp>
        <p:nvSpPr>
          <p:cNvPr id="31" name="Rectangle 30"/>
          <p:cNvSpPr/>
          <p:nvPr/>
        </p:nvSpPr>
        <p:spPr>
          <a:xfrm>
            <a:off x="348275" y="3388100"/>
            <a:ext cx="155512" cy="15551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a:endParaRPr lang="en-US">
              <a:noFill/>
            </a:endParaRPr>
          </a:p>
        </p:txBody>
      </p:sp>
      <p:cxnSp>
        <p:nvCxnSpPr>
          <p:cNvPr id="33" name="Straight Connector 32"/>
          <p:cNvCxnSpPr/>
          <p:nvPr/>
        </p:nvCxnSpPr>
        <p:spPr>
          <a:xfrm>
            <a:off x="884454" y="3543612"/>
            <a:ext cx="3813371" cy="0"/>
          </a:xfrm>
          <a:prstGeom prst="line">
            <a:avLst/>
          </a:prstGeom>
          <a:ln w="12700" cmpd="sng">
            <a:solidFill>
              <a:srgbClr val="000000"/>
            </a:solidFill>
          </a:ln>
          <a:effectLst/>
        </p:spPr>
        <p:style>
          <a:lnRef idx="2">
            <a:schemeClr val="accent1"/>
          </a:lnRef>
          <a:fillRef idx="0">
            <a:schemeClr val="accent1"/>
          </a:fillRef>
          <a:effectRef idx="1">
            <a:schemeClr val="accent1"/>
          </a:effectRef>
          <a:fontRef idx="minor">
            <a:schemeClr val="tx1"/>
          </a:fontRef>
        </p:style>
      </p:cxnSp>
      <p:pic>
        <p:nvPicPr>
          <p:cNvPr id="37" name="Picture 36" descr="firerestrictheader.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79670" y="367933"/>
            <a:ext cx="4333834" cy="1036578"/>
          </a:xfrm>
          <a:prstGeom prst="rect">
            <a:avLst/>
          </a:prstGeom>
        </p:spPr>
      </p:pic>
      <p:sp>
        <p:nvSpPr>
          <p:cNvPr id="38" name="TextBox 37"/>
          <p:cNvSpPr txBox="1"/>
          <p:nvPr/>
        </p:nvSpPr>
        <p:spPr>
          <a:xfrm>
            <a:off x="6474838" y="829350"/>
            <a:ext cx="3267515" cy="553998"/>
          </a:xfrm>
          <a:prstGeom prst="rect">
            <a:avLst/>
          </a:prstGeom>
          <a:noFill/>
        </p:spPr>
        <p:txBody>
          <a:bodyPr wrap="square" lIns="0" tIns="0" rIns="0" bIns="0" rtlCol="0">
            <a:spAutoFit/>
          </a:bodyPr>
          <a:lstStyle/>
          <a:p>
            <a:r>
              <a:rPr lang="en-US" sz="900"/>
              <a:t>As of today’s date, _________, our public lands are under fire restrictions. Restrictions are subject to change. Violators can be fined and/or face imprisonment. We have observed the following violations:</a:t>
            </a:r>
          </a:p>
        </p:txBody>
      </p:sp>
      <p:sp>
        <p:nvSpPr>
          <p:cNvPr id="39" name="TextBox 38"/>
          <p:cNvSpPr txBox="1"/>
          <p:nvPr/>
        </p:nvSpPr>
        <p:spPr>
          <a:xfrm>
            <a:off x="5583954" y="1528415"/>
            <a:ext cx="2030898" cy="2233090"/>
          </a:xfrm>
          <a:prstGeom prst="rect">
            <a:avLst/>
          </a:prstGeom>
          <a:noFill/>
        </p:spPr>
        <p:txBody>
          <a:bodyPr wrap="square" lIns="0" tIns="0" rIns="0" bIns="0" rtlCol="0">
            <a:spAutoFit/>
          </a:bodyPr>
          <a:lstStyle/>
          <a:p>
            <a:pPr>
              <a:lnSpc>
                <a:spcPts val="1000"/>
              </a:lnSpc>
              <a:spcBef>
                <a:spcPts val="400"/>
              </a:spcBef>
            </a:pPr>
            <a:r>
              <a:rPr lang="en-US" sz="900"/>
              <a:t>Fire outside an agency-designated recreation site</a:t>
            </a:r>
          </a:p>
          <a:p>
            <a:pPr>
              <a:lnSpc>
                <a:spcPts val="1000"/>
              </a:lnSpc>
              <a:spcBef>
                <a:spcPts val="400"/>
              </a:spcBef>
            </a:pPr>
            <a:r>
              <a:rPr lang="en-US" sz="900"/>
              <a:t>Smoking when not surrounded by 3 feet of cleared ground</a:t>
            </a:r>
          </a:p>
          <a:p>
            <a:pPr>
              <a:lnSpc>
                <a:spcPts val="1000"/>
              </a:lnSpc>
              <a:spcBef>
                <a:spcPts val="400"/>
              </a:spcBef>
            </a:pPr>
            <a:r>
              <a:rPr lang="en-US" sz="900"/>
              <a:t>Fire outside concrete or metal ring at an agency-designated recreation site</a:t>
            </a:r>
          </a:p>
          <a:p>
            <a:pPr>
              <a:lnSpc>
                <a:spcPts val="1000"/>
              </a:lnSpc>
              <a:spcBef>
                <a:spcPts val="400"/>
              </a:spcBef>
            </a:pPr>
            <a:r>
              <a:rPr lang="en-US" sz="900"/>
              <a:t>Use and or possession of fireworks on public lands</a:t>
            </a:r>
          </a:p>
          <a:p>
            <a:pPr>
              <a:lnSpc>
                <a:spcPts val="1000"/>
              </a:lnSpc>
              <a:spcBef>
                <a:spcPts val="400"/>
              </a:spcBef>
            </a:pPr>
            <a:r>
              <a:rPr lang="en-US" sz="900"/>
              <a:t>Unsafe shooting practices or shooting in violation of restrictions.</a:t>
            </a:r>
          </a:p>
          <a:p>
            <a:pPr>
              <a:lnSpc>
                <a:spcPts val="1000"/>
              </a:lnSpc>
              <a:spcBef>
                <a:spcPts val="400"/>
              </a:spcBef>
            </a:pPr>
            <a:r>
              <a:rPr lang="en-US" sz="900"/>
              <a:t>Charcoal briquettes used in grills outside of agency-designated recreation sites</a:t>
            </a:r>
          </a:p>
          <a:p>
            <a:pPr>
              <a:lnSpc>
                <a:spcPts val="1000"/>
              </a:lnSpc>
              <a:spcBef>
                <a:spcPts val="1000"/>
              </a:spcBef>
            </a:pPr>
            <a:r>
              <a:rPr lang="en-US" sz="900"/>
              <a:t>Other:</a:t>
            </a:r>
          </a:p>
          <a:p>
            <a:pPr>
              <a:lnSpc>
                <a:spcPts val="1000"/>
              </a:lnSpc>
              <a:spcBef>
                <a:spcPts val="400"/>
              </a:spcBef>
            </a:pPr>
            <a:endParaRPr lang="en-US" sz="900"/>
          </a:p>
        </p:txBody>
      </p:sp>
      <p:sp>
        <p:nvSpPr>
          <p:cNvPr id="40" name="TextBox 39"/>
          <p:cNvSpPr txBox="1"/>
          <p:nvPr/>
        </p:nvSpPr>
        <p:spPr>
          <a:xfrm>
            <a:off x="7890297" y="1530145"/>
            <a:ext cx="1839726" cy="1745777"/>
          </a:xfrm>
          <a:prstGeom prst="rect">
            <a:avLst/>
          </a:prstGeom>
          <a:noFill/>
        </p:spPr>
        <p:txBody>
          <a:bodyPr wrap="square" lIns="0" tIns="0" rIns="0" bIns="0" rtlCol="0">
            <a:spAutoFit/>
          </a:bodyPr>
          <a:lstStyle/>
          <a:p>
            <a:pPr>
              <a:lnSpc>
                <a:spcPts val="1000"/>
              </a:lnSpc>
              <a:spcBef>
                <a:spcPts val="400"/>
              </a:spcBef>
            </a:pPr>
            <a:r>
              <a:rPr lang="en-US" sz="900"/>
              <a:t>Igniting, building, maintaining, attending or using a fire on public lands when restrictions are in effect</a:t>
            </a:r>
          </a:p>
          <a:p>
            <a:pPr>
              <a:lnSpc>
                <a:spcPts val="1000"/>
              </a:lnSpc>
              <a:spcBef>
                <a:spcPts val="400"/>
              </a:spcBef>
            </a:pPr>
            <a:r>
              <a:rPr lang="en-US" sz="900"/>
              <a:t>Smoking outside an enclosed vehicle or building</a:t>
            </a:r>
          </a:p>
          <a:p>
            <a:pPr>
              <a:lnSpc>
                <a:spcPts val="1000"/>
              </a:lnSpc>
              <a:spcBef>
                <a:spcPts val="400"/>
              </a:spcBef>
            </a:pPr>
            <a:r>
              <a:rPr lang="en-US" sz="900"/>
              <a:t>Operating motorized vehicles off of designated roads and trails</a:t>
            </a:r>
          </a:p>
          <a:p>
            <a:pPr>
              <a:lnSpc>
                <a:spcPts val="1000"/>
              </a:lnSpc>
              <a:spcBef>
                <a:spcPts val="400"/>
              </a:spcBef>
            </a:pPr>
            <a:r>
              <a:rPr lang="en-US" sz="900"/>
              <a:t>Operating a chainsaw outside hours listed in restrictions</a:t>
            </a:r>
          </a:p>
          <a:p>
            <a:pPr>
              <a:lnSpc>
                <a:spcPts val="1000"/>
              </a:lnSpc>
              <a:spcBef>
                <a:spcPts val="400"/>
              </a:spcBef>
            </a:pPr>
            <a:r>
              <a:rPr lang="en-US" sz="900"/>
              <a:t>Operating an internal combustion engine without a working spark arrestor</a:t>
            </a:r>
          </a:p>
        </p:txBody>
      </p:sp>
      <p:sp>
        <p:nvSpPr>
          <p:cNvPr id="41" name="Rectangle 40"/>
          <p:cNvSpPr/>
          <p:nvPr/>
        </p:nvSpPr>
        <p:spPr>
          <a:xfrm>
            <a:off x="5379672" y="1561899"/>
            <a:ext cx="155512" cy="15551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a:endParaRPr lang="en-US">
              <a:noFill/>
            </a:endParaRPr>
          </a:p>
        </p:txBody>
      </p:sp>
      <p:sp>
        <p:nvSpPr>
          <p:cNvPr id="42" name="Rectangle 41"/>
          <p:cNvSpPr/>
          <p:nvPr/>
        </p:nvSpPr>
        <p:spPr>
          <a:xfrm>
            <a:off x="5379765" y="1868084"/>
            <a:ext cx="155512" cy="15551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a:endParaRPr lang="en-US">
              <a:noFill/>
            </a:endParaRPr>
          </a:p>
        </p:txBody>
      </p:sp>
      <p:sp>
        <p:nvSpPr>
          <p:cNvPr id="43" name="Rectangle 42"/>
          <p:cNvSpPr/>
          <p:nvPr/>
        </p:nvSpPr>
        <p:spPr>
          <a:xfrm>
            <a:off x="5376653" y="2182460"/>
            <a:ext cx="155512" cy="15551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a:endParaRPr lang="en-US">
              <a:noFill/>
            </a:endParaRPr>
          </a:p>
        </p:txBody>
      </p:sp>
      <p:sp>
        <p:nvSpPr>
          <p:cNvPr id="44" name="Rectangle 43"/>
          <p:cNvSpPr/>
          <p:nvPr/>
        </p:nvSpPr>
        <p:spPr>
          <a:xfrm>
            <a:off x="5376026" y="2489484"/>
            <a:ext cx="155512" cy="15551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a:endParaRPr lang="en-US">
              <a:noFill/>
            </a:endParaRPr>
          </a:p>
        </p:txBody>
      </p:sp>
      <p:sp>
        <p:nvSpPr>
          <p:cNvPr id="45" name="Rectangle 44"/>
          <p:cNvSpPr/>
          <p:nvPr/>
        </p:nvSpPr>
        <p:spPr>
          <a:xfrm>
            <a:off x="5376026" y="2776228"/>
            <a:ext cx="155512" cy="15551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a:endParaRPr lang="en-US">
              <a:noFill/>
            </a:endParaRPr>
          </a:p>
        </p:txBody>
      </p:sp>
      <p:sp>
        <p:nvSpPr>
          <p:cNvPr id="46" name="Rectangle 45"/>
          <p:cNvSpPr/>
          <p:nvPr/>
        </p:nvSpPr>
        <p:spPr>
          <a:xfrm>
            <a:off x="5380473" y="3079101"/>
            <a:ext cx="155512" cy="15551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a:endParaRPr lang="en-US">
              <a:noFill/>
            </a:endParaRPr>
          </a:p>
        </p:txBody>
      </p:sp>
      <p:sp>
        <p:nvSpPr>
          <p:cNvPr id="47" name="Rectangle 46"/>
          <p:cNvSpPr/>
          <p:nvPr/>
        </p:nvSpPr>
        <p:spPr>
          <a:xfrm>
            <a:off x="7690398" y="1561991"/>
            <a:ext cx="155512" cy="15551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a:endParaRPr lang="en-US">
              <a:noFill/>
            </a:endParaRPr>
          </a:p>
        </p:txBody>
      </p:sp>
      <p:sp>
        <p:nvSpPr>
          <p:cNvPr id="48" name="Rectangle 47"/>
          <p:cNvSpPr/>
          <p:nvPr/>
        </p:nvSpPr>
        <p:spPr>
          <a:xfrm>
            <a:off x="7690491" y="2000476"/>
            <a:ext cx="155512" cy="15551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a:endParaRPr lang="en-US">
              <a:noFill/>
            </a:endParaRPr>
          </a:p>
        </p:txBody>
      </p:sp>
      <p:sp>
        <p:nvSpPr>
          <p:cNvPr id="49" name="Rectangle 48"/>
          <p:cNvSpPr/>
          <p:nvPr/>
        </p:nvSpPr>
        <p:spPr>
          <a:xfrm>
            <a:off x="7687379" y="2309560"/>
            <a:ext cx="155512" cy="15551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a:endParaRPr lang="en-US">
              <a:noFill/>
            </a:endParaRPr>
          </a:p>
        </p:txBody>
      </p:sp>
      <p:sp>
        <p:nvSpPr>
          <p:cNvPr id="50" name="Rectangle 49"/>
          <p:cNvSpPr/>
          <p:nvPr/>
        </p:nvSpPr>
        <p:spPr>
          <a:xfrm>
            <a:off x="7686752" y="2611292"/>
            <a:ext cx="155512" cy="15551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a:endParaRPr lang="en-US">
              <a:noFill/>
            </a:endParaRPr>
          </a:p>
        </p:txBody>
      </p:sp>
      <p:sp>
        <p:nvSpPr>
          <p:cNvPr id="51" name="Rectangle 50"/>
          <p:cNvSpPr/>
          <p:nvPr/>
        </p:nvSpPr>
        <p:spPr>
          <a:xfrm>
            <a:off x="7686752" y="2913912"/>
            <a:ext cx="155512" cy="15551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a:endParaRPr lang="en-US">
              <a:noFill/>
            </a:endParaRPr>
          </a:p>
        </p:txBody>
      </p:sp>
      <p:sp>
        <p:nvSpPr>
          <p:cNvPr id="52" name="Rectangle 51"/>
          <p:cNvSpPr/>
          <p:nvPr/>
        </p:nvSpPr>
        <p:spPr>
          <a:xfrm>
            <a:off x="5380473" y="3387013"/>
            <a:ext cx="155512" cy="15551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a:endParaRPr lang="en-US">
              <a:noFill/>
            </a:endParaRPr>
          </a:p>
        </p:txBody>
      </p:sp>
      <p:cxnSp>
        <p:nvCxnSpPr>
          <p:cNvPr id="53" name="Straight Connector 52"/>
          <p:cNvCxnSpPr/>
          <p:nvPr/>
        </p:nvCxnSpPr>
        <p:spPr>
          <a:xfrm>
            <a:off x="5916652" y="3542525"/>
            <a:ext cx="3813371" cy="0"/>
          </a:xfrm>
          <a:prstGeom prst="line">
            <a:avLst/>
          </a:prstGeom>
          <a:ln w="12700" cmpd="sng">
            <a:solidFill>
              <a:srgbClr val="000000"/>
            </a:solidFill>
          </a:ln>
          <a:effectLst/>
        </p:spPr>
        <p:style>
          <a:lnRef idx="2">
            <a:schemeClr val="accent1"/>
          </a:lnRef>
          <a:fillRef idx="0">
            <a:schemeClr val="accent1"/>
          </a:fillRef>
          <a:effectRef idx="1">
            <a:schemeClr val="accent1"/>
          </a:effectRef>
          <a:fontRef idx="minor">
            <a:schemeClr val="tx1"/>
          </a:fontRef>
        </p:style>
      </p:cxnSp>
      <p:pic>
        <p:nvPicPr>
          <p:cNvPr id="56" name="Picture 55" descr="firerestrictheader.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7867" y="4261222"/>
            <a:ext cx="4333834" cy="1036578"/>
          </a:xfrm>
          <a:prstGeom prst="rect">
            <a:avLst/>
          </a:prstGeom>
        </p:spPr>
      </p:pic>
      <p:sp>
        <p:nvSpPr>
          <p:cNvPr id="57" name="TextBox 56"/>
          <p:cNvSpPr txBox="1"/>
          <p:nvPr/>
        </p:nvSpPr>
        <p:spPr>
          <a:xfrm>
            <a:off x="1443035" y="4722639"/>
            <a:ext cx="3267515" cy="553998"/>
          </a:xfrm>
          <a:prstGeom prst="rect">
            <a:avLst/>
          </a:prstGeom>
          <a:noFill/>
        </p:spPr>
        <p:txBody>
          <a:bodyPr wrap="square" lIns="0" tIns="0" rIns="0" bIns="0" rtlCol="0">
            <a:spAutoFit/>
          </a:bodyPr>
          <a:lstStyle/>
          <a:p>
            <a:r>
              <a:rPr lang="en-US" sz="900"/>
              <a:t>As of today’s date, _________, our public lands are under fire restrictions. Restrictions are subject to change. Violators can be fined and/or face imprisonment. We have observed the following violations:</a:t>
            </a:r>
          </a:p>
        </p:txBody>
      </p:sp>
      <p:sp>
        <p:nvSpPr>
          <p:cNvPr id="58" name="TextBox 57"/>
          <p:cNvSpPr txBox="1"/>
          <p:nvPr/>
        </p:nvSpPr>
        <p:spPr>
          <a:xfrm>
            <a:off x="552151" y="5421704"/>
            <a:ext cx="2030898" cy="2233090"/>
          </a:xfrm>
          <a:prstGeom prst="rect">
            <a:avLst/>
          </a:prstGeom>
          <a:noFill/>
        </p:spPr>
        <p:txBody>
          <a:bodyPr wrap="square" lIns="0" tIns="0" rIns="0" bIns="0" rtlCol="0">
            <a:spAutoFit/>
          </a:bodyPr>
          <a:lstStyle/>
          <a:p>
            <a:pPr>
              <a:lnSpc>
                <a:spcPts val="1000"/>
              </a:lnSpc>
              <a:spcBef>
                <a:spcPts val="400"/>
              </a:spcBef>
            </a:pPr>
            <a:r>
              <a:rPr lang="en-US" sz="900"/>
              <a:t>Fire outside an agency-designated recreation site</a:t>
            </a:r>
          </a:p>
          <a:p>
            <a:pPr>
              <a:lnSpc>
                <a:spcPts val="1000"/>
              </a:lnSpc>
              <a:spcBef>
                <a:spcPts val="400"/>
              </a:spcBef>
            </a:pPr>
            <a:r>
              <a:rPr lang="en-US" sz="900"/>
              <a:t>Smoking when not surrounded by 3 feet of cleared ground</a:t>
            </a:r>
          </a:p>
          <a:p>
            <a:pPr>
              <a:lnSpc>
                <a:spcPts val="1000"/>
              </a:lnSpc>
              <a:spcBef>
                <a:spcPts val="400"/>
              </a:spcBef>
            </a:pPr>
            <a:r>
              <a:rPr lang="en-US" sz="900"/>
              <a:t>Fire outside concrete or metal ring at an agency-designated recreation site</a:t>
            </a:r>
          </a:p>
          <a:p>
            <a:pPr>
              <a:lnSpc>
                <a:spcPts val="1000"/>
              </a:lnSpc>
              <a:spcBef>
                <a:spcPts val="400"/>
              </a:spcBef>
            </a:pPr>
            <a:r>
              <a:rPr lang="en-US" sz="900"/>
              <a:t>Use and or possession of fireworks on public lands</a:t>
            </a:r>
          </a:p>
          <a:p>
            <a:pPr>
              <a:lnSpc>
                <a:spcPts val="1000"/>
              </a:lnSpc>
              <a:spcBef>
                <a:spcPts val="400"/>
              </a:spcBef>
            </a:pPr>
            <a:r>
              <a:rPr lang="en-US" sz="900"/>
              <a:t>Unsafe shooting practices or shooting in violation of restrictions.</a:t>
            </a:r>
          </a:p>
          <a:p>
            <a:pPr>
              <a:lnSpc>
                <a:spcPts val="1000"/>
              </a:lnSpc>
              <a:spcBef>
                <a:spcPts val="400"/>
              </a:spcBef>
            </a:pPr>
            <a:r>
              <a:rPr lang="en-US" sz="900"/>
              <a:t>Charcoal briquettes used in grills outside of agency-designated recreation sites</a:t>
            </a:r>
          </a:p>
          <a:p>
            <a:pPr>
              <a:lnSpc>
                <a:spcPts val="1000"/>
              </a:lnSpc>
              <a:spcBef>
                <a:spcPts val="1000"/>
              </a:spcBef>
            </a:pPr>
            <a:r>
              <a:rPr lang="en-US" sz="900"/>
              <a:t>Other:</a:t>
            </a:r>
          </a:p>
          <a:p>
            <a:pPr>
              <a:lnSpc>
                <a:spcPts val="1000"/>
              </a:lnSpc>
              <a:spcBef>
                <a:spcPts val="400"/>
              </a:spcBef>
            </a:pPr>
            <a:endParaRPr lang="en-US" sz="900"/>
          </a:p>
        </p:txBody>
      </p:sp>
      <p:sp>
        <p:nvSpPr>
          <p:cNvPr id="59" name="TextBox 58"/>
          <p:cNvSpPr txBox="1"/>
          <p:nvPr/>
        </p:nvSpPr>
        <p:spPr>
          <a:xfrm>
            <a:off x="2858494" y="5423434"/>
            <a:ext cx="1839726" cy="1745777"/>
          </a:xfrm>
          <a:prstGeom prst="rect">
            <a:avLst/>
          </a:prstGeom>
          <a:noFill/>
        </p:spPr>
        <p:txBody>
          <a:bodyPr wrap="square" lIns="0" tIns="0" rIns="0" bIns="0" rtlCol="0">
            <a:spAutoFit/>
          </a:bodyPr>
          <a:lstStyle/>
          <a:p>
            <a:pPr>
              <a:lnSpc>
                <a:spcPts val="1000"/>
              </a:lnSpc>
              <a:spcBef>
                <a:spcPts val="400"/>
              </a:spcBef>
            </a:pPr>
            <a:r>
              <a:rPr lang="en-US" sz="900"/>
              <a:t>Igniting, building, maintaining, attending or using a fire on public lands when restrictions are in effect</a:t>
            </a:r>
          </a:p>
          <a:p>
            <a:pPr>
              <a:lnSpc>
                <a:spcPts val="1000"/>
              </a:lnSpc>
              <a:spcBef>
                <a:spcPts val="400"/>
              </a:spcBef>
            </a:pPr>
            <a:r>
              <a:rPr lang="en-US" sz="900"/>
              <a:t>Smoking outside an enclosed vehicle or building</a:t>
            </a:r>
          </a:p>
          <a:p>
            <a:pPr>
              <a:lnSpc>
                <a:spcPts val="1000"/>
              </a:lnSpc>
              <a:spcBef>
                <a:spcPts val="400"/>
              </a:spcBef>
            </a:pPr>
            <a:r>
              <a:rPr lang="en-US" sz="900"/>
              <a:t>Operating motorized vehicles off of designated roads and trails</a:t>
            </a:r>
          </a:p>
          <a:p>
            <a:pPr>
              <a:lnSpc>
                <a:spcPts val="1000"/>
              </a:lnSpc>
              <a:spcBef>
                <a:spcPts val="400"/>
              </a:spcBef>
            </a:pPr>
            <a:r>
              <a:rPr lang="en-US" sz="900"/>
              <a:t>Operating a chainsaw outside hours listed in restrictions</a:t>
            </a:r>
          </a:p>
          <a:p>
            <a:pPr>
              <a:lnSpc>
                <a:spcPts val="1000"/>
              </a:lnSpc>
              <a:spcBef>
                <a:spcPts val="400"/>
              </a:spcBef>
            </a:pPr>
            <a:r>
              <a:rPr lang="en-US" sz="900"/>
              <a:t>Operating an internal combustion engine without a working spark arrestor</a:t>
            </a:r>
          </a:p>
        </p:txBody>
      </p:sp>
      <p:sp>
        <p:nvSpPr>
          <p:cNvPr id="60" name="Rectangle 59"/>
          <p:cNvSpPr/>
          <p:nvPr/>
        </p:nvSpPr>
        <p:spPr>
          <a:xfrm>
            <a:off x="347869" y="5455188"/>
            <a:ext cx="155512" cy="15551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a:endParaRPr lang="en-US">
              <a:noFill/>
            </a:endParaRPr>
          </a:p>
        </p:txBody>
      </p:sp>
      <p:sp>
        <p:nvSpPr>
          <p:cNvPr id="61" name="Rectangle 60"/>
          <p:cNvSpPr/>
          <p:nvPr/>
        </p:nvSpPr>
        <p:spPr>
          <a:xfrm>
            <a:off x="347962" y="5761373"/>
            <a:ext cx="155512" cy="15551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a:endParaRPr lang="en-US">
              <a:noFill/>
            </a:endParaRPr>
          </a:p>
        </p:txBody>
      </p:sp>
      <p:sp>
        <p:nvSpPr>
          <p:cNvPr id="62" name="Rectangle 61"/>
          <p:cNvSpPr/>
          <p:nvPr/>
        </p:nvSpPr>
        <p:spPr>
          <a:xfrm>
            <a:off x="344850" y="6075749"/>
            <a:ext cx="155512" cy="15551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a:endParaRPr lang="en-US">
              <a:noFill/>
            </a:endParaRPr>
          </a:p>
        </p:txBody>
      </p:sp>
      <p:sp>
        <p:nvSpPr>
          <p:cNvPr id="63" name="Rectangle 62"/>
          <p:cNvSpPr/>
          <p:nvPr/>
        </p:nvSpPr>
        <p:spPr>
          <a:xfrm>
            <a:off x="344223" y="6382773"/>
            <a:ext cx="155512" cy="15551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a:endParaRPr lang="en-US">
              <a:noFill/>
            </a:endParaRPr>
          </a:p>
        </p:txBody>
      </p:sp>
      <p:sp>
        <p:nvSpPr>
          <p:cNvPr id="64" name="Rectangle 63"/>
          <p:cNvSpPr/>
          <p:nvPr/>
        </p:nvSpPr>
        <p:spPr>
          <a:xfrm>
            <a:off x="344223" y="6669517"/>
            <a:ext cx="155512" cy="15551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a:endParaRPr lang="en-US">
              <a:noFill/>
            </a:endParaRPr>
          </a:p>
        </p:txBody>
      </p:sp>
      <p:sp>
        <p:nvSpPr>
          <p:cNvPr id="65" name="Rectangle 64"/>
          <p:cNvSpPr/>
          <p:nvPr/>
        </p:nvSpPr>
        <p:spPr>
          <a:xfrm>
            <a:off x="348670" y="6972390"/>
            <a:ext cx="155512" cy="15551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a:endParaRPr lang="en-US">
              <a:noFill/>
            </a:endParaRPr>
          </a:p>
        </p:txBody>
      </p:sp>
      <p:sp>
        <p:nvSpPr>
          <p:cNvPr id="66" name="Rectangle 65"/>
          <p:cNvSpPr/>
          <p:nvPr/>
        </p:nvSpPr>
        <p:spPr>
          <a:xfrm>
            <a:off x="2658595" y="5455280"/>
            <a:ext cx="155512" cy="15551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a:endParaRPr lang="en-US">
              <a:noFill/>
            </a:endParaRPr>
          </a:p>
        </p:txBody>
      </p:sp>
      <p:sp>
        <p:nvSpPr>
          <p:cNvPr id="67" name="Rectangle 66"/>
          <p:cNvSpPr/>
          <p:nvPr/>
        </p:nvSpPr>
        <p:spPr>
          <a:xfrm>
            <a:off x="2658688" y="5893765"/>
            <a:ext cx="155512" cy="15551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a:endParaRPr lang="en-US">
              <a:noFill/>
            </a:endParaRPr>
          </a:p>
        </p:txBody>
      </p:sp>
      <p:sp>
        <p:nvSpPr>
          <p:cNvPr id="68" name="Rectangle 67"/>
          <p:cNvSpPr/>
          <p:nvPr/>
        </p:nvSpPr>
        <p:spPr>
          <a:xfrm>
            <a:off x="2655576" y="6202849"/>
            <a:ext cx="155512" cy="15551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a:endParaRPr lang="en-US">
              <a:noFill/>
            </a:endParaRPr>
          </a:p>
        </p:txBody>
      </p:sp>
      <p:sp>
        <p:nvSpPr>
          <p:cNvPr id="69" name="Rectangle 68"/>
          <p:cNvSpPr/>
          <p:nvPr/>
        </p:nvSpPr>
        <p:spPr>
          <a:xfrm>
            <a:off x="2654949" y="6504581"/>
            <a:ext cx="155512" cy="15551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a:endParaRPr lang="en-US">
              <a:noFill/>
            </a:endParaRPr>
          </a:p>
        </p:txBody>
      </p:sp>
      <p:sp>
        <p:nvSpPr>
          <p:cNvPr id="70" name="Rectangle 69"/>
          <p:cNvSpPr/>
          <p:nvPr/>
        </p:nvSpPr>
        <p:spPr>
          <a:xfrm>
            <a:off x="2654949" y="6807201"/>
            <a:ext cx="155512" cy="15551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a:endParaRPr lang="en-US">
              <a:noFill/>
            </a:endParaRPr>
          </a:p>
        </p:txBody>
      </p:sp>
      <p:sp>
        <p:nvSpPr>
          <p:cNvPr id="71" name="Rectangle 70"/>
          <p:cNvSpPr/>
          <p:nvPr/>
        </p:nvSpPr>
        <p:spPr>
          <a:xfrm>
            <a:off x="348670" y="7280302"/>
            <a:ext cx="155512" cy="15551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a:endParaRPr lang="en-US">
              <a:noFill/>
            </a:endParaRPr>
          </a:p>
        </p:txBody>
      </p:sp>
      <p:cxnSp>
        <p:nvCxnSpPr>
          <p:cNvPr id="72" name="Straight Connector 71"/>
          <p:cNvCxnSpPr/>
          <p:nvPr/>
        </p:nvCxnSpPr>
        <p:spPr>
          <a:xfrm>
            <a:off x="884849" y="7435814"/>
            <a:ext cx="3813371" cy="0"/>
          </a:xfrm>
          <a:prstGeom prst="line">
            <a:avLst/>
          </a:prstGeom>
          <a:ln w="12700" cmpd="sng">
            <a:solidFill>
              <a:srgbClr val="000000"/>
            </a:solidFill>
          </a:ln>
          <a:effectLst/>
        </p:spPr>
        <p:style>
          <a:lnRef idx="2">
            <a:schemeClr val="accent1"/>
          </a:lnRef>
          <a:fillRef idx="0">
            <a:schemeClr val="accent1"/>
          </a:fillRef>
          <a:effectRef idx="1">
            <a:schemeClr val="accent1"/>
          </a:effectRef>
          <a:fontRef idx="minor">
            <a:schemeClr val="tx1"/>
          </a:fontRef>
        </p:style>
      </p:cxnSp>
      <p:pic>
        <p:nvPicPr>
          <p:cNvPr id="75" name="Picture 74" descr="firerestrictheader.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80065" y="4260135"/>
            <a:ext cx="4333834" cy="1036578"/>
          </a:xfrm>
          <a:prstGeom prst="rect">
            <a:avLst/>
          </a:prstGeom>
        </p:spPr>
      </p:pic>
      <p:sp>
        <p:nvSpPr>
          <p:cNvPr id="76" name="TextBox 75"/>
          <p:cNvSpPr txBox="1"/>
          <p:nvPr/>
        </p:nvSpPr>
        <p:spPr>
          <a:xfrm>
            <a:off x="6475233" y="4721552"/>
            <a:ext cx="3267515" cy="553998"/>
          </a:xfrm>
          <a:prstGeom prst="rect">
            <a:avLst/>
          </a:prstGeom>
          <a:noFill/>
        </p:spPr>
        <p:txBody>
          <a:bodyPr wrap="square" lIns="0" tIns="0" rIns="0" bIns="0" rtlCol="0">
            <a:spAutoFit/>
          </a:bodyPr>
          <a:lstStyle/>
          <a:p>
            <a:r>
              <a:rPr lang="en-US" sz="900"/>
              <a:t>As of today’s date, _________, our public lands are under fire restrictions. Restrictions are subject to change. Violators can be fined and/or face imprisonment. We have observed the following violations:</a:t>
            </a:r>
          </a:p>
        </p:txBody>
      </p:sp>
      <p:sp>
        <p:nvSpPr>
          <p:cNvPr id="77" name="TextBox 76"/>
          <p:cNvSpPr txBox="1"/>
          <p:nvPr/>
        </p:nvSpPr>
        <p:spPr>
          <a:xfrm>
            <a:off x="5584349" y="5420617"/>
            <a:ext cx="2030898" cy="2233090"/>
          </a:xfrm>
          <a:prstGeom prst="rect">
            <a:avLst/>
          </a:prstGeom>
          <a:noFill/>
        </p:spPr>
        <p:txBody>
          <a:bodyPr wrap="square" lIns="0" tIns="0" rIns="0" bIns="0" rtlCol="0">
            <a:spAutoFit/>
          </a:bodyPr>
          <a:lstStyle/>
          <a:p>
            <a:pPr>
              <a:lnSpc>
                <a:spcPts val="1000"/>
              </a:lnSpc>
              <a:spcBef>
                <a:spcPts val="400"/>
              </a:spcBef>
            </a:pPr>
            <a:r>
              <a:rPr lang="en-US" sz="900"/>
              <a:t>Fire outside an agency-designated recreation site</a:t>
            </a:r>
          </a:p>
          <a:p>
            <a:pPr>
              <a:lnSpc>
                <a:spcPts val="1000"/>
              </a:lnSpc>
              <a:spcBef>
                <a:spcPts val="400"/>
              </a:spcBef>
            </a:pPr>
            <a:r>
              <a:rPr lang="en-US" sz="900"/>
              <a:t>Smoking when not surrounded by 3 feet of cleared ground</a:t>
            </a:r>
          </a:p>
          <a:p>
            <a:pPr>
              <a:lnSpc>
                <a:spcPts val="1000"/>
              </a:lnSpc>
              <a:spcBef>
                <a:spcPts val="400"/>
              </a:spcBef>
            </a:pPr>
            <a:r>
              <a:rPr lang="en-US" sz="900"/>
              <a:t>Fire outside concrete or metal ring at an agency-designated recreation site</a:t>
            </a:r>
          </a:p>
          <a:p>
            <a:pPr>
              <a:lnSpc>
                <a:spcPts val="1000"/>
              </a:lnSpc>
              <a:spcBef>
                <a:spcPts val="400"/>
              </a:spcBef>
            </a:pPr>
            <a:r>
              <a:rPr lang="en-US" sz="900"/>
              <a:t>Use and or possession of fireworks on public lands</a:t>
            </a:r>
          </a:p>
          <a:p>
            <a:pPr>
              <a:lnSpc>
                <a:spcPts val="1000"/>
              </a:lnSpc>
              <a:spcBef>
                <a:spcPts val="400"/>
              </a:spcBef>
            </a:pPr>
            <a:r>
              <a:rPr lang="en-US" sz="900"/>
              <a:t>Unsafe shooting practices or shooting in violation of restrictions.</a:t>
            </a:r>
          </a:p>
          <a:p>
            <a:pPr>
              <a:lnSpc>
                <a:spcPts val="1000"/>
              </a:lnSpc>
              <a:spcBef>
                <a:spcPts val="400"/>
              </a:spcBef>
            </a:pPr>
            <a:r>
              <a:rPr lang="en-US" sz="900"/>
              <a:t>Charcoal briquettes used in grills outside of agency-designated recreation sites</a:t>
            </a:r>
          </a:p>
          <a:p>
            <a:pPr>
              <a:lnSpc>
                <a:spcPts val="1000"/>
              </a:lnSpc>
              <a:spcBef>
                <a:spcPts val="1000"/>
              </a:spcBef>
            </a:pPr>
            <a:r>
              <a:rPr lang="en-US" sz="900"/>
              <a:t>Other:</a:t>
            </a:r>
          </a:p>
          <a:p>
            <a:pPr>
              <a:lnSpc>
                <a:spcPts val="1000"/>
              </a:lnSpc>
              <a:spcBef>
                <a:spcPts val="400"/>
              </a:spcBef>
            </a:pPr>
            <a:endParaRPr lang="en-US" sz="900"/>
          </a:p>
        </p:txBody>
      </p:sp>
      <p:sp>
        <p:nvSpPr>
          <p:cNvPr id="78" name="TextBox 77"/>
          <p:cNvSpPr txBox="1"/>
          <p:nvPr/>
        </p:nvSpPr>
        <p:spPr>
          <a:xfrm>
            <a:off x="7890692" y="5422347"/>
            <a:ext cx="1839726" cy="1745777"/>
          </a:xfrm>
          <a:prstGeom prst="rect">
            <a:avLst/>
          </a:prstGeom>
          <a:noFill/>
        </p:spPr>
        <p:txBody>
          <a:bodyPr wrap="square" lIns="0" tIns="0" rIns="0" bIns="0" rtlCol="0">
            <a:spAutoFit/>
          </a:bodyPr>
          <a:lstStyle/>
          <a:p>
            <a:pPr>
              <a:lnSpc>
                <a:spcPts val="1000"/>
              </a:lnSpc>
              <a:spcBef>
                <a:spcPts val="400"/>
              </a:spcBef>
            </a:pPr>
            <a:r>
              <a:rPr lang="en-US" sz="900"/>
              <a:t>Igniting, building, maintaining, attending or using a fire on public lands when restrictions are in effect</a:t>
            </a:r>
          </a:p>
          <a:p>
            <a:pPr>
              <a:lnSpc>
                <a:spcPts val="1000"/>
              </a:lnSpc>
              <a:spcBef>
                <a:spcPts val="400"/>
              </a:spcBef>
            </a:pPr>
            <a:r>
              <a:rPr lang="en-US" sz="900"/>
              <a:t>Smoking outside an enclosed vehicle or building</a:t>
            </a:r>
          </a:p>
          <a:p>
            <a:pPr>
              <a:lnSpc>
                <a:spcPts val="1000"/>
              </a:lnSpc>
              <a:spcBef>
                <a:spcPts val="400"/>
              </a:spcBef>
            </a:pPr>
            <a:r>
              <a:rPr lang="en-US" sz="900"/>
              <a:t>Operating motorized vehicles off of designated roads and trails</a:t>
            </a:r>
          </a:p>
          <a:p>
            <a:pPr>
              <a:lnSpc>
                <a:spcPts val="1000"/>
              </a:lnSpc>
              <a:spcBef>
                <a:spcPts val="400"/>
              </a:spcBef>
            </a:pPr>
            <a:r>
              <a:rPr lang="en-US" sz="900"/>
              <a:t>Operating a chainsaw outside hours listed in restrictions</a:t>
            </a:r>
          </a:p>
          <a:p>
            <a:pPr>
              <a:lnSpc>
                <a:spcPts val="1000"/>
              </a:lnSpc>
              <a:spcBef>
                <a:spcPts val="400"/>
              </a:spcBef>
            </a:pPr>
            <a:r>
              <a:rPr lang="en-US" sz="900"/>
              <a:t>Operating an internal combustion engine without a working spark arrestor</a:t>
            </a:r>
          </a:p>
        </p:txBody>
      </p:sp>
      <p:sp>
        <p:nvSpPr>
          <p:cNvPr id="79" name="Rectangle 78"/>
          <p:cNvSpPr/>
          <p:nvPr/>
        </p:nvSpPr>
        <p:spPr>
          <a:xfrm>
            <a:off x="5380067" y="5454101"/>
            <a:ext cx="155512" cy="15551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a:endParaRPr lang="en-US">
              <a:noFill/>
            </a:endParaRPr>
          </a:p>
        </p:txBody>
      </p:sp>
      <p:sp>
        <p:nvSpPr>
          <p:cNvPr id="80" name="Rectangle 79"/>
          <p:cNvSpPr/>
          <p:nvPr/>
        </p:nvSpPr>
        <p:spPr>
          <a:xfrm>
            <a:off x="5380160" y="5760286"/>
            <a:ext cx="155512" cy="15551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a:endParaRPr lang="en-US">
              <a:noFill/>
            </a:endParaRPr>
          </a:p>
        </p:txBody>
      </p:sp>
      <p:sp>
        <p:nvSpPr>
          <p:cNvPr id="81" name="Rectangle 80"/>
          <p:cNvSpPr/>
          <p:nvPr/>
        </p:nvSpPr>
        <p:spPr>
          <a:xfrm>
            <a:off x="5377048" y="6074662"/>
            <a:ext cx="155512" cy="15551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a:endParaRPr lang="en-US">
              <a:noFill/>
            </a:endParaRPr>
          </a:p>
        </p:txBody>
      </p:sp>
      <p:sp>
        <p:nvSpPr>
          <p:cNvPr id="82" name="Rectangle 81"/>
          <p:cNvSpPr/>
          <p:nvPr/>
        </p:nvSpPr>
        <p:spPr>
          <a:xfrm>
            <a:off x="5376421" y="6381686"/>
            <a:ext cx="155512" cy="15551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a:endParaRPr lang="en-US">
              <a:noFill/>
            </a:endParaRPr>
          </a:p>
        </p:txBody>
      </p:sp>
      <p:sp>
        <p:nvSpPr>
          <p:cNvPr id="83" name="Rectangle 82"/>
          <p:cNvSpPr/>
          <p:nvPr/>
        </p:nvSpPr>
        <p:spPr>
          <a:xfrm>
            <a:off x="5376421" y="6668430"/>
            <a:ext cx="155512" cy="15551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a:endParaRPr lang="en-US">
              <a:noFill/>
            </a:endParaRPr>
          </a:p>
        </p:txBody>
      </p:sp>
      <p:sp>
        <p:nvSpPr>
          <p:cNvPr id="84" name="Rectangle 83"/>
          <p:cNvSpPr/>
          <p:nvPr/>
        </p:nvSpPr>
        <p:spPr>
          <a:xfrm>
            <a:off x="5380868" y="6971303"/>
            <a:ext cx="155512" cy="15551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a:endParaRPr lang="en-US">
              <a:noFill/>
            </a:endParaRPr>
          </a:p>
        </p:txBody>
      </p:sp>
      <p:sp>
        <p:nvSpPr>
          <p:cNvPr id="85" name="Rectangle 84"/>
          <p:cNvSpPr/>
          <p:nvPr/>
        </p:nvSpPr>
        <p:spPr>
          <a:xfrm>
            <a:off x="7690793" y="5454193"/>
            <a:ext cx="155512" cy="15551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a:endParaRPr lang="en-US">
              <a:noFill/>
            </a:endParaRPr>
          </a:p>
        </p:txBody>
      </p:sp>
      <p:sp>
        <p:nvSpPr>
          <p:cNvPr id="86" name="Rectangle 85"/>
          <p:cNvSpPr/>
          <p:nvPr/>
        </p:nvSpPr>
        <p:spPr>
          <a:xfrm>
            <a:off x="7690886" y="5892678"/>
            <a:ext cx="155512" cy="15551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a:endParaRPr lang="en-US">
              <a:noFill/>
            </a:endParaRPr>
          </a:p>
        </p:txBody>
      </p:sp>
      <p:sp>
        <p:nvSpPr>
          <p:cNvPr id="87" name="Rectangle 86"/>
          <p:cNvSpPr/>
          <p:nvPr/>
        </p:nvSpPr>
        <p:spPr>
          <a:xfrm>
            <a:off x="7687774" y="6201762"/>
            <a:ext cx="155512" cy="15551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a:endParaRPr lang="en-US">
              <a:noFill/>
            </a:endParaRPr>
          </a:p>
        </p:txBody>
      </p:sp>
      <p:sp>
        <p:nvSpPr>
          <p:cNvPr id="88" name="Rectangle 87"/>
          <p:cNvSpPr/>
          <p:nvPr/>
        </p:nvSpPr>
        <p:spPr>
          <a:xfrm>
            <a:off x="7687147" y="6503494"/>
            <a:ext cx="155512" cy="15551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a:endParaRPr lang="en-US">
              <a:noFill/>
            </a:endParaRPr>
          </a:p>
        </p:txBody>
      </p:sp>
      <p:sp>
        <p:nvSpPr>
          <p:cNvPr id="89" name="Rectangle 88"/>
          <p:cNvSpPr/>
          <p:nvPr/>
        </p:nvSpPr>
        <p:spPr>
          <a:xfrm>
            <a:off x="7687147" y="6806114"/>
            <a:ext cx="155512" cy="15551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a:endParaRPr lang="en-US">
              <a:noFill/>
            </a:endParaRPr>
          </a:p>
        </p:txBody>
      </p:sp>
      <p:sp>
        <p:nvSpPr>
          <p:cNvPr id="90" name="Rectangle 89"/>
          <p:cNvSpPr/>
          <p:nvPr/>
        </p:nvSpPr>
        <p:spPr>
          <a:xfrm>
            <a:off x="5380868" y="7279215"/>
            <a:ext cx="155512" cy="15551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a:endParaRPr lang="en-US">
              <a:noFill/>
            </a:endParaRPr>
          </a:p>
        </p:txBody>
      </p:sp>
      <p:cxnSp>
        <p:nvCxnSpPr>
          <p:cNvPr id="91" name="Straight Connector 90"/>
          <p:cNvCxnSpPr/>
          <p:nvPr/>
        </p:nvCxnSpPr>
        <p:spPr>
          <a:xfrm>
            <a:off x="5917047" y="7434727"/>
            <a:ext cx="3813371" cy="0"/>
          </a:xfrm>
          <a:prstGeom prst="line">
            <a:avLst/>
          </a:prstGeom>
          <a:ln w="12700" cmpd="sng">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4" name="Straight Connector 3"/>
          <p:cNvCxnSpPr/>
          <p:nvPr/>
        </p:nvCxnSpPr>
        <p:spPr>
          <a:xfrm>
            <a:off x="5013533" y="0"/>
            <a:ext cx="0" cy="7772400"/>
          </a:xfrm>
          <a:prstGeom prst="line">
            <a:avLst/>
          </a:prstGeom>
          <a:ln w="12700" cmpd="sng">
            <a:solidFill>
              <a:schemeClr val="bg1">
                <a:lumMod val="85000"/>
              </a:schemeClr>
            </a:solidFill>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0" y="3908782"/>
            <a:ext cx="10058400" cy="0"/>
          </a:xfrm>
          <a:prstGeom prst="line">
            <a:avLst/>
          </a:prstGeom>
          <a:ln w="12700" cmpd="sng">
            <a:solidFill>
              <a:schemeClr val="bg1">
                <a:lumMod val="95000"/>
              </a:schemeClr>
            </a:solidFill>
          </a:ln>
          <a:effectLst/>
        </p:spPr>
        <p:style>
          <a:lnRef idx="2">
            <a:schemeClr val="accent1"/>
          </a:lnRef>
          <a:fillRef idx="0">
            <a:schemeClr val="accent1"/>
          </a:fillRef>
          <a:effectRef idx="1">
            <a:schemeClr val="accent1"/>
          </a:effectRef>
          <a:fontRef idx="minor">
            <a:schemeClr val="tx1"/>
          </a:fontRef>
        </p:style>
      </p:cxnSp>
      <p:sp>
        <p:nvSpPr>
          <p:cNvPr id="73" name="TextBox 72"/>
          <p:cNvSpPr txBox="1"/>
          <p:nvPr/>
        </p:nvSpPr>
        <p:spPr>
          <a:xfrm>
            <a:off x="348670" y="3789793"/>
            <a:ext cx="921339" cy="92333"/>
          </a:xfrm>
          <a:prstGeom prst="rect">
            <a:avLst/>
          </a:prstGeom>
          <a:noFill/>
        </p:spPr>
        <p:txBody>
          <a:bodyPr wrap="square" lIns="0" tIns="0" rIns="0" bIns="0" rtlCol="0">
            <a:spAutoFit/>
          </a:bodyPr>
          <a:lstStyle/>
          <a:p>
            <a:r>
              <a:rPr lang="en-US" sz="600"/>
              <a:t>2015_08_21patrolcard.pptx</a:t>
            </a:r>
          </a:p>
        </p:txBody>
      </p:sp>
    </p:spTree>
    <p:extLst>
      <p:ext uri="{BB962C8B-B14F-4D97-AF65-F5344CB8AC3E}">
        <p14:creationId xmlns:p14="http://schemas.microsoft.com/office/powerpoint/2010/main" val="1806642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7471" y="352934"/>
            <a:ext cx="4350353" cy="338554"/>
          </a:xfrm>
          <a:prstGeom prst="rect">
            <a:avLst/>
          </a:prstGeom>
          <a:solidFill>
            <a:schemeClr val="tx1"/>
          </a:solidFill>
        </p:spPr>
        <p:txBody>
          <a:bodyPr wrap="square" lIns="0" tIns="0" rIns="0" bIns="0" rtlCol="0">
            <a:spAutoFit/>
          </a:bodyPr>
          <a:lstStyle/>
          <a:p>
            <a:pPr algn="ctr"/>
            <a:r>
              <a:rPr lang="en-US" sz="2200" b="1">
                <a:solidFill>
                  <a:schemeClr val="bg1"/>
                </a:solidFill>
              </a:rPr>
              <a:t>Now is not the time to take chances!</a:t>
            </a:r>
          </a:p>
        </p:txBody>
      </p:sp>
      <p:pic>
        <p:nvPicPr>
          <p:cNvPr id="3" name="Picture 2" descr="icondirtbik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7867" y="1748677"/>
            <a:ext cx="460248" cy="429768"/>
          </a:xfrm>
          <a:prstGeom prst="rect">
            <a:avLst/>
          </a:prstGeom>
        </p:spPr>
      </p:pic>
      <p:pic>
        <p:nvPicPr>
          <p:cNvPr id="4" name="Picture 3" descr="iconfireworks.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5418" y="2428416"/>
            <a:ext cx="460248" cy="429768"/>
          </a:xfrm>
          <a:prstGeom prst="rect">
            <a:avLst/>
          </a:prstGeom>
        </p:spPr>
      </p:pic>
      <p:pic>
        <p:nvPicPr>
          <p:cNvPr id="5" name="Picture 4" descr="icondrygrass.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623134" y="1595700"/>
            <a:ext cx="463296" cy="429768"/>
          </a:xfrm>
          <a:prstGeom prst="rect">
            <a:avLst/>
          </a:prstGeom>
        </p:spPr>
      </p:pic>
      <p:pic>
        <p:nvPicPr>
          <p:cNvPr id="7" name="Picture 6" descr="iconchain.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636779" y="1064101"/>
            <a:ext cx="460248" cy="429768"/>
          </a:xfrm>
          <a:prstGeom prst="rect">
            <a:avLst/>
          </a:prstGeom>
        </p:spPr>
      </p:pic>
      <p:pic>
        <p:nvPicPr>
          <p:cNvPr id="8" name="Picture 7" descr="iconshoot.pn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626182" y="2096718"/>
            <a:ext cx="460248" cy="429768"/>
          </a:xfrm>
          <a:prstGeom prst="rect">
            <a:avLst/>
          </a:prstGeom>
        </p:spPr>
      </p:pic>
      <p:sp>
        <p:nvSpPr>
          <p:cNvPr id="9" name="TextBox 8"/>
          <p:cNvSpPr txBox="1"/>
          <p:nvPr/>
        </p:nvSpPr>
        <p:spPr>
          <a:xfrm>
            <a:off x="898499" y="1007239"/>
            <a:ext cx="1632096" cy="2000548"/>
          </a:xfrm>
          <a:prstGeom prst="rect">
            <a:avLst/>
          </a:prstGeom>
          <a:noFill/>
        </p:spPr>
        <p:txBody>
          <a:bodyPr wrap="square" lIns="0" tIns="0" rIns="0" bIns="0" rtlCol="0">
            <a:spAutoFit/>
          </a:bodyPr>
          <a:lstStyle/>
          <a:p>
            <a:pPr>
              <a:spcBef>
                <a:spcPts val="600"/>
              </a:spcBef>
            </a:pPr>
            <a:r>
              <a:rPr lang="en-US" sz="1000"/>
              <a:t>If fires are allowed: Never leave fires or hot coals unattended. Before leaving, DROWN, STIR and carefully FEEL for heat. </a:t>
            </a:r>
          </a:p>
          <a:p>
            <a:pPr>
              <a:spcBef>
                <a:spcPts val="600"/>
              </a:spcBef>
            </a:pPr>
            <a:r>
              <a:rPr lang="en-US" sz="1000"/>
              <a:t>Keep vehicles properly maintained with approved, clean spark arrestors. Stay on  designated roads and/or trails.</a:t>
            </a:r>
          </a:p>
          <a:p>
            <a:pPr>
              <a:spcBef>
                <a:spcPts val="600"/>
              </a:spcBef>
            </a:pPr>
            <a:r>
              <a:rPr lang="en-US" sz="1000"/>
              <a:t>Fireworks are prohibited on public lands. Enjoy fireworks at sponsored local community events instead.</a:t>
            </a:r>
          </a:p>
        </p:txBody>
      </p:sp>
      <p:pic>
        <p:nvPicPr>
          <p:cNvPr id="30" name="Picture 29" descr="iconfire.png"/>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47471" y="1054624"/>
            <a:ext cx="460248" cy="429768"/>
          </a:xfrm>
          <a:prstGeom prst="rect">
            <a:avLst/>
          </a:prstGeom>
        </p:spPr>
      </p:pic>
      <p:sp>
        <p:nvSpPr>
          <p:cNvPr id="31" name="TextBox 30"/>
          <p:cNvSpPr txBox="1"/>
          <p:nvPr/>
        </p:nvSpPr>
        <p:spPr>
          <a:xfrm>
            <a:off x="355418" y="737461"/>
            <a:ext cx="4350353" cy="215444"/>
          </a:xfrm>
          <a:prstGeom prst="rect">
            <a:avLst/>
          </a:prstGeom>
          <a:noFill/>
        </p:spPr>
        <p:txBody>
          <a:bodyPr wrap="square" lIns="0" tIns="0" rIns="0" bIns="0" rtlCol="0">
            <a:spAutoFit/>
          </a:bodyPr>
          <a:lstStyle/>
          <a:p>
            <a:r>
              <a:rPr lang="en-US" sz="1400"/>
              <a:t>Obey fire restrictions and encourage others to do the same.</a:t>
            </a:r>
          </a:p>
        </p:txBody>
      </p:sp>
      <p:sp>
        <p:nvSpPr>
          <p:cNvPr id="33" name="TextBox 32"/>
          <p:cNvSpPr txBox="1"/>
          <p:nvPr/>
        </p:nvSpPr>
        <p:spPr>
          <a:xfrm>
            <a:off x="3173944" y="1016716"/>
            <a:ext cx="1523880" cy="2385268"/>
          </a:xfrm>
          <a:prstGeom prst="rect">
            <a:avLst/>
          </a:prstGeom>
          <a:noFill/>
        </p:spPr>
        <p:txBody>
          <a:bodyPr wrap="square" lIns="0" tIns="0" rIns="0" bIns="0" rtlCol="0">
            <a:spAutoFit/>
          </a:bodyPr>
          <a:lstStyle/>
          <a:p>
            <a:pPr>
              <a:spcBef>
                <a:spcPts val="600"/>
              </a:spcBef>
            </a:pPr>
            <a:r>
              <a:rPr lang="en-US" sz="1000"/>
              <a:t>Make sure trailer chains are not dragging and creating a spark. </a:t>
            </a:r>
          </a:p>
          <a:p>
            <a:pPr>
              <a:spcBef>
                <a:spcPts val="600"/>
              </a:spcBef>
            </a:pPr>
            <a:r>
              <a:rPr lang="en-US" sz="1000"/>
              <a:t>Avoid parking on or driving over dry, flammable vegetation.</a:t>
            </a:r>
          </a:p>
          <a:p>
            <a:pPr>
              <a:spcBef>
                <a:spcPts val="600"/>
              </a:spcBef>
            </a:pPr>
            <a:r>
              <a:rPr lang="en-US" sz="1000"/>
              <a:t>When shooting: Know your target and what is beyond. Select an area free of vegetation. </a:t>
            </a:r>
          </a:p>
          <a:p>
            <a:pPr>
              <a:spcBef>
                <a:spcPts val="600"/>
              </a:spcBef>
            </a:pPr>
            <a:r>
              <a:rPr lang="en-US" sz="1000"/>
              <a:t>Use an ashtray. Do not discard smoking materials out your window or into dry grass.</a:t>
            </a:r>
          </a:p>
        </p:txBody>
      </p:sp>
      <p:pic>
        <p:nvPicPr>
          <p:cNvPr id="34" name="Picture 33" descr="toohottoleave.png"/>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7094503" y="833854"/>
            <a:ext cx="2618230" cy="2289333"/>
          </a:xfrm>
          <a:prstGeom prst="rect">
            <a:avLst/>
          </a:prstGeom>
        </p:spPr>
      </p:pic>
      <p:sp>
        <p:nvSpPr>
          <p:cNvPr id="35" name="TextBox 34"/>
          <p:cNvSpPr txBox="1"/>
          <p:nvPr/>
        </p:nvSpPr>
        <p:spPr>
          <a:xfrm>
            <a:off x="5362380" y="341411"/>
            <a:ext cx="4350352" cy="492443"/>
          </a:xfrm>
          <a:prstGeom prst="rect">
            <a:avLst/>
          </a:prstGeom>
          <a:solidFill>
            <a:schemeClr val="tx1"/>
          </a:solidFill>
        </p:spPr>
        <p:txBody>
          <a:bodyPr wrap="square" lIns="0" tIns="0" rIns="0" bIns="0" rtlCol="0">
            <a:spAutoFit/>
          </a:bodyPr>
          <a:lstStyle/>
          <a:p>
            <a:pPr algn="ctr"/>
            <a:r>
              <a:rPr lang="en-US" sz="3200" b="1">
                <a:solidFill>
                  <a:schemeClr val="bg1"/>
                </a:solidFill>
              </a:rPr>
              <a:t>If it’s too hot to touch</a:t>
            </a:r>
          </a:p>
        </p:txBody>
      </p:sp>
      <p:sp>
        <p:nvSpPr>
          <p:cNvPr id="37" name="TextBox 36"/>
          <p:cNvSpPr txBox="1"/>
          <p:nvPr/>
        </p:nvSpPr>
        <p:spPr>
          <a:xfrm>
            <a:off x="5362381" y="3035706"/>
            <a:ext cx="4350352" cy="492443"/>
          </a:xfrm>
          <a:prstGeom prst="rect">
            <a:avLst/>
          </a:prstGeom>
          <a:solidFill>
            <a:schemeClr val="tx1"/>
          </a:solidFill>
        </p:spPr>
        <p:txBody>
          <a:bodyPr wrap="square" lIns="0" tIns="0" rIns="0" bIns="0" rtlCol="0">
            <a:spAutoFit/>
          </a:bodyPr>
          <a:lstStyle/>
          <a:p>
            <a:pPr algn="ctr"/>
            <a:r>
              <a:rPr lang="en-US" sz="3200" b="1">
                <a:solidFill>
                  <a:schemeClr val="bg1"/>
                </a:solidFill>
              </a:rPr>
              <a:t>It’s too hot to leave!</a:t>
            </a:r>
          </a:p>
        </p:txBody>
      </p:sp>
      <p:sp>
        <p:nvSpPr>
          <p:cNvPr id="38" name="TextBox 37"/>
          <p:cNvSpPr txBox="1"/>
          <p:nvPr/>
        </p:nvSpPr>
        <p:spPr>
          <a:xfrm>
            <a:off x="5362381" y="952905"/>
            <a:ext cx="2326670" cy="1154162"/>
          </a:xfrm>
          <a:prstGeom prst="rect">
            <a:avLst/>
          </a:prstGeom>
          <a:noFill/>
        </p:spPr>
        <p:txBody>
          <a:bodyPr wrap="square" lIns="0" tIns="0" rIns="0" bIns="0" rtlCol="0">
            <a:spAutoFit/>
          </a:bodyPr>
          <a:lstStyle/>
          <a:p>
            <a:r>
              <a:rPr lang="en-US" sz="1400"/>
              <a:t>Make sure your fire is dead out. Coals left burning can restart and spread.</a:t>
            </a:r>
          </a:p>
          <a:p>
            <a:pPr>
              <a:spcBef>
                <a:spcPts val="600"/>
              </a:spcBef>
            </a:pPr>
            <a:r>
              <a:rPr lang="en-US" sz="1400"/>
              <a:t>Learn about fire restrictions at:</a:t>
            </a:r>
          </a:p>
          <a:p>
            <a:r>
              <a:rPr lang="en-US" sz="1400"/>
              <a:t>www.firerestrictions.us</a:t>
            </a:r>
          </a:p>
        </p:txBody>
      </p:sp>
      <p:pic>
        <p:nvPicPr>
          <p:cNvPr id="39" name="Picture 38" descr="fsshieldbw.png"/>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347471" y="3056917"/>
            <a:ext cx="468195" cy="498756"/>
          </a:xfrm>
          <a:prstGeom prst="rect">
            <a:avLst/>
          </a:prstGeom>
        </p:spPr>
      </p:pic>
      <p:pic>
        <p:nvPicPr>
          <p:cNvPr id="40" name="Picture 39" descr="fsshieldbw.png"/>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5362380" y="2268794"/>
            <a:ext cx="650629" cy="693099"/>
          </a:xfrm>
          <a:prstGeom prst="rect">
            <a:avLst/>
          </a:prstGeom>
        </p:spPr>
      </p:pic>
      <p:pic>
        <p:nvPicPr>
          <p:cNvPr id="41" name="Picture 40" descr="fsshieldbw.png"/>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3943426" y="4310722"/>
            <a:ext cx="762345" cy="812106"/>
          </a:xfrm>
          <a:prstGeom prst="rect">
            <a:avLst/>
          </a:prstGeom>
        </p:spPr>
      </p:pic>
      <p:sp>
        <p:nvSpPr>
          <p:cNvPr id="43" name="TextBox 42"/>
          <p:cNvSpPr txBox="1"/>
          <p:nvPr/>
        </p:nvSpPr>
        <p:spPr>
          <a:xfrm>
            <a:off x="6099404" y="2259466"/>
            <a:ext cx="915773" cy="646331"/>
          </a:xfrm>
          <a:prstGeom prst="rect">
            <a:avLst/>
          </a:prstGeom>
          <a:noFill/>
        </p:spPr>
        <p:txBody>
          <a:bodyPr wrap="square" lIns="0" tIns="0" rIns="0" bIns="0" rtlCol="0">
            <a:spAutoFit/>
          </a:bodyPr>
          <a:lstStyle/>
          <a:p>
            <a:r>
              <a:rPr lang="en-US" sz="1400"/>
              <a:t>(Name) National Forest</a:t>
            </a:r>
          </a:p>
        </p:txBody>
      </p:sp>
      <p:sp>
        <p:nvSpPr>
          <p:cNvPr id="45" name="TextBox 44"/>
          <p:cNvSpPr txBox="1"/>
          <p:nvPr/>
        </p:nvSpPr>
        <p:spPr>
          <a:xfrm>
            <a:off x="898498" y="3123187"/>
            <a:ext cx="1403400" cy="369332"/>
          </a:xfrm>
          <a:prstGeom prst="rect">
            <a:avLst/>
          </a:prstGeom>
          <a:noFill/>
        </p:spPr>
        <p:txBody>
          <a:bodyPr wrap="square" lIns="0" tIns="0" rIns="0" bIns="0" rtlCol="0">
            <a:spAutoFit/>
          </a:bodyPr>
          <a:lstStyle/>
          <a:p>
            <a:r>
              <a:rPr lang="en-US" sz="1200" b="1"/>
              <a:t>(name)</a:t>
            </a:r>
          </a:p>
          <a:p>
            <a:r>
              <a:rPr lang="en-US" sz="1200" b="1"/>
              <a:t>National Forest</a:t>
            </a:r>
          </a:p>
        </p:txBody>
      </p:sp>
      <p:pic>
        <p:nvPicPr>
          <p:cNvPr id="46" name="Picture 45" descr="campfiresafetyheader.png"/>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308629" y="4238587"/>
            <a:ext cx="3483810" cy="837591"/>
          </a:xfrm>
          <a:prstGeom prst="rect">
            <a:avLst/>
          </a:prstGeom>
        </p:spPr>
      </p:pic>
      <p:pic>
        <p:nvPicPr>
          <p:cNvPr id="47" name="Picture 46" descr="1learn.png"/>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347474" y="5176114"/>
            <a:ext cx="926897" cy="929648"/>
          </a:xfrm>
          <a:prstGeom prst="rect">
            <a:avLst/>
          </a:prstGeom>
        </p:spPr>
      </p:pic>
      <p:pic>
        <p:nvPicPr>
          <p:cNvPr id="48" name="Picture 47" descr="2drown.png"/>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476774" y="5176120"/>
            <a:ext cx="926591" cy="929342"/>
          </a:xfrm>
          <a:prstGeom prst="rect">
            <a:avLst/>
          </a:prstGeom>
        </p:spPr>
      </p:pic>
      <p:pic>
        <p:nvPicPr>
          <p:cNvPr id="49" name="Picture 48" descr="3stir.png"/>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2587607" y="5184996"/>
            <a:ext cx="962829" cy="928547"/>
          </a:xfrm>
          <a:prstGeom prst="rect">
            <a:avLst/>
          </a:prstGeom>
        </p:spPr>
      </p:pic>
      <p:pic>
        <p:nvPicPr>
          <p:cNvPr id="50" name="Picture 49" descr="4feel.png"/>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3742603" y="5176120"/>
            <a:ext cx="963168" cy="926015"/>
          </a:xfrm>
          <a:prstGeom prst="rect">
            <a:avLst/>
          </a:prstGeom>
        </p:spPr>
      </p:pic>
      <p:sp>
        <p:nvSpPr>
          <p:cNvPr id="51" name="TextBox 50"/>
          <p:cNvSpPr txBox="1"/>
          <p:nvPr/>
        </p:nvSpPr>
        <p:spPr>
          <a:xfrm>
            <a:off x="355418" y="6101104"/>
            <a:ext cx="1019229" cy="1000274"/>
          </a:xfrm>
          <a:prstGeom prst="rect">
            <a:avLst/>
          </a:prstGeom>
          <a:noFill/>
        </p:spPr>
        <p:txBody>
          <a:bodyPr wrap="square" lIns="0" tIns="0" rIns="0" bIns="0" rtlCol="0">
            <a:spAutoFit/>
          </a:bodyPr>
          <a:lstStyle/>
          <a:p>
            <a:r>
              <a:rPr lang="en-US" b="1"/>
              <a:t>LEARN</a:t>
            </a:r>
          </a:p>
          <a:p>
            <a:r>
              <a:rPr lang="en-US" sz="900"/>
              <a:t>Check local offices, bulletin boards, websites and visitor centers for current fire restrictions.</a:t>
            </a:r>
          </a:p>
        </p:txBody>
      </p:sp>
      <p:sp>
        <p:nvSpPr>
          <p:cNvPr id="52" name="TextBox 51"/>
          <p:cNvSpPr txBox="1"/>
          <p:nvPr/>
        </p:nvSpPr>
        <p:spPr>
          <a:xfrm>
            <a:off x="1476774" y="6101104"/>
            <a:ext cx="1019229" cy="861774"/>
          </a:xfrm>
          <a:prstGeom prst="rect">
            <a:avLst/>
          </a:prstGeom>
          <a:noFill/>
        </p:spPr>
        <p:txBody>
          <a:bodyPr wrap="square" lIns="0" tIns="0" rIns="0" bIns="0" rtlCol="0">
            <a:spAutoFit/>
          </a:bodyPr>
          <a:lstStyle/>
          <a:p>
            <a:r>
              <a:rPr lang="en-US" b="1"/>
              <a:t>DROWN</a:t>
            </a:r>
          </a:p>
          <a:p>
            <a:r>
              <a:rPr lang="en-US" sz="900"/>
              <a:t>Drown the campfire ashes with lots of water. Don’t take chances–use a lot!</a:t>
            </a:r>
          </a:p>
        </p:txBody>
      </p:sp>
      <p:sp>
        <p:nvSpPr>
          <p:cNvPr id="53" name="TextBox 52"/>
          <p:cNvSpPr txBox="1"/>
          <p:nvPr/>
        </p:nvSpPr>
        <p:spPr>
          <a:xfrm>
            <a:off x="2640898" y="6086626"/>
            <a:ext cx="1019229" cy="1000274"/>
          </a:xfrm>
          <a:prstGeom prst="rect">
            <a:avLst/>
          </a:prstGeom>
          <a:noFill/>
        </p:spPr>
        <p:txBody>
          <a:bodyPr wrap="square" lIns="0" tIns="0" rIns="0" bIns="0" rtlCol="0">
            <a:spAutoFit/>
          </a:bodyPr>
          <a:lstStyle/>
          <a:p>
            <a:r>
              <a:rPr lang="en-US" b="1"/>
              <a:t>STIR</a:t>
            </a:r>
          </a:p>
          <a:p>
            <a:r>
              <a:rPr lang="en-US" sz="900"/>
              <a:t>Stir the remains, add more water and stir again. Be sure all burned material has been put out cold.</a:t>
            </a:r>
          </a:p>
        </p:txBody>
      </p:sp>
      <p:sp>
        <p:nvSpPr>
          <p:cNvPr id="54" name="TextBox 53"/>
          <p:cNvSpPr txBox="1"/>
          <p:nvPr/>
        </p:nvSpPr>
        <p:spPr>
          <a:xfrm>
            <a:off x="3804397" y="6086626"/>
            <a:ext cx="901374" cy="1000274"/>
          </a:xfrm>
          <a:prstGeom prst="rect">
            <a:avLst/>
          </a:prstGeom>
          <a:noFill/>
        </p:spPr>
        <p:txBody>
          <a:bodyPr wrap="square" lIns="0" tIns="0" rIns="0" bIns="0" rtlCol="0">
            <a:spAutoFit/>
          </a:bodyPr>
          <a:lstStyle/>
          <a:p>
            <a:r>
              <a:rPr lang="en-US" b="1"/>
              <a:t>FEEL</a:t>
            </a:r>
          </a:p>
          <a:p>
            <a:r>
              <a:rPr lang="en-US" sz="900"/>
              <a:t>Feel materials with your bare hand. If it is hot to touch, it’s too hot to leave!</a:t>
            </a:r>
          </a:p>
        </p:txBody>
      </p:sp>
      <p:sp>
        <p:nvSpPr>
          <p:cNvPr id="55" name="TextBox 54"/>
          <p:cNvSpPr txBox="1"/>
          <p:nvPr/>
        </p:nvSpPr>
        <p:spPr>
          <a:xfrm>
            <a:off x="5341561" y="6501213"/>
            <a:ext cx="3326273" cy="587340"/>
          </a:xfrm>
          <a:prstGeom prst="rect">
            <a:avLst/>
          </a:prstGeom>
          <a:noFill/>
        </p:spPr>
        <p:txBody>
          <a:bodyPr wrap="square" lIns="0" tIns="0" rIns="0" bIns="0" rtlCol="0">
            <a:spAutoFit/>
          </a:bodyPr>
          <a:lstStyle/>
          <a:p>
            <a:pPr>
              <a:lnSpc>
                <a:spcPts val="1260"/>
              </a:lnSpc>
              <a:spcBef>
                <a:spcPts val="400"/>
              </a:spcBef>
            </a:pPr>
            <a:r>
              <a:rPr lang="en-US" sz="1050"/>
              <a:t>A backpacking stove is a great alternate source for cooking.</a:t>
            </a:r>
          </a:p>
          <a:p>
            <a:pPr>
              <a:lnSpc>
                <a:spcPts val="1260"/>
              </a:lnSpc>
              <a:spcBef>
                <a:spcPts val="400"/>
              </a:spcBef>
            </a:pPr>
            <a:r>
              <a:rPr lang="en-US" sz="1050"/>
              <a:t>Use lanterns for light in place of a campfire.</a:t>
            </a:r>
          </a:p>
          <a:p>
            <a:pPr>
              <a:lnSpc>
                <a:spcPts val="1260"/>
              </a:lnSpc>
              <a:spcBef>
                <a:spcPts val="400"/>
              </a:spcBef>
            </a:pPr>
            <a:r>
              <a:rPr lang="en-US" sz="1050"/>
              <a:t>The stars and darkness are a fun change from a campfire.</a:t>
            </a:r>
          </a:p>
        </p:txBody>
      </p:sp>
      <p:pic>
        <p:nvPicPr>
          <p:cNvPr id="56" name="Picture 55" descr="campfirealternatives.png"/>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5337000" y="4238587"/>
            <a:ext cx="4375733" cy="2103294"/>
          </a:xfrm>
          <a:prstGeom prst="rect">
            <a:avLst/>
          </a:prstGeom>
        </p:spPr>
      </p:pic>
      <p:sp>
        <p:nvSpPr>
          <p:cNvPr id="58" name="Rectangle 57"/>
          <p:cNvSpPr/>
          <p:nvPr/>
        </p:nvSpPr>
        <p:spPr>
          <a:xfrm>
            <a:off x="355418" y="7163272"/>
            <a:ext cx="4342406" cy="276802"/>
          </a:xfrm>
          <a:prstGeom prst="rect">
            <a:avLst/>
          </a:prstGeom>
          <a:solidFill>
            <a:schemeClr val="tx1"/>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TextBox 58"/>
          <p:cNvSpPr txBox="1"/>
          <p:nvPr/>
        </p:nvSpPr>
        <p:spPr>
          <a:xfrm>
            <a:off x="355418" y="7149924"/>
            <a:ext cx="4342406" cy="276999"/>
          </a:xfrm>
          <a:prstGeom prst="rect">
            <a:avLst/>
          </a:prstGeom>
          <a:noFill/>
        </p:spPr>
        <p:txBody>
          <a:bodyPr wrap="square" rtlCol="0">
            <a:spAutoFit/>
          </a:bodyPr>
          <a:lstStyle/>
          <a:p>
            <a:pPr algn="ctr"/>
            <a:r>
              <a:rPr lang="en-US" sz="1200" b="1">
                <a:solidFill>
                  <a:schemeClr val="bg1"/>
                </a:solidFill>
              </a:rPr>
              <a:t>Learn more at (name) National Forest: www.fs.usda.gov/name</a:t>
            </a:r>
          </a:p>
        </p:txBody>
      </p:sp>
      <p:sp>
        <p:nvSpPr>
          <p:cNvPr id="61" name="Rectangle 60"/>
          <p:cNvSpPr/>
          <p:nvPr/>
        </p:nvSpPr>
        <p:spPr>
          <a:xfrm>
            <a:off x="5336999" y="7163272"/>
            <a:ext cx="4342406" cy="276802"/>
          </a:xfrm>
          <a:prstGeom prst="rect">
            <a:avLst/>
          </a:prstGeom>
          <a:solidFill>
            <a:schemeClr val="tx1"/>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TextBox 61"/>
          <p:cNvSpPr txBox="1"/>
          <p:nvPr/>
        </p:nvSpPr>
        <p:spPr>
          <a:xfrm>
            <a:off x="5336999" y="7149924"/>
            <a:ext cx="4342406" cy="276999"/>
          </a:xfrm>
          <a:prstGeom prst="rect">
            <a:avLst/>
          </a:prstGeom>
          <a:noFill/>
        </p:spPr>
        <p:txBody>
          <a:bodyPr wrap="square" rtlCol="0">
            <a:spAutoFit/>
          </a:bodyPr>
          <a:lstStyle/>
          <a:p>
            <a:pPr algn="ctr"/>
            <a:r>
              <a:rPr lang="en-US" sz="1200" b="1">
                <a:solidFill>
                  <a:schemeClr val="bg1"/>
                </a:solidFill>
              </a:rPr>
              <a:t>Learn more at (name) National Forest: www.fs.usda.gov/name</a:t>
            </a:r>
          </a:p>
        </p:txBody>
      </p:sp>
      <p:pic>
        <p:nvPicPr>
          <p:cNvPr id="63" name="Picture 62" descr="fsshieldbw.png"/>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8938915" y="6375462"/>
            <a:ext cx="740490" cy="788825"/>
          </a:xfrm>
          <a:prstGeom prst="rect">
            <a:avLst/>
          </a:prstGeom>
        </p:spPr>
      </p:pic>
      <p:cxnSp>
        <p:nvCxnSpPr>
          <p:cNvPr id="44" name="Straight Connector 43"/>
          <p:cNvCxnSpPr/>
          <p:nvPr/>
        </p:nvCxnSpPr>
        <p:spPr>
          <a:xfrm>
            <a:off x="5013533" y="0"/>
            <a:ext cx="0" cy="7772400"/>
          </a:xfrm>
          <a:prstGeom prst="line">
            <a:avLst/>
          </a:prstGeom>
          <a:ln w="12700" cmpd="sng">
            <a:solidFill>
              <a:schemeClr val="bg1">
                <a:lumMod val="85000"/>
              </a:schemeClr>
            </a:solidFill>
          </a:ln>
          <a:effectLst/>
        </p:spPr>
        <p:style>
          <a:lnRef idx="2">
            <a:schemeClr val="accent1"/>
          </a:lnRef>
          <a:fillRef idx="0">
            <a:schemeClr val="accent1"/>
          </a:fillRef>
          <a:effectRef idx="1">
            <a:schemeClr val="accent1"/>
          </a:effectRef>
          <a:fontRef idx="minor">
            <a:schemeClr val="tx1"/>
          </a:fontRef>
        </p:style>
      </p:cxnSp>
      <p:cxnSp>
        <p:nvCxnSpPr>
          <p:cNvPr id="57" name="Straight Connector 56"/>
          <p:cNvCxnSpPr/>
          <p:nvPr/>
        </p:nvCxnSpPr>
        <p:spPr>
          <a:xfrm>
            <a:off x="0" y="3908782"/>
            <a:ext cx="10058400" cy="0"/>
          </a:xfrm>
          <a:prstGeom prst="line">
            <a:avLst/>
          </a:prstGeom>
          <a:ln w="12700" cmpd="sng">
            <a:solidFill>
              <a:schemeClr val="bg1">
                <a:lumMod val="95000"/>
              </a:schemeClr>
            </a:solidFill>
          </a:ln>
          <a:effectLst/>
        </p:spPr>
        <p:style>
          <a:lnRef idx="2">
            <a:schemeClr val="accent1"/>
          </a:lnRef>
          <a:fillRef idx="0">
            <a:schemeClr val="accent1"/>
          </a:fillRef>
          <a:effectRef idx="1">
            <a:schemeClr val="accent1"/>
          </a:effectRef>
          <a:fontRef idx="minor">
            <a:schemeClr val="tx1"/>
          </a:fontRef>
        </p:style>
      </p:cxnSp>
      <p:pic>
        <p:nvPicPr>
          <p:cNvPr id="42" name="Picture 41" descr="iconashtray.png"/>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2623134" y="2792903"/>
            <a:ext cx="460248" cy="429768"/>
          </a:xfrm>
          <a:prstGeom prst="rect">
            <a:avLst/>
          </a:prstGeom>
        </p:spPr>
      </p:pic>
      <p:sp>
        <p:nvSpPr>
          <p:cNvPr id="6" name="TextBox 5"/>
          <p:cNvSpPr txBox="1"/>
          <p:nvPr/>
        </p:nvSpPr>
        <p:spPr>
          <a:xfrm>
            <a:off x="213148" y="3743627"/>
            <a:ext cx="2022557" cy="138499"/>
          </a:xfrm>
          <a:prstGeom prst="rect">
            <a:avLst/>
          </a:prstGeom>
          <a:noFill/>
        </p:spPr>
        <p:txBody>
          <a:bodyPr wrap="square" bIns="0" rtlCol="0">
            <a:spAutoFit/>
          </a:bodyPr>
          <a:lstStyle/>
          <a:p>
            <a:r>
              <a:rPr lang="en-US" sz="600"/>
              <a:t>2015_08_21patrolcard.pptx</a:t>
            </a:r>
          </a:p>
        </p:txBody>
      </p:sp>
    </p:spTree>
    <p:extLst>
      <p:ext uri="{BB962C8B-B14F-4D97-AF65-F5344CB8AC3E}">
        <p14:creationId xmlns:p14="http://schemas.microsoft.com/office/powerpoint/2010/main" val="10156219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226</TotalTime>
  <Words>1091</Words>
  <Application>Microsoft Macintosh PowerPoint</Application>
  <PresentationFormat>Custom</PresentationFormat>
  <Paragraphs>89</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US Forest Service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Gwen Hensley</dc:creator>
  <cp:lastModifiedBy>Gwen Hensley</cp:lastModifiedBy>
  <cp:revision>25</cp:revision>
  <dcterms:created xsi:type="dcterms:W3CDTF">2014-07-24T03:46:57Z</dcterms:created>
  <dcterms:modified xsi:type="dcterms:W3CDTF">2015-08-22T00:07:53Z</dcterms:modified>
</cp:coreProperties>
</file>