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B560C"/>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12" d="100"/>
          <a:sy n="112" d="100"/>
        </p:scale>
        <p:origin x="-824" y="3688"/>
      </p:cViewPr>
      <p:guideLst>
        <p:guide orient="horz" pos="3168"/>
        <p:guide pos="244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4C3650-8856-3545-9BD3-665B5554708D}" type="datetimeFigureOut">
              <a:t>8/28/15</a:t>
            </a:fld>
            <a:endParaRPr lang="en-US"/>
          </a:p>
        </p:txBody>
      </p:sp>
      <p:sp>
        <p:nvSpPr>
          <p:cNvPr id="4" name="Slide Image Placeholder 3"/>
          <p:cNvSpPr>
            <a:spLocks noGrp="1" noRot="1" noChangeAspect="1"/>
          </p:cNvSpPr>
          <p:nvPr>
            <p:ph type="sldImg" idx="2"/>
          </p:nvPr>
        </p:nvSpPr>
        <p:spPr>
          <a:xfrm>
            <a:off x="2103438" y="685800"/>
            <a:ext cx="26511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7CE08BD-0FE1-FC4E-9058-14BD03EBCE5B}" type="slidenum">
              <a:t>‹#›</a:t>
            </a:fld>
            <a:endParaRPr lang="en-US"/>
          </a:p>
        </p:txBody>
      </p:sp>
    </p:spTree>
    <p:extLst>
      <p:ext uri="{BB962C8B-B14F-4D97-AF65-F5344CB8AC3E}">
        <p14:creationId xmlns:p14="http://schemas.microsoft.com/office/powerpoint/2010/main" val="384532018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a:t>Since each Supervisor’s Order is different (dependent on Stage or IFPL), images might be different and the text will need to be changed to match the order. Check with the PAO for clarification in wording to make it simple yet accurate. Agency logos and addresses can be changed; open the  art_firesbanned folder then open the agencylogos.pptx. Copy and paste your logo into this file, resize and add your contact information.</a:t>
            </a:r>
          </a:p>
        </p:txBody>
      </p:sp>
      <p:sp>
        <p:nvSpPr>
          <p:cNvPr id="4" name="Slide Number Placeholder 3"/>
          <p:cNvSpPr>
            <a:spLocks noGrp="1"/>
          </p:cNvSpPr>
          <p:nvPr>
            <p:ph type="sldNum" sz="quarter" idx="10"/>
          </p:nvPr>
        </p:nvSpPr>
        <p:spPr/>
        <p:txBody>
          <a:bodyPr/>
          <a:lstStyle/>
          <a:p>
            <a:fld id="{C7CE08BD-0FE1-FC4E-9058-14BD03EBCE5B}" type="slidenum">
              <a:t>1</a:t>
            </a:fld>
            <a:endParaRPr lang="en-US"/>
          </a:p>
        </p:txBody>
      </p:sp>
    </p:spTree>
    <p:extLst>
      <p:ext uri="{BB962C8B-B14F-4D97-AF65-F5344CB8AC3E}">
        <p14:creationId xmlns:p14="http://schemas.microsoft.com/office/powerpoint/2010/main" val="1052208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3124624"/>
            <a:ext cx="6606540" cy="2156037"/>
          </a:xfrm>
        </p:spPr>
        <p:txBody>
          <a:bodyPr/>
          <a:lstStyle/>
          <a:p>
            <a:r>
              <a:rPr lang="en-US"/>
              <a:t>Click to edit Master title style</a:t>
            </a:r>
          </a:p>
        </p:txBody>
      </p:sp>
      <p:sp>
        <p:nvSpPr>
          <p:cNvPr id="3" name="Subtitle 2"/>
          <p:cNvSpPr>
            <a:spLocks noGrp="1"/>
          </p:cNvSpPr>
          <p:nvPr>
            <p:ph type="subTitle" idx="1"/>
          </p:nvPr>
        </p:nvSpPr>
        <p:spPr>
          <a:xfrm>
            <a:off x="1165860" y="5699760"/>
            <a:ext cx="5440680" cy="257048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855D333-D932-F045-A60D-556500EF67AE}" type="datetimeFigureOut">
              <a:t>8/28/15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0D70E5-9A3E-6C44-A7CF-58EB83BC4495}" type="slidenum">
              <a:t>‹#›</a:t>
            </a:fld>
            <a:endParaRPr lang="en-US"/>
          </a:p>
        </p:txBody>
      </p:sp>
    </p:spTree>
    <p:extLst>
      <p:ext uri="{BB962C8B-B14F-4D97-AF65-F5344CB8AC3E}">
        <p14:creationId xmlns:p14="http://schemas.microsoft.com/office/powerpoint/2010/main" val="1696798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55D333-D932-F045-A60D-556500EF67AE}" type="datetimeFigureOut">
              <a:t>8/28/15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0D70E5-9A3E-6C44-A7CF-58EB83BC4495}" type="slidenum">
              <a:t>‹#›</a:t>
            </a:fld>
            <a:endParaRPr lang="en-US"/>
          </a:p>
        </p:txBody>
      </p:sp>
    </p:spTree>
    <p:extLst>
      <p:ext uri="{BB962C8B-B14F-4D97-AF65-F5344CB8AC3E}">
        <p14:creationId xmlns:p14="http://schemas.microsoft.com/office/powerpoint/2010/main" val="381971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790281" y="591397"/>
            <a:ext cx="1485662" cy="1258697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0598" y="591397"/>
            <a:ext cx="4330144" cy="1258697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55D333-D932-F045-A60D-556500EF67AE}" type="datetimeFigureOut">
              <a:t>8/28/15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0D70E5-9A3E-6C44-A7CF-58EB83BC4495}" type="slidenum">
              <a:t>‹#›</a:t>
            </a:fld>
            <a:endParaRPr lang="en-US"/>
          </a:p>
        </p:txBody>
      </p:sp>
    </p:spTree>
    <p:extLst>
      <p:ext uri="{BB962C8B-B14F-4D97-AF65-F5344CB8AC3E}">
        <p14:creationId xmlns:p14="http://schemas.microsoft.com/office/powerpoint/2010/main" val="1041653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55D333-D932-F045-A60D-556500EF67AE}" type="datetimeFigureOut">
              <a:t>8/28/15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0D70E5-9A3E-6C44-A7CF-58EB83BC4495}" type="slidenum">
              <a:t>‹#›</a:t>
            </a:fld>
            <a:endParaRPr lang="en-US"/>
          </a:p>
        </p:txBody>
      </p:sp>
    </p:spTree>
    <p:extLst>
      <p:ext uri="{BB962C8B-B14F-4D97-AF65-F5344CB8AC3E}">
        <p14:creationId xmlns:p14="http://schemas.microsoft.com/office/powerpoint/2010/main" val="3852631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3966" y="6463454"/>
            <a:ext cx="6606540" cy="199771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613966" y="4263180"/>
            <a:ext cx="6606540" cy="220027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855D333-D932-F045-A60D-556500EF67AE}" type="datetimeFigureOut">
              <a:t>8/28/15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0D70E5-9A3E-6C44-A7CF-58EB83BC4495}" type="slidenum">
              <a:t>‹#›</a:t>
            </a:fld>
            <a:endParaRPr lang="en-US"/>
          </a:p>
        </p:txBody>
      </p:sp>
    </p:spTree>
    <p:extLst>
      <p:ext uri="{BB962C8B-B14F-4D97-AF65-F5344CB8AC3E}">
        <p14:creationId xmlns:p14="http://schemas.microsoft.com/office/powerpoint/2010/main" val="1831050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0597" y="3441277"/>
            <a:ext cx="2907903" cy="97370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368040" y="3441277"/>
            <a:ext cx="2907904" cy="97370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855D333-D932-F045-A60D-556500EF67AE}" type="datetimeFigureOut">
              <a:t>8/28/15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0D70E5-9A3E-6C44-A7CF-58EB83BC4495}" type="slidenum">
              <a:t>‹#›</a:t>
            </a:fld>
            <a:endParaRPr lang="en-US"/>
          </a:p>
        </p:txBody>
      </p:sp>
    </p:spTree>
    <p:extLst>
      <p:ext uri="{BB962C8B-B14F-4D97-AF65-F5344CB8AC3E}">
        <p14:creationId xmlns:p14="http://schemas.microsoft.com/office/powerpoint/2010/main" val="4100420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2802"/>
            <a:ext cx="6995160" cy="167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88620" y="2251499"/>
            <a:ext cx="3434160"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8620" y="3189817"/>
            <a:ext cx="3434160"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48272" y="2251499"/>
            <a:ext cx="3435509"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948272" y="3189817"/>
            <a:ext cx="3435509"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855D333-D932-F045-A60D-556500EF67AE}" type="datetimeFigureOut">
              <a:t>8/28/15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0D70E5-9A3E-6C44-A7CF-58EB83BC4495}" type="slidenum">
              <a:t>‹#›</a:t>
            </a:fld>
            <a:endParaRPr lang="en-US"/>
          </a:p>
        </p:txBody>
      </p:sp>
    </p:spTree>
    <p:extLst>
      <p:ext uri="{BB962C8B-B14F-4D97-AF65-F5344CB8AC3E}">
        <p14:creationId xmlns:p14="http://schemas.microsoft.com/office/powerpoint/2010/main" val="1263609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855D333-D932-F045-A60D-556500EF67AE}" type="datetimeFigureOut">
              <a:t>8/28/15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0D70E5-9A3E-6C44-A7CF-58EB83BC4495}" type="slidenum">
              <a:t>‹#›</a:t>
            </a:fld>
            <a:endParaRPr lang="en-US"/>
          </a:p>
        </p:txBody>
      </p:sp>
    </p:spTree>
    <p:extLst>
      <p:ext uri="{BB962C8B-B14F-4D97-AF65-F5344CB8AC3E}">
        <p14:creationId xmlns:p14="http://schemas.microsoft.com/office/powerpoint/2010/main" val="535892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55D333-D932-F045-A60D-556500EF67AE}" type="datetimeFigureOut">
              <a:t>8/28/15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0D70E5-9A3E-6C44-A7CF-58EB83BC4495}" type="slidenum">
              <a:t>‹#›</a:t>
            </a:fld>
            <a:endParaRPr lang="en-US"/>
          </a:p>
        </p:txBody>
      </p:sp>
    </p:spTree>
    <p:extLst>
      <p:ext uri="{BB962C8B-B14F-4D97-AF65-F5344CB8AC3E}">
        <p14:creationId xmlns:p14="http://schemas.microsoft.com/office/powerpoint/2010/main" val="2118378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0473"/>
            <a:ext cx="2557066" cy="170434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038792" y="400474"/>
            <a:ext cx="4344988" cy="85845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88620" y="2104814"/>
            <a:ext cx="2557066" cy="68802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855D333-D932-F045-A60D-556500EF67AE}" type="datetimeFigureOut">
              <a:t>8/28/15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0D70E5-9A3E-6C44-A7CF-58EB83BC4495}" type="slidenum">
              <a:t>‹#›</a:t>
            </a:fld>
            <a:endParaRPr lang="en-US"/>
          </a:p>
        </p:txBody>
      </p:sp>
    </p:spTree>
    <p:extLst>
      <p:ext uri="{BB962C8B-B14F-4D97-AF65-F5344CB8AC3E}">
        <p14:creationId xmlns:p14="http://schemas.microsoft.com/office/powerpoint/2010/main" val="1766271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3445" y="7040880"/>
            <a:ext cx="4663440" cy="831216"/>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523445" y="898737"/>
            <a:ext cx="4663440" cy="60350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523445" y="7872096"/>
            <a:ext cx="4663440" cy="11804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855D333-D932-F045-A60D-556500EF67AE}" type="datetimeFigureOut">
              <a:t>8/28/15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0D70E5-9A3E-6C44-A7CF-58EB83BC4495}" type="slidenum">
              <a:t>‹#›</a:t>
            </a:fld>
            <a:endParaRPr lang="en-US"/>
          </a:p>
        </p:txBody>
      </p:sp>
    </p:spTree>
    <p:extLst>
      <p:ext uri="{BB962C8B-B14F-4D97-AF65-F5344CB8AC3E}">
        <p14:creationId xmlns:p14="http://schemas.microsoft.com/office/powerpoint/2010/main" val="350998440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8620" y="402802"/>
            <a:ext cx="6995160" cy="16764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88620" y="2346961"/>
            <a:ext cx="6995160" cy="663807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88620" y="9322647"/>
            <a:ext cx="1813560" cy="535517"/>
          </a:xfrm>
          <a:prstGeom prst="rect">
            <a:avLst/>
          </a:prstGeom>
        </p:spPr>
        <p:txBody>
          <a:bodyPr vert="horz" lIns="91440" tIns="45720" rIns="91440" bIns="45720" rtlCol="0" anchor="ctr"/>
          <a:lstStyle>
            <a:lvl1pPr algn="l">
              <a:defRPr sz="1200">
                <a:solidFill>
                  <a:schemeClr val="tx1">
                    <a:tint val="75000"/>
                  </a:schemeClr>
                </a:solidFill>
              </a:defRPr>
            </a:lvl1pPr>
          </a:lstStyle>
          <a:p>
            <a:fld id="{7855D333-D932-F045-A60D-556500EF67AE}" type="datetimeFigureOut">
              <a:t>8/28/15</a:t>
            </a:fld>
            <a:endParaRPr lang="en-US"/>
          </a:p>
        </p:txBody>
      </p:sp>
      <p:sp>
        <p:nvSpPr>
          <p:cNvPr id="5" name="Footer Placeholder 4"/>
          <p:cNvSpPr>
            <a:spLocks noGrp="1"/>
          </p:cNvSpPr>
          <p:nvPr>
            <p:ph type="ftr" sz="quarter" idx="3"/>
          </p:nvPr>
        </p:nvSpPr>
        <p:spPr>
          <a:xfrm>
            <a:off x="2655570" y="9322647"/>
            <a:ext cx="2461260" cy="53551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570220" y="9322647"/>
            <a:ext cx="1813560" cy="535517"/>
          </a:xfrm>
          <a:prstGeom prst="rect">
            <a:avLst/>
          </a:prstGeom>
        </p:spPr>
        <p:txBody>
          <a:bodyPr vert="horz" lIns="91440" tIns="45720" rIns="91440" bIns="45720" rtlCol="0" anchor="ctr"/>
          <a:lstStyle>
            <a:lvl1pPr algn="r">
              <a:defRPr sz="1200">
                <a:solidFill>
                  <a:schemeClr val="tx1">
                    <a:tint val="75000"/>
                  </a:schemeClr>
                </a:solidFill>
              </a:defRPr>
            </a:lvl1pPr>
          </a:lstStyle>
          <a:p>
            <a:fld id="{480D70E5-9A3E-6C44-A7CF-58EB83BC4495}" type="slidenum">
              <a:t>‹#›</a:t>
            </a:fld>
            <a:endParaRPr lang="en-US"/>
          </a:p>
        </p:txBody>
      </p:sp>
    </p:spTree>
    <p:extLst>
      <p:ext uri="{BB962C8B-B14F-4D97-AF65-F5344CB8AC3E}">
        <p14:creationId xmlns:p14="http://schemas.microsoft.com/office/powerpoint/2010/main" val="16611257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png"/><Relationship Id="rId8" Type="http://schemas.openxmlformats.org/officeDocument/2006/relationships/image" Target="../media/image6.png"/><Relationship Id="rId9" Type="http://schemas.openxmlformats.org/officeDocument/2006/relationships/image" Target="../media/image7.png"/><Relationship Id="rId10" Type="http://schemas.openxmlformats.org/officeDocument/2006/relationships/image" Target="../media/image8.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Content Placeholder 2"/>
          <p:cNvSpPr txBox="1">
            <a:spLocks/>
          </p:cNvSpPr>
          <p:nvPr/>
        </p:nvSpPr>
        <p:spPr>
          <a:xfrm>
            <a:off x="4075103" y="9195488"/>
            <a:ext cx="3227048" cy="535535"/>
          </a:xfrm>
          <a:prstGeom prst="rect">
            <a:avLst/>
          </a:prstGeom>
        </p:spPr>
        <p:txBody>
          <a:bodyPr vert="horz" lIns="0" tIns="0" rIns="0" bIns="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ts val="1200"/>
              </a:lnSpc>
              <a:spcBef>
                <a:spcPts val="0"/>
              </a:spcBef>
              <a:buNone/>
              <a:tabLst>
                <a:tab pos="2001838" algn="l"/>
                <a:tab pos="3587750" algn="l"/>
              </a:tabLst>
            </a:pPr>
            <a:r>
              <a:rPr lang="en-US" sz="1100" b="1" dirty="0" err="1"/>
              <a:t>(Name) National Forest Supervisor's Office</a:t>
            </a:r>
          </a:p>
          <a:p>
            <a:pPr marL="0" indent="0">
              <a:lnSpc>
                <a:spcPts val="1200"/>
              </a:lnSpc>
              <a:spcBef>
                <a:spcPts val="0"/>
              </a:spcBef>
              <a:buNone/>
              <a:tabLst>
                <a:tab pos="2001838" algn="l"/>
                <a:tab pos="3587750" algn="l"/>
              </a:tabLst>
            </a:pPr>
            <a:r>
              <a:rPr lang="en-US" sz="1100" dirty="0" err="1"/>
              <a:t>Street Address	Office Phone</a:t>
            </a:r>
          </a:p>
          <a:p>
            <a:pPr marL="0" indent="0">
              <a:lnSpc>
                <a:spcPts val="1200"/>
              </a:lnSpc>
              <a:spcBef>
                <a:spcPts val="0"/>
              </a:spcBef>
              <a:buNone/>
              <a:tabLst>
                <a:tab pos="2001838" algn="l"/>
                <a:tab pos="3587750" algn="l"/>
              </a:tabLst>
            </a:pPr>
            <a:r>
              <a:rPr lang="en-US" sz="1100" dirty="0" err="1"/>
              <a:t>City,  State, Zip	TTD phone</a:t>
            </a:r>
            <a:endParaRPr lang="en-US" sz="1100" dirty="0"/>
          </a:p>
        </p:txBody>
      </p:sp>
      <p:pic>
        <p:nvPicPr>
          <p:cNvPr id="31" name="Picture 30" descr="2010greenyellow.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2132" y="9164547"/>
            <a:ext cx="531985" cy="566476"/>
          </a:xfrm>
          <a:prstGeom prst="rect">
            <a:avLst/>
          </a:prstGeom>
        </p:spPr>
      </p:pic>
      <p:sp>
        <p:nvSpPr>
          <p:cNvPr id="32" name="Content Placeholder 2"/>
          <p:cNvSpPr txBox="1">
            <a:spLocks/>
          </p:cNvSpPr>
          <p:nvPr/>
        </p:nvSpPr>
        <p:spPr>
          <a:xfrm>
            <a:off x="1065455" y="9190747"/>
            <a:ext cx="2686361" cy="553297"/>
          </a:xfrm>
          <a:prstGeom prst="rect">
            <a:avLst/>
          </a:prstGeom>
        </p:spPr>
        <p:txBody>
          <a:bodyPr vert="horz" lIns="0" tIns="0" rIns="0" bIns="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ts val="1200"/>
              </a:lnSpc>
              <a:spcBef>
                <a:spcPts val="0"/>
              </a:spcBef>
              <a:buNone/>
              <a:tabLst>
                <a:tab pos="2451100" algn="l"/>
                <a:tab pos="3587750" algn="l"/>
              </a:tabLst>
            </a:pPr>
            <a:r>
              <a:rPr lang="en-US" sz="1100" b="1" dirty="0" smtClean="0"/>
              <a:t>United States Department of Agriculture</a:t>
            </a:r>
          </a:p>
          <a:p>
            <a:pPr marL="0" indent="0">
              <a:lnSpc>
                <a:spcPts val="1200"/>
              </a:lnSpc>
              <a:spcBef>
                <a:spcPts val="0"/>
              </a:spcBef>
              <a:buNone/>
              <a:tabLst>
                <a:tab pos="2451100" algn="l"/>
                <a:tab pos="3587750" algn="l"/>
              </a:tabLst>
            </a:pPr>
            <a:r>
              <a:rPr lang="en-US" sz="1100" b="1" dirty="0" smtClean="0"/>
              <a:t>Forest Service </a:t>
            </a:r>
          </a:p>
          <a:p>
            <a:pPr marL="0" indent="0">
              <a:lnSpc>
                <a:spcPts val="1200"/>
              </a:lnSpc>
              <a:spcBef>
                <a:spcPts val="300"/>
              </a:spcBef>
              <a:buNone/>
              <a:tabLst>
                <a:tab pos="2451100" algn="l"/>
                <a:tab pos="3587750" algn="l"/>
              </a:tabLst>
            </a:pPr>
            <a:r>
              <a:rPr lang="en-US" sz="800" dirty="0"/>
              <a:t>USDA is an equal opportunity provider, employer, and lender.</a:t>
            </a:r>
          </a:p>
        </p:txBody>
      </p:sp>
      <p:sp>
        <p:nvSpPr>
          <p:cNvPr id="33" name="TextBox 32"/>
          <p:cNvSpPr txBox="1"/>
          <p:nvPr/>
        </p:nvSpPr>
        <p:spPr>
          <a:xfrm>
            <a:off x="388113" y="8637085"/>
            <a:ext cx="6994542" cy="378309"/>
          </a:xfrm>
          <a:prstGeom prst="rect">
            <a:avLst/>
          </a:prstGeom>
          <a:solidFill>
            <a:srgbClr val="0B560C"/>
          </a:solidFill>
        </p:spPr>
        <p:txBody>
          <a:bodyPr wrap="square" rtlCol="0">
            <a:spAutoFit/>
          </a:bodyPr>
          <a:lstStyle/>
          <a:p>
            <a:pPr algn="ctr">
              <a:lnSpc>
                <a:spcPts val="2100"/>
              </a:lnSpc>
            </a:pPr>
            <a:r>
              <a:rPr lang="en-US" sz="2400" b="1">
                <a:solidFill>
                  <a:schemeClr val="bg1"/>
                </a:solidFill>
              </a:rPr>
              <a:t>Learn more at fs.usda.gov/forestname</a:t>
            </a:r>
          </a:p>
        </p:txBody>
      </p:sp>
      <p:sp>
        <p:nvSpPr>
          <p:cNvPr id="28" name="TextBox 27"/>
          <p:cNvSpPr txBox="1"/>
          <p:nvPr/>
        </p:nvSpPr>
        <p:spPr>
          <a:xfrm>
            <a:off x="5405122" y="8492147"/>
            <a:ext cx="1977534" cy="123111"/>
          </a:xfrm>
          <a:prstGeom prst="rect">
            <a:avLst/>
          </a:prstGeom>
          <a:noFill/>
        </p:spPr>
        <p:txBody>
          <a:bodyPr wrap="square" lIns="0" tIns="0" rIns="0" bIns="0" rtlCol="0">
            <a:spAutoFit/>
          </a:bodyPr>
          <a:lstStyle/>
          <a:p>
            <a:r>
              <a:rPr lang="en-US" sz="800"/>
              <a:t>2015_08_28smokingbannedletter.pptx</a:t>
            </a:r>
          </a:p>
        </p:txBody>
      </p:sp>
      <p:pic>
        <p:nvPicPr>
          <p:cNvPr id="2" name="Picture 1" descr="nosmokingheader.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4814" y="403860"/>
            <a:ext cx="6998208" cy="929640"/>
          </a:xfrm>
          <a:prstGeom prst="rect">
            <a:avLst/>
          </a:prstGeom>
        </p:spPr>
      </p:pic>
      <p:pic>
        <p:nvPicPr>
          <p:cNvPr id="3" name="Picture 2" descr="nosmokingcircle.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62132" y="1490170"/>
            <a:ext cx="2218508" cy="2218508"/>
          </a:xfrm>
          <a:prstGeom prst="rect">
            <a:avLst/>
          </a:prstGeom>
        </p:spPr>
      </p:pic>
      <p:sp>
        <p:nvSpPr>
          <p:cNvPr id="19" name="TextBox 18"/>
          <p:cNvSpPr txBox="1"/>
          <p:nvPr/>
        </p:nvSpPr>
        <p:spPr>
          <a:xfrm>
            <a:off x="2699967" y="1426536"/>
            <a:ext cx="4663055" cy="2246769"/>
          </a:xfrm>
          <a:prstGeom prst="rect">
            <a:avLst/>
          </a:prstGeom>
          <a:noFill/>
        </p:spPr>
        <p:txBody>
          <a:bodyPr wrap="square" lIns="0" tIns="0" rIns="0" bIns="0" rtlCol="0">
            <a:spAutoFit/>
          </a:bodyPr>
          <a:lstStyle/>
          <a:p>
            <a:r>
              <a:rPr lang="en-US" sz="3400" b="1"/>
              <a:t>On National Forest Lands</a:t>
            </a:r>
          </a:p>
          <a:p>
            <a:r>
              <a:rPr lang="en-US" sz="1400"/>
              <a:t>Smoking is prohibited due to high fire danger. Even though there are exceptions, extreme care must be taken with all smoking materials.</a:t>
            </a:r>
          </a:p>
          <a:p>
            <a:pPr marL="182563" indent="-182563">
              <a:buFont typeface="Arial"/>
              <a:buChar char="•"/>
            </a:pPr>
            <a:r>
              <a:rPr lang="en-US" sz="1400"/>
              <a:t>Clear an area at least 3 feet in diameter down to bare dirt.</a:t>
            </a:r>
          </a:p>
          <a:p>
            <a:pPr marL="182563" indent="-182563">
              <a:buFont typeface="Arial"/>
              <a:buChar char="•"/>
            </a:pPr>
            <a:r>
              <a:rPr lang="en-US" sz="1400"/>
              <a:t>Extinguish all smoking materials dead out before leaving the cleared area.</a:t>
            </a:r>
          </a:p>
          <a:p>
            <a:pPr marL="182563" indent="-182563">
              <a:buFont typeface="Arial"/>
              <a:buChar char="•"/>
            </a:pPr>
            <a:r>
              <a:rPr lang="en-US" sz="1400"/>
              <a:t>Always use your ash tray when smoking in your vehicle. </a:t>
            </a:r>
          </a:p>
          <a:p>
            <a:pPr marL="182563" indent="-182563">
              <a:buFont typeface="Arial"/>
              <a:buChar char="•"/>
            </a:pPr>
            <a:r>
              <a:rPr lang="en-US" sz="1400"/>
              <a:t>Do not smoke while walking.</a:t>
            </a:r>
          </a:p>
        </p:txBody>
      </p:sp>
      <p:pic>
        <p:nvPicPr>
          <p:cNvPr id="27" name="Picture 26" descr="smokingexceptheader.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88113" y="3795483"/>
            <a:ext cx="6998208" cy="929640"/>
          </a:xfrm>
          <a:prstGeom prst="rect">
            <a:avLst/>
          </a:prstGeom>
        </p:spPr>
      </p:pic>
      <p:pic>
        <p:nvPicPr>
          <p:cNvPr id="29" name="Picture 28" descr="smokingboat.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405121" y="4871383"/>
            <a:ext cx="1981200" cy="1742181"/>
          </a:xfrm>
          <a:prstGeom prst="rect">
            <a:avLst/>
          </a:prstGeom>
        </p:spPr>
      </p:pic>
      <p:pic>
        <p:nvPicPr>
          <p:cNvPr id="34" name="Picture 33" descr="smokingcleared.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88113" y="4871383"/>
            <a:ext cx="1981200" cy="1750148"/>
          </a:xfrm>
          <a:prstGeom prst="rect">
            <a:avLst/>
          </a:prstGeom>
        </p:spPr>
      </p:pic>
      <p:pic>
        <p:nvPicPr>
          <p:cNvPr id="35" name="Picture 34" descr="smokingdeveloped.pn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405121" y="6741864"/>
            <a:ext cx="1981200" cy="1750149"/>
          </a:xfrm>
          <a:prstGeom prst="rect">
            <a:avLst/>
          </a:prstGeom>
        </p:spPr>
      </p:pic>
      <p:pic>
        <p:nvPicPr>
          <p:cNvPr id="36" name="Picture 35" descr="smokingvehicle.png"/>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00228" y="6762338"/>
            <a:ext cx="1981200" cy="1742181"/>
          </a:xfrm>
          <a:prstGeom prst="rect">
            <a:avLst/>
          </a:prstGeom>
        </p:spPr>
      </p:pic>
      <p:sp>
        <p:nvSpPr>
          <p:cNvPr id="37" name="TextBox 36"/>
          <p:cNvSpPr txBox="1"/>
          <p:nvPr/>
        </p:nvSpPr>
        <p:spPr>
          <a:xfrm>
            <a:off x="2580640" y="5126037"/>
            <a:ext cx="2634975" cy="3231654"/>
          </a:xfrm>
          <a:prstGeom prst="rect">
            <a:avLst/>
          </a:prstGeom>
          <a:noFill/>
        </p:spPr>
        <p:txBody>
          <a:bodyPr wrap="square" lIns="0" tIns="0" rIns="0" bIns="0" rtlCol="0">
            <a:spAutoFit/>
          </a:bodyPr>
          <a:lstStyle/>
          <a:p>
            <a:r>
              <a:rPr lang="en-US" sz="1400"/>
              <a:t>You can smoke in enclosed vehicle or building, in a designated campground, in boats on lakes and rivers, or while stopped in an area at least 3 feet in diameter that is clear of all flammable material.</a:t>
            </a:r>
          </a:p>
          <a:p>
            <a:endParaRPr lang="en-US" sz="1400"/>
          </a:p>
          <a:p>
            <a:r>
              <a:rPr lang="en-US" sz="1400"/>
              <a:t>National Forests, National Parks and state lands might have different restrictions based on fire danger for that area. These restrictions are subject to change based on current conditions. Always check with with your local land management agency when planning your trip outdoors!</a:t>
            </a:r>
          </a:p>
        </p:txBody>
      </p:sp>
    </p:spTree>
    <p:extLst>
      <p:ext uri="{BB962C8B-B14F-4D97-AF65-F5344CB8AC3E}">
        <p14:creationId xmlns:p14="http://schemas.microsoft.com/office/powerpoint/2010/main" val="18411292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170</TotalTime>
  <Words>274</Words>
  <Application>Microsoft Macintosh PowerPoint</Application>
  <PresentationFormat>Custom</PresentationFormat>
  <Paragraphs>19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US Forest Service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Gwen Hensley</dc:creator>
  <cp:lastModifiedBy>Gwen Hensley</cp:lastModifiedBy>
  <cp:revision>20</cp:revision>
  <cp:lastPrinted>2015-08-28T17:28:31Z</cp:lastPrinted>
  <dcterms:created xsi:type="dcterms:W3CDTF">2015-07-20T22:47:26Z</dcterms:created>
  <dcterms:modified xsi:type="dcterms:W3CDTF">2015-08-28T17:28:35Z</dcterms:modified>
</cp:coreProperties>
</file>