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63" r:id="rId2"/>
    <p:sldId id="256" r:id="rId3"/>
    <p:sldId id="260" r:id="rId4"/>
    <p:sldId id="261" r:id="rId5"/>
    <p:sldId id="262" r:id="rId6"/>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227" d="100"/>
          <a:sy n="227" d="100"/>
        </p:scale>
        <p:origin x="3896" y="104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F799C1-A072-9E45-BC43-64777264FE15}" type="datetimeFigureOut">
              <a:t>8/21/15</a:t>
            </a:fld>
            <a:endParaRPr lang="en-US"/>
          </a:p>
        </p:txBody>
      </p:sp>
      <p:sp>
        <p:nvSpPr>
          <p:cNvPr id="4" name="Slide Image Placeholder 3"/>
          <p:cNvSpPr>
            <a:spLocks noGrp="1" noRot="1" noChangeAspect="1"/>
          </p:cNvSpPr>
          <p:nvPr>
            <p:ph type="sldImg" idx="2"/>
          </p:nvPr>
        </p:nvSpPr>
        <p:spPr>
          <a:xfrm>
            <a:off x="2103438" y="685800"/>
            <a:ext cx="2651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971B38-72EE-EB42-BA13-EB7F2092E257}" type="slidenum">
              <a:t>‹#›</a:t>
            </a:fld>
            <a:endParaRPr lang="en-US"/>
          </a:p>
        </p:txBody>
      </p:sp>
    </p:spTree>
    <p:extLst>
      <p:ext uri="{BB962C8B-B14F-4D97-AF65-F5344CB8AC3E}">
        <p14:creationId xmlns:p14="http://schemas.microsoft.com/office/powerpoint/2010/main" val="19308432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text is editable, so you can change the wording if regulations change especially concerning the exploring target, steel core ammo and tracer ammunition Make sure the bullets line up if you revise the text. You can also switch</a:t>
            </a:r>
            <a:r>
              <a:rPr lang="en-US" baseline="0"/>
              <a:t> out logos and contact information. </a:t>
            </a:r>
            <a:endParaRPr lang="en-US"/>
          </a:p>
        </p:txBody>
      </p:sp>
      <p:sp>
        <p:nvSpPr>
          <p:cNvPr id="4" name="Slide Number Placeholder 3"/>
          <p:cNvSpPr>
            <a:spLocks noGrp="1"/>
          </p:cNvSpPr>
          <p:nvPr>
            <p:ph type="sldNum" sz="quarter" idx="10"/>
          </p:nvPr>
        </p:nvSpPr>
        <p:spPr/>
        <p:txBody>
          <a:bodyPr/>
          <a:lstStyle/>
          <a:p>
            <a:fld id="{3B971B38-72EE-EB42-BA13-EB7F2092E257}" type="slidenum">
              <a:t>1</a:t>
            </a:fld>
            <a:endParaRPr lang="en-US"/>
          </a:p>
        </p:txBody>
      </p:sp>
    </p:spTree>
    <p:extLst>
      <p:ext uri="{BB962C8B-B14F-4D97-AF65-F5344CB8AC3E}">
        <p14:creationId xmlns:p14="http://schemas.microsoft.com/office/powerpoint/2010/main" val="3251420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The text is editable, so you can change the wording if regulations change especially concerning the exploring target, steel core ammo and tracer ammunition Make sure the bullets line up if you revise the text. You can also switch out logos and contact information. Logos are in the art_target folder, in the agencylogos.pptx file. You can also Insert&gt;Photos&gt;Picture from File and navigate to the art_target folder. Always clear products you make with Public Affairs, Fire, Resource Specialists, Law Enforcement, Forest Supervisor etc. to make sure they are correct.</a:t>
            </a:r>
          </a:p>
        </p:txBody>
      </p:sp>
      <p:sp>
        <p:nvSpPr>
          <p:cNvPr id="4" name="Slide Number Placeholder 3"/>
          <p:cNvSpPr>
            <a:spLocks noGrp="1"/>
          </p:cNvSpPr>
          <p:nvPr>
            <p:ph type="sldNum" sz="quarter" idx="10"/>
          </p:nvPr>
        </p:nvSpPr>
        <p:spPr/>
        <p:txBody>
          <a:bodyPr/>
          <a:lstStyle/>
          <a:p>
            <a:fld id="{3B971B38-72EE-EB42-BA13-EB7F2092E257}" type="slidenum">
              <a:t>2</a:t>
            </a:fld>
            <a:endParaRPr lang="en-US"/>
          </a:p>
        </p:txBody>
      </p:sp>
    </p:spTree>
    <p:extLst>
      <p:ext uri="{BB962C8B-B14F-4D97-AF65-F5344CB8AC3E}">
        <p14:creationId xmlns:p14="http://schemas.microsoft.com/office/powerpoint/2010/main" val="3251420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text is editable, so you can change the wording if regulations change especially concerning the exploring target, steel core ammo and tracer ammunition Make sure the bullets line up if you revise the text. You can also switch</a:t>
            </a:r>
            <a:r>
              <a:rPr lang="en-US" baseline="0"/>
              <a:t> out logos and contact information. </a:t>
            </a:r>
            <a:endParaRPr lang="en-US"/>
          </a:p>
        </p:txBody>
      </p:sp>
      <p:sp>
        <p:nvSpPr>
          <p:cNvPr id="4" name="Slide Number Placeholder 3"/>
          <p:cNvSpPr>
            <a:spLocks noGrp="1"/>
          </p:cNvSpPr>
          <p:nvPr>
            <p:ph type="sldNum" sz="quarter" idx="10"/>
          </p:nvPr>
        </p:nvSpPr>
        <p:spPr/>
        <p:txBody>
          <a:bodyPr/>
          <a:lstStyle/>
          <a:p>
            <a:fld id="{3B971B38-72EE-EB42-BA13-EB7F2092E257}" type="slidenum">
              <a:t>3</a:t>
            </a:fld>
            <a:endParaRPr lang="en-US"/>
          </a:p>
        </p:txBody>
      </p:sp>
    </p:spTree>
    <p:extLst>
      <p:ext uri="{BB962C8B-B14F-4D97-AF65-F5344CB8AC3E}">
        <p14:creationId xmlns:p14="http://schemas.microsoft.com/office/powerpoint/2010/main" val="3251420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text is editable, so you can change the wording if regulations change especially concerning the exploring target, steel core ammo and tracer ammunition Make sure the bullets line up if you revise the text. You can also switch</a:t>
            </a:r>
            <a:r>
              <a:rPr lang="en-US" baseline="0"/>
              <a:t> out logos and contact information. </a:t>
            </a:r>
            <a:endParaRPr lang="en-US"/>
          </a:p>
        </p:txBody>
      </p:sp>
      <p:sp>
        <p:nvSpPr>
          <p:cNvPr id="4" name="Slide Number Placeholder 3"/>
          <p:cNvSpPr>
            <a:spLocks noGrp="1"/>
          </p:cNvSpPr>
          <p:nvPr>
            <p:ph type="sldNum" sz="quarter" idx="10"/>
          </p:nvPr>
        </p:nvSpPr>
        <p:spPr/>
        <p:txBody>
          <a:bodyPr/>
          <a:lstStyle/>
          <a:p>
            <a:fld id="{3B971B38-72EE-EB42-BA13-EB7F2092E257}" type="slidenum">
              <a:t>4</a:t>
            </a:fld>
            <a:endParaRPr lang="en-US"/>
          </a:p>
        </p:txBody>
      </p:sp>
    </p:spTree>
    <p:extLst>
      <p:ext uri="{BB962C8B-B14F-4D97-AF65-F5344CB8AC3E}">
        <p14:creationId xmlns:p14="http://schemas.microsoft.com/office/powerpoint/2010/main" val="3251420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text is editable, so you can change the wording if regulations change especially concerning the exploring target, steel core ammo and tracer ammunition Make sure the bullets line up if you revise the text. </a:t>
            </a:r>
          </a:p>
          <a:p>
            <a:pPr marL="0" marR="0" indent="0" algn="l" defTabSz="457200" rtl="0" eaLnBrk="1" fontAlgn="auto" latinLnBrk="0" hangingPunct="1">
              <a:lnSpc>
                <a:spcPct val="100000"/>
              </a:lnSpc>
              <a:spcBef>
                <a:spcPts val="0"/>
              </a:spcBef>
              <a:spcAft>
                <a:spcPts val="0"/>
              </a:spcAft>
              <a:buClrTx/>
              <a:buSzTx/>
              <a:buFontTx/>
              <a:buNone/>
              <a:tabLst/>
              <a:defRPr/>
            </a:pPr>
            <a:r>
              <a:rPr lang="en-US"/>
              <a:t>The text is editable, so you can change the wording if regulations or tips change.</a:t>
            </a:r>
            <a:r>
              <a:rPr lang="en-US" baseline="0"/>
              <a:t> </a:t>
            </a:r>
            <a:r>
              <a:rPr lang="en-US"/>
              <a:t>Make sure the bullets line up if you revise the text. You can also switch</a:t>
            </a:r>
            <a:r>
              <a:rPr lang="en-US" baseline="0"/>
              <a:t> out logos and contact information. Logos are in the art_target folder, in the agencylogos.pptx file; you can copy, paste and resize to fit, then add contact information.  Always clear products you make with Public Affairs, Fire, Resource Specialists, Law Enforcement, Forest Supervisor etc. to make sure they are correct.</a:t>
            </a:r>
            <a:endParaRPr lang="en-US"/>
          </a:p>
          <a:p>
            <a:endParaRPr lang="en-US"/>
          </a:p>
        </p:txBody>
      </p:sp>
      <p:sp>
        <p:nvSpPr>
          <p:cNvPr id="4" name="Slide Number Placeholder 3"/>
          <p:cNvSpPr>
            <a:spLocks noGrp="1"/>
          </p:cNvSpPr>
          <p:nvPr>
            <p:ph type="sldNum" sz="quarter" idx="10"/>
          </p:nvPr>
        </p:nvSpPr>
        <p:spPr/>
        <p:txBody>
          <a:bodyPr/>
          <a:lstStyle/>
          <a:p>
            <a:fld id="{3B971B38-72EE-EB42-BA13-EB7F2092E257}" type="slidenum">
              <a:t>5</a:t>
            </a:fld>
            <a:endParaRPr lang="en-US"/>
          </a:p>
        </p:txBody>
      </p:sp>
    </p:spTree>
    <p:extLst>
      <p:ext uri="{BB962C8B-B14F-4D97-AF65-F5344CB8AC3E}">
        <p14:creationId xmlns:p14="http://schemas.microsoft.com/office/powerpoint/2010/main" val="3251420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2C2C90-0CFA-6C40-B813-2A4312F2C21B}" type="datetimeFigureOut">
              <a:rPr lang="en-US" smtClean="0"/>
              <a:t>8/21/15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3F0BF-F941-2C42-B801-03991C2830B9}" type="slidenum">
              <a:rPr lang="en-US" smtClean="0"/>
              <a:t>‹#›</a:t>
            </a:fld>
            <a:endParaRPr lang="en-US"/>
          </a:p>
        </p:txBody>
      </p:sp>
    </p:spTree>
    <p:extLst>
      <p:ext uri="{BB962C8B-B14F-4D97-AF65-F5344CB8AC3E}">
        <p14:creationId xmlns:p14="http://schemas.microsoft.com/office/powerpoint/2010/main" val="1169389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2C2C90-0CFA-6C40-B813-2A4312F2C21B}" type="datetimeFigureOut">
              <a:rPr lang="en-US" smtClean="0"/>
              <a:t>8/21/15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3F0BF-F941-2C42-B801-03991C2830B9}" type="slidenum">
              <a:rPr lang="en-US" smtClean="0"/>
              <a:t>‹#›</a:t>
            </a:fld>
            <a:endParaRPr lang="en-US"/>
          </a:p>
        </p:txBody>
      </p:sp>
    </p:spTree>
    <p:extLst>
      <p:ext uri="{BB962C8B-B14F-4D97-AF65-F5344CB8AC3E}">
        <p14:creationId xmlns:p14="http://schemas.microsoft.com/office/powerpoint/2010/main" val="2142028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2C2C90-0CFA-6C40-B813-2A4312F2C21B}" type="datetimeFigureOut">
              <a:rPr lang="en-US" smtClean="0"/>
              <a:t>8/21/15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3F0BF-F941-2C42-B801-03991C2830B9}" type="slidenum">
              <a:rPr lang="en-US" smtClean="0"/>
              <a:t>‹#›</a:t>
            </a:fld>
            <a:endParaRPr lang="en-US"/>
          </a:p>
        </p:txBody>
      </p:sp>
    </p:spTree>
    <p:extLst>
      <p:ext uri="{BB962C8B-B14F-4D97-AF65-F5344CB8AC3E}">
        <p14:creationId xmlns:p14="http://schemas.microsoft.com/office/powerpoint/2010/main" val="3136303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2C2C90-0CFA-6C40-B813-2A4312F2C21B}" type="datetimeFigureOut">
              <a:rPr lang="en-US" smtClean="0"/>
              <a:t>8/21/15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3F0BF-F941-2C42-B801-03991C2830B9}" type="slidenum">
              <a:rPr lang="en-US" smtClean="0"/>
              <a:t>‹#›</a:t>
            </a:fld>
            <a:endParaRPr lang="en-US"/>
          </a:p>
        </p:txBody>
      </p:sp>
    </p:spTree>
    <p:extLst>
      <p:ext uri="{BB962C8B-B14F-4D97-AF65-F5344CB8AC3E}">
        <p14:creationId xmlns:p14="http://schemas.microsoft.com/office/powerpoint/2010/main" val="1002373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2C2C90-0CFA-6C40-B813-2A4312F2C21B}" type="datetimeFigureOut">
              <a:rPr lang="en-US" smtClean="0"/>
              <a:t>8/21/15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3F0BF-F941-2C42-B801-03991C2830B9}" type="slidenum">
              <a:rPr lang="en-US" smtClean="0"/>
              <a:t>‹#›</a:t>
            </a:fld>
            <a:endParaRPr lang="en-US"/>
          </a:p>
        </p:txBody>
      </p:sp>
    </p:spTree>
    <p:extLst>
      <p:ext uri="{BB962C8B-B14F-4D97-AF65-F5344CB8AC3E}">
        <p14:creationId xmlns:p14="http://schemas.microsoft.com/office/powerpoint/2010/main" val="3173905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2C2C90-0CFA-6C40-B813-2A4312F2C21B}" type="datetimeFigureOut">
              <a:rPr lang="en-US" smtClean="0"/>
              <a:t>8/21/15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3F0BF-F941-2C42-B801-03991C2830B9}" type="slidenum">
              <a:rPr lang="en-US" smtClean="0"/>
              <a:t>‹#›</a:t>
            </a:fld>
            <a:endParaRPr lang="en-US"/>
          </a:p>
        </p:txBody>
      </p:sp>
    </p:spTree>
    <p:extLst>
      <p:ext uri="{BB962C8B-B14F-4D97-AF65-F5344CB8AC3E}">
        <p14:creationId xmlns:p14="http://schemas.microsoft.com/office/powerpoint/2010/main" val="2627346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2C2C90-0CFA-6C40-B813-2A4312F2C21B}" type="datetimeFigureOut">
              <a:rPr lang="en-US" smtClean="0"/>
              <a:t>8/21/15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B3F0BF-F941-2C42-B801-03991C2830B9}" type="slidenum">
              <a:rPr lang="en-US" smtClean="0"/>
              <a:t>‹#›</a:t>
            </a:fld>
            <a:endParaRPr lang="en-US"/>
          </a:p>
        </p:txBody>
      </p:sp>
    </p:spTree>
    <p:extLst>
      <p:ext uri="{BB962C8B-B14F-4D97-AF65-F5344CB8AC3E}">
        <p14:creationId xmlns:p14="http://schemas.microsoft.com/office/powerpoint/2010/main" val="1020696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2C2C90-0CFA-6C40-B813-2A4312F2C21B}" type="datetimeFigureOut">
              <a:rPr lang="en-US" smtClean="0"/>
              <a:t>8/21/15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B3F0BF-F941-2C42-B801-03991C2830B9}" type="slidenum">
              <a:rPr lang="en-US" smtClean="0"/>
              <a:t>‹#›</a:t>
            </a:fld>
            <a:endParaRPr lang="en-US"/>
          </a:p>
        </p:txBody>
      </p:sp>
    </p:spTree>
    <p:extLst>
      <p:ext uri="{BB962C8B-B14F-4D97-AF65-F5344CB8AC3E}">
        <p14:creationId xmlns:p14="http://schemas.microsoft.com/office/powerpoint/2010/main" val="2731824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2C2C90-0CFA-6C40-B813-2A4312F2C21B}" type="datetimeFigureOut">
              <a:rPr lang="en-US" smtClean="0"/>
              <a:t>8/21/15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B3F0BF-F941-2C42-B801-03991C2830B9}" type="slidenum">
              <a:rPr lang="en-US" smtClean="0"/>
              <a:t>‹#›</a:t>
            </a:fld>
            <a:endParaRPr lang="en-US"/>
          </a:p>
        </p:txBody>
      </p:sp>
    </p:spTree>
    <p:extLst>
      <p:ext uri="{BB962C8B-B14F-4D97-AF65-F5344CB8AC3E}">
        <p14:creationId xmlns:p14="http://schemas.microsoft.com/office/powerpoint/2010/main" val="372526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2C2C90-0CFA-6C40-B813-2A4312F2C21B}" type="datetimeFigureOut">
              <a:rPr lang="en-US" smtClean="0"/>
              <a:t>8/21/15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3F0BF-F941-2C42-B801-03991C2830B9}" type="slidenum">
              <a:rPr lang="en-US" smtClean="0"/>
              <a:t>‹#›</a:t>
            </a:fld>
            <a:endParaRPr lang="en-US"/>
          </a:p>
        </p:txBody>
      </p:sp>
    </p:spTree>
    <p:extLst>
      <p:ext uri="{BB962C8B-B14F-4D97-AF65-F5344CB8AC3E}">
        <p14:creationId xmlns:p14="http://schemas.microsoft.com/office/powerpoint/2010/main" val="2035651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2C2C90-0CFA-6C40-B813-2A4312F2C21B}" type="datetimeFigureOut">
              <a:rPr lang="en-US" smtClean="0"/>
              <a:t>8/21/15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3F0BF-F941-2C42-B801-03991C2830B9}" type="slidenum">
              <a:rPr lang="en-US" smtClean="0"/>
              <a:t>‹#›</a:t>
            </a:fld>
            <a:endParaRPr lang="en-US"/>
          </a:p>
        </p:txBody>
      </p:sp>
    </p:spTree>
    <p:extLst>
      <p:ext uri="{BB962C8B-B14F-4D97-AF65-F5344CB8AC3E}">
        <p14:creationId xmlns:p14="http://schemas.microsoft.com/office/powerpoint/2010/main" val="35109667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2C2C2C90-0CFA-6C40-B813-2A4312F2C21B}" type="datetimeFigureOut">
              <a:rPr lang="en-US" smtClean="0"/>
              <a:t>8/21/15</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1FB3F0BF-F941-2C42-B801-03991C2830B9}" type="slidenum">
              <a:rPr lang="en-US" smtClean="0"/>
              <a:t>‹#›</a:t>
            </a:fld>
            <a:endParaRPr lang="en-US"/>
          </a:p>
        </p:txBody>
      </p:sp>
    </p:spTree>
    <p:extLst>
      <p:ext uri="{BB962C8B-B14F-4D97-AF65-F5344CB8AC3E}">
        <p14:creationId xmlns:p14="http://schemas.microsoft.com/office/powerpoint/2010/main" val="1698870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8.png"/><Relationship Id="rId7"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9.png"/><Relationship Id="rId7"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0.png"/><Relationship Id="rId7"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targetrockve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00" y="292100"/>
            <a:ext cx="7174992" cy="9460992"/>
          </a:xfrm>
          <a:prstGeom prst="rect">
            <a:avLst/>
          </a:prstGeom>
        </p:spPr>
      </p:pic>
      <p:sp>
        <p:nvSpPr>
          <p:cNvPr id="21" name="TextBox 20"/>
          <p:cNvSpPr txBox="1"/>
          <p:nvPr/>
        </p:nvSpPr>
        <p:spPr>
          <a:xfrm>
            <a:off x="1301655" y="2449808"/>
            <a:ext cx="2557575" cy="2200602"/>
          </a:xfrm>
          <a:prstGeom prst="rect">
            <a:avLst/>
          </a:prstGeom>
          <a:noFill/>
        </p:spPr>
        <p:txBody>
          <a:bodyPr wrap="square" lIns="0" tIns="0" rIns="0" bIns="0" rtlCol="0">
            <a:spAutoFit/>
          </a:bodyPr>
          <a:lstStyle/>
          <a:p>
            <a:pPr>
              <a:spcBef>
                <a:spcPts val="900"/>
              </a:spcBef>
            </a:pPr>
            <a:r>
              <a:rPr lang="en-US" sz="1600" dirty="0"/>
              <a:t>Bring a </a:t>
            </a:r>
            <a:r>
              <a:rPr lang="en-US" sz="1600" dirty="0" smtClean="0"/>
              <a:t>shovel and water </a:t>
            </a:r>
            <a:r>
              <a:rPr lang="en-US" sz="1600" dirty="0"/>
              <a:t>or </a:t>
            </a:r>
            <a:r>
              <a:rPr lang="en-US" sz="1600" dirty="0" smtClean="0"/>
              <a:t>fire extinguisher to </a:t>
            </a:r>
            <a:r>
              <a:rPr lang="en-US" sz="1600" dirty="0"/>
              <a:t>put out a fire. </a:t>
            </a:r>
          </a:p>
          <a:p>
            <a:pPr>
              <a:spcBef>
                <a:spcPts val="900"/>
              </a:spcBef>
            </a:pPr>
            <a:r>
              <a:rPr lang="en-US" sz="1600" dirty="0"/>
              <a:t>Place your targets on dirt or gravel, away from grass. </a:t>
            </a:r>
          </a:p>
          <a:p>
            <a:pPr>
              <a:spcBef>
                <a:spcPts val="900"/>
              </a:spcBef>
            </a:pPr>
            <a:r>
              <a:rPr lang="en-US" sz="1600" dirty="0"/>
              <a:t>If fire danger is high, consider shooting at an established outdoor or indoor range.</a:t>
            </a:r>
            <a:endParaRPr lang="en-US" sz="1600" dirty="0" smtClean="0"/>
          </a:p>
        </p:txBody>
      </p:sp>
      <p:pic>
        <p:nvPicPr>
          <p:cNvPr id="22" name="Picture 21" descr="bull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479" y="2482008"/>
            <a:ext cx="387096" cy="365760"/>
          </a:xfrm>
          <a:prstGeom prst="rect">
            <a:avLst/>
          </a:prstGeom>
        </p:spPr>
      </p:pic>
      <p:pic>
        <p:nvPicPr>
          <p:cNvPr id="23" name="Picture 22" descr="bull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479" y="3286051"/>
            <a:ext cx="387096" cy="365760"/>
          </a:xfrm>
          <a:prstGeom prst="rect">
            <a:avLst/>
          </a:prstGeom>
        </p:spPr>
      </p:pic>
      <p:pic>
        <p:nvPicPr>
          <p:cNvPr id="24" name="Picture 23" descr="bull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479" y="3943384"/>
            <a:ext cx="387096" cy="365760"/>
          </a:xfrm>
          <a:prstGeom prst="rect">
            <a:avLst/>
          </a:prstGeom>
        </p:spPr>
      </p:pic>
      <p:pic>
        <p:nvPicPr>
          <p:cNvPr id="25" name="Picture 24" descr="bull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0097" y="2483367"/>
            <a:ext cx="387096" cy="365760"/>
          </a:xfrm>
          <a:prstGeom prst="rect">
            <a:avLst/>
          </a:prstGeom>
        </p:spPr>
      </p:pic>
      <p:pic>
        <p:nvPicPr>
          <p:cNvPr id="26" name="Picture 25" descr="bull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3611" y="3128571"/>
            <a:ext cx="387096" cy="365760"/>
          </a:xfrm>
          <a:prstGeom prst="rect">
            <a:avLst/>
          </a:prstGeom>
        </p:spPr>
      </p:pic>
      <p:sp>
        <p:nvSpPr>
          <p:cNvPr id="27" name="TextBox 26"/>
          <p:cNvSpPr txBox="1"/>
          <p:nvPr/>
        </p:nvSpPr>
        <p:spPr>
          <a:xfrm>
            <a:off x="4639798" y="2482008"/>
            <a:ext cx="2481854" cy="2562240"/>
          </a:xfrm>
          <a:prstGeom prst="rect">
            <a:avLst/>
          </a:prstGeom>
          <a:noFill/>
        </p:spPr>
        <p:txBody>
          <a:bodyPr wrap="square" lIns="0" tIns="0" rIns="0" bIns="0" rtlCol="0">
            <a:spAutoFit/>
          </a:bodyPr>
          <a:lstStyle/>
          <a:p>
            <a:pPr>
              <a:spcBef>
                <a:spcPts val="900"/>
              </a:spcBef>
            </a:pPr>
            <a:r>
              <a:rPr lang="en-US" sz="1600" dirty="0"/>
              <a:t>Don’t shoot with steel core ammo. </a:t>
            </a:r>
          </a:p>
          <a:p>
            <a:pPr>
              <a:spcBef>
                <a:spcPts val="900"/>
              </a:spcBef>
            </a:pPr>
            <a:r>
              <a:rPr lang="en-US" sz="1600" dirty="0"/>
              <a:t>Exploding targets, tracer ammo and incendiary ammo are illegal on public lands.</a:t>
            </a:r>
          </a:p>
          <a:p>
            <a:pPr>
              <a:spcBef>
                <a:spcPts val="900"/>
              </a:spcBef>
            </a:pPr>
            <a:r>
              <a:rPr lang="en-US" sz="1600" dirty="0"/>
              <a:t>Don’t shoot trash like TVs or other appliances.</a:t>
            </a:r>
          </a:p>
          <a:p>
            <a:pPr>
              <a:spcBef>
                <a:spcPts val="900"/>
              </a:spcBef>
            </a:pPr>
            <a:r>
              <a:rPr lang="en-US" sz="1600" dirty="0"/>
              <a:t>Don’t smoke or park near dry grass. </a:t>
            </a:r>
          </a:p>
        </p:txBody>
      </p:sp>
      <p:pic>
        <p:nvPicPr>
          <p:cNvPr id="28" name="Picture 27" descr="bull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3611" y="3971408"/>
            <a:ext cx="387096" cy="365760"/>
          </a:xfrm>
          <a:prstGeom prst="rect">
            <a:avLst/>
          </a:prstGeom>
        </p:spPr>
      </p:pic>
      <p:pic>
        <p:nvPicPr>
          <p:cNvPr id="29" name="Picture 28" descr="bull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0097" y="4574495"/>
            <a:ext cx="387096" cy="365760"/>
          </a:xfrm>
          <a:prstGeom prst="rect">
            <a:avLst/>
          </a:prstGeom>
        </p:spPr>
      </p:pic>
      <p:pic>
        <p:nvPicPr>
          <p:cNvPr id="31" name="Picture 30" descr="whiletragetshoot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700" y="816495"/>
            <a:ext cx="6473952" cy="1399032"/>
          </a:xfrm>
          <a:prstGeom prst="rect">
            <a:avLst/>
          </a:prstGeom>
        </p:spPr>
      </p:pic>
      <p:pic>
        <p:nvPicPr>
          <p:cNvPr id="19" name="Picture 18" descr="2010greenyellow.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3486" y="8639909"/>
            <a:ext cx="947962" cy="1009423"/>
          </a:xfrm>
          <a:prstGeom prst="rect">
            <a:avLst/>
          </a:prstGeom>
        </p:spPr>
      </p:pic>
      <p:sp>
        <p:nvSpPr>
          <p:cNvPr id="30" name="TextBox 29"/>
          <p:cNvSpPr txBox="1"/>
          <p:nvPr/>
        </p:nvSpPr>
        <p:spPr>
          <a:xfrm>
            <a:off x="1650205" y="8805565"/>
            <a:ext cx="2989593" cy="646331"/>
          </a:xfrm>
          <a:prstGeom prst="rect">
            <a:avLst/>
          </a:prstGeom>
          <a:noFill/>
        </p:spPr>
        <p:txBody>
          <a:bodyPr wrap="square" lIns="0" tIns="0" rIns="0" bIns="0" rtlCol="0">
            <a:spAutoFit/>
          </a:bodyPr>
          <a:lstStyle/>
          <a:p>
            <a:pPr algn="ctr"/>
            <a:r>
              <a:rPr lang="en-US" sz="1400">
                <a:solidFill>
                  <a:schemeClr val="bg1"/>
                </a:solidFill>
              </a:rPr>
              <a:t>Rogue River-Siskiyou National Forest</a:t>
            </a:r>
          </a:p>
          <a:p>
            <a:pPr algn="ctr"/>
            <a:r>
              <a:rPr lang="en-US" sz="1400">
                <a:solidFill>
                  <a:schemeClr val="bg1"/>
                </a:solidFill>
              </a:rPr>
              <a:t>3040 Biddle Road | Medford, OR</a:t>
            </a:r>
          </a:p>
          <a:p>
            <a:pPr algn="ctr"/>
            <a:r>
              <a:rPr lang="en-US" sz="1400">
                <a:solidFill>
                  <a:schemeClr val="bg1"/>
                </a:solidFill>
              </a:rPr>
              <a:t>541-618-2200</a:t>
            </a:r>
          </a:p>
        </p:txBody>
      </p:sp>
      <p:pic>
        <p:nvPicPr>
          <p:cNvPr id="32" name="Picture 31" descr="roguesisklsig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39798" y="7724876"/>
            <a:ext cx="2647059" cy="1830065"/>
          </a:xfrm>
          <a:prstGeom prst="rect">
            <a:avLst/>
          </a:prstGeom>
        </p:spPr>
      </p:pic>
      <p:pic>
        <p:nvPicPr>
          <p:cNvPr id="33" name="Picture 32" descr="15steppeup.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13522" y="5246341"/>
            <a:ext cx="1896196" cy="870545"/>
          </a:xfrm>
          <a:prstGeom prst="rect">
            <a:avLst/>
          </a:prstGeom>
        </p:spPr>
      </p:pic>
      <p:sp>
        <p:nvSpPr>
          <p:cNvPr id="2" name="Rectangle 1"/>
          <p:cNvSpPr/>
          <p:nvPr/>
        </p:nvSpPr>
        <p:spPr>
          <a:xfrm>
            <a:off x="6121068" y="9541610"/>
            <a:ext cx="1377300" cy="215444"/>
          </a:xfrm>
          <a:prstGeom prst="rect">
            <a:avLst/>
          </a:prstGeom>
        </p:spPr>
        <p:txBody>
          <a:bodyPr wrap="none">
            <a:spAutoFit/>
          </a:bodyPr>
          <a:lstStyle/>
          <a:p>
            <a:r>
              <a:rPr lang="en-US" sz="800"/>
              <a:t>2015_07_20targetplain.pptx</a:t>
            </a:r>
          </a:p>
        </p:txBody>
      </p:sp>
    </p:spTree>
    <p:extLst>
      <p:ext uri="{BB962C8B-B14F-4D97-AF65-F5344CB8AC3E}">
        <p14:creationId xmlns:p14="http://schemas.microsoft.com/office/powerpoint/2010/main" val="1935808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rgetrockve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00" y="292100"/>
            <a:ext cx="7174992" cy="9460992"/>
          </a:xfrm>
          <a:prstGeom prst="rect">
            <a:avLst/>
          </a:prstGeom>
        </p:spPr>
      </p:pic>
      <p:pic>
        <p:nvPicPr>
          <p:cNvPr id="5" name="Picture 4" descr="ODF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1554" y="7797048"/>
            <a:ext cx="1732928" cy="1720123"/>
          </a:xfrm>
          <a:prstGeom prst="rect">
            <a:avLst/>
          </a:prstGeom>
        </p:spPr>
      </p:pic>
      <p:sp>
        <p:nvSpPr>
          <p:cNvPr id="16" name="TextBox 15"/>
          <p:cNvSpPr txBox="1"/>
          <p:nvPr/>
        </p:nvSpPr>
        <p:spPr>
          <a:xfrm>
            <a:off x="460396" y="8686174"/>
            <a:ext cx="5002699" cy="830997"/>
          </a:xfrm>
          <a:prstGeom prst="rect">
            <a:avLst/>
          </a:prstGeom>
          <a:noFill/>
        </p:spPr>
        <p:txBody>
          <a:bodyPr wrap="square" lIns="0" tIns="0" rIns="0" bIns="0" rtlCol="0">
            <a:spAutoFit/>
          </a:bodyPr>
          <a:lstStyle/>
          <a:p>
            <a:pPr algn="ctr"/>
            <a:r>
              <a:rPr lang="en-US" b="1">
                <a:solidFill>
                  <a:schemeClr val="bg1"/>
                </a:solidFill>
              </a:rPr>
              <a:t>Oregon Department of Forestry </a:t>
            </a:r>
          </a:p>
          <a:p>
            <a:pPr algn="ctr"/>
            <a:r>
              <a:rPr lang="en-US" b="1">
                <a:solidFill>
                  <a:schemeClr val="bg1"/>
                </a:solidFill>
              </a:rPr>
              <a:t>503-945-7200</a:t>
            </a:r>
          </a:p>
          <a:p>
            <a:pPr algn="ctr"/>
            <a:r>
              <a:rPr lang="en-US" b="1">
                <a:solidFill>
                  <a:schemeClr val="bg1"/>
                </a:solidFill>
              </a:rPr>
              <a:t>www.oregon.gov/ODF </a:t>
            </a:r>
          </a:p>
        </p:txBody>
      </p:sp>
      <p:sp>
        <p:nvSpPr>
          <p:cNvPr id="21" name="TextBox 20"/>
          <p:cNvSpPr txBox="1"/>
          <p:nvPr/>
        </p:nvSpPr>
        <p:spPr>
          <a:xfrm>
            <a:off x="1227675" y="2400200"/>
            <a:ext cx="2557575" cy="2200602"/>
          </a:xfrm>
          <a:prstGeom prst="rect">
            <a:avLst/>
          </a:prstGeom>
          <a:noFill/>
        </p:spPr>
        <p:txBody>
          <a:bodyPr wrap="square" lIns="0" tIns="0" rIns="0" bIns="0" rtlCol="0">
            <a:spAutoFit/>
          </a:bodyPr>
          <a:lstStyle/>
          <a:p>
            <a:pPr>
              <a:spcBef>
                <a:spcPts val="900"/>
              </a:spcBef>
            </a:pPr>
            <a:r>
              <a:rPr lang="en-US" sz="1600" dirty="0"/>
              <a:t>Bring a </a:t>
            </a:r>
            <a:r>
              <a:rPr lang="en-US" sz="1600" dirty="0" smtClean="0"/>
              <a:t>shovel and water </a:t>
            </a:r>
            <a:r>
              <a:rPr lang="en-US" sz="1600" dirty="0"/>
              <a:t>or </a:t>
            </a:r>
            <a:r>
              <a:rPr lang="en-US" sz="1600" dirty="0" smtClean="0"/>
              <a:t>fire extinguisher to </a:t>
            </a:r>
            <a:r>
              <a:rPr lang="en-US" sz="1600" dirty="0"/>
              <a:t>put out a fire. </a:t>
            </a:r>
          </a:p>
          <a:p>
            <a:pPr>
              <a:spcBef>
                <a:spcPts val="900"/>
              </a:spcBef>
            </a:pPr>
            <a:r>
              <a:rPr lang="en-US" sz="1600" dirty="0"/>
              <a:t>Place your targets on dirt or gravel, away from grass. </a:t>
            </a:r>
          </a:p>
          <a:p>
            <a:pPr>
              <a:spcBef>
                <a:spcPts val="900"/>
              </a:spcBef>
            </a:pPr>
            <a:r>
              <a:rPr lang="en-US" sz="1600" dirty="0"/>
              <a:t>If fire danger is high, consider shooting at an established outdoor or indoor range.</a:t>
            </a:r>
            <a:endParaRPr lang="en-US" sz="1600" dirty="0" smtClean="0"/>
          </a:p>
        </p:txBody>
      </p:sp>
      <p:pic>
        <p:nvPicPr>
          <p:cNvPr id="22" name="Picture 21"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99" y="2432400"/>
            <a:ext cx="387096" cy="365760"/>
          </a:xfrm>
          <a:prstGeom prst="rect">
            <a:avLst/>
          </a:prstGeom>
        </p:spPr>
      </p:pic>
      <p:pic>
        <p:nvPicPr>
          <p:cNvPr id="23" name="Picture 22"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99" y="3236443"/>
            <a:ext cx="387096" cy="365760"/>
          </a:xfrm>
          <a:prstGeom prst="rect">
            <a:avLst/>
          </a:prstGeom>
        </p:spPr>
      </p:pic>
      <p:pic>
        <p:nvPicPr>
          <p:cNvPr id="24" name="Picture 23"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499" y="3872480"/>
            <a:ext cx="387096" cy="365760"/>
          </a:xfrm>
          <a:prstGeom prst="rect">
            <a:avLst/>
          </a:prstGeom>
        </p:spPr>
      </p:pic>
      <p:pic>
        <p:nvPicPr>
          <p:cNvPr id="25" name="Picture 24"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6117" y="2433759"/>
            <a:ext cx="387096" cy="365760"/>
          </a:xfrm>
          <a:prstGeom prst="rect">
            <a:avLst/>
          </a:prstGeom>
        </p:spPr>
      </p:pic>
      <p:pic>
        <p:nvPicPr>
          <p:cNvPr id="26" name="Picture 25"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9631" y="3078963"/>
            <a:ext cx="387096" cy="365760"/>
          </a:xfrm>
          <a:prstGeom prst="rect">
            <a:avLst/>
          </a:prstGeom>
        </p:spPr>
      </p:pic>
      <p:sp>
        <p:nvSpPr>
          <p:cNvPr id="27" name="TextBox 26"/>
          <p:cNvSpPr txBox="1"/>
          <p:nvPr/>
        </p:nvSpPr>
        <p:spPr>
          <a:xfrm>
            <a:off x="4565818" y="2432400"/>
            <a:ext cx="2156292" cy="2562240"/>
          </a:xfrm>
          <a:prstGeom prst="rect">
            <a:avLst/>
          </a:prstGeom>
          <a:noFill/>
        </p:spPr>
        <p:txBody>
          <a:bodyPr wrap="square" lIns="0" tIns="0" rIns="0" bIns="0" rtlCol="0">
            <a:spAutoFit/>
          </a:bodyPr>
          <a:lstStyle/>
          <a:p>
            <a:pPr>
              <a:spcBef>
                <a:spcPts val="900"/>
              </a:spcBef>
            </a:pPr>
            <a:r>
              <a:rPr lang="en-US" sz="1600" dirty="0"/>
              <a:t>Don’t shoot with steel core ammo. </a:t>
            </a:r>
          </a:p>
          <a:p>
            <a:pPr>
              <a:spcBef>
                <a:spcPts val="900"/>
              </a:spcBef>
            </a:pPr>
            <a:r>
              <a:rPr lang="en-US" sz="1600" dirty="0"/>
              <a:t>Exploding targets and tracer ammunition are Illegal during fire season. </a:t>
            </a:r>
          </a:p>
          <a:p>
            <a:pPr>
              <a:spcBef>
                <a:spcPts val="900"/>
              </a:spcBef>
            </a:pPr>
            <a:r>
              <a:rPr lang="en-US" sz="1600" dirty="0"/>
              <a:t>Don’t shoot trash like TVs or other appliances.</a:t>
            </a:r>
          </a:p>
          <a:p>
            <a:pPr>
              <a:spcBef>
                <a:spcPts val="900"/>
              </a:spcBef>
            </a:pPr>
            <a:r>
              <a:rPr lang="en-US" sz="1600" dirty="0"/>
              <a:t>Don’t smoke or park near dry grass. </a:t>
            </a:r>
          </a:p>
        </p:txBody>
      </p:sp>
      <p:pic>
        <p:nvPicPr>
          <p:cNvPr id="28" name="Picture 27"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9631" y="3921800"/>
            <a:ext cx="387096" cy="365760"/>
          </a:xfrm>
          <a:prstGeom prst="rect">
            <a:avLst/>
          </a:prstGeom>
        </p:spPr>
      </p:pic>
      <p:pic>
        <p:nvPicPr>
          <p:cNvPr id="29" name="Picture 28" descr="bull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6117" y="4524887"/>
            <a:ext cx="387096" cy="365760"/>
          </a:xfrm>
          <a:prstGeom prst="rect">
            <a:avLst/>
          </a:prstGeom>
        </p:spPr>
      </p:pic>
      <p:pic>
        <p:nvPicPr>
          <p:cNvPr id="31" name="Picture 30" descr="whiletragetshootin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9476" y="694177"/>
            <a:ext cx="6473952" cy="1399032"/>
          </a:xfrm>
          <a:prstGeom prst="rect">
            <a:avLst/>
          </a:prstGeom>
        </p:spPr>
      </p:pic>
      <p:pic>
        <p:nvPicPr>
          <p:cNvPr id="15" name="Picture 14" descr="15steppeup.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65818" y="5151769"/>
            <a:ext cx="1896196" cy="870545"/>
          </a:xfrm>
          <a:prstGeom prst="rect">
            <a:avLst/>
          </a:prstGeom>
        </p:spPr>
      </p:pic>
      <p:sp>
        <p:nvSpPr>
          <p:cNvPr id="17" name="Rectangle 16"/>
          <p:cNvSpPr/>
          <p:nvPr/>
        </p:nvSpPr>
        <p:spPr>
          <a:xfrm>
            <a:off x="6121068" y="9541610"/>
            <a:ext cx="1377300" cy="215444"/>
          </a:xfrm>
          <a:prstGeom prst="rect">
            <a:avLst/>
          </a:prstGeom>
        </p:spPr>
        <p:txBody>
          <a:bodyPr wrap="none">
            <a:spAutoFit/>
          </a:bodyPr>
          <a:lstStyle/>
          <a:p>
            <a:r>
              <a:rPr lang="en-US" sz="800"/>
              <a:t>2015_07_20targetplain.pptx</a:t>
            </a:r>
          </a:p>
        </p:txBody>
      </p:sp>
    </p:spTree>
    <p:extLst>
      <p:ext uri="{BB962C8B-B14F-4D97-AF65-F5344CB8AC3E}">
        <p14:creationId xmlns:p14="http://schemas.microsoft.com/office/powerpoint/2010/main" val="2267760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argetrockve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00" y="292100"/>
            <a:ext cx="7174992" cy="9460992"/>
          </a:xfrm>
          <a:prstGeom prst="rect">
            <a:avLst/>
          </a:prstGeom>
        </p:spPr>
      </p:pic>
      <p:sp>
        <p:nvSpPr>
          <p:cNvPr id="21" name="TextBox 20"/>
          <p:cNvSpPr txBox="1"/>
          <p:nvPr/>
        </p:nvSpPr>
        <p:spPr>
          <a:xfrm>
            <a:off x="1227675" y="2400200"/>
            <a:ext cx="2557575" cy="2200602"/>
          </a:xfrm>
          <a:prstGeom prst="rect">
            <a:avLst/>
          </a:prstGeom>
          <a:noFill/>
        </p:spPr>
        <p:txBody>
          <a:bodyPr wrap="square" lIns="0" tIns="0" rIns="0" bIns="0" rtlCol="0">
            <a:spAutoFit/>
          </a:bodyPr>
          <a:lstStyle/>
          <a:p>
            <a:pPr>
              <a:spcBef>
                <a:spcPts val="900"/>
              </a:spcBef>
            </a:pPr>
            <a:r>
              <a:rPr lang="en-US" sz="1600" dirty="0"/>
              <a:t>Bring a </a:t>
            </a:r>
            <a:r>
              <a:rPr lang="en-US" sz="1600" dirty="0" smtClean="0"/>
              <a:t>shovel and water </a:t>
            </a:r>
            <a:r>
              <a:rPr lang="en-US" sz="1600" dirty="0"/>
              <a:t>or </a:t>
            </a:r>
            <a:r>
              <a:rPr lang="en-US" sz="1600" dirty="0" smtClean="0"/>
              <a:t>fire extinguisher to </a:t>
            </a:r>
            <a:r>
              <a:rPr lang="en-US" sz="1600" dirty="0"/>
              <a:t>put out a fire. </a:t>
            </a:r>
          </a:p>
          <a:p>
            <a:pPr>
              <a:spcBef>
                <a:spcPts val="900"/>
              </a:spcBef>
            </a:pPr>
            <a:r>
              <a:rPr lang="en-US" sz="1600" dirty="0"/>
              <a:t>Place your targets on dirt or gravel, away from grass. </a:t>
            </a:r>
          </a:p>
          <a:p>
            <a:pPr>
              <a:spcBef>
                <a:spcPts val="900"/>
              </a:spcBef>
            </a:pPr>
            <a:r>
              <a:rPr lang="en-US" sz="1600" dirty="0"/>
              <a:t>If fire danger is high, consider shooting at an established outdoor or indoor range.</a:t>
            </a:r>
            <a:endParaRPr lang="en-US" sz="1600" dirty="0" smtClean="0"/>
          </a:p>
        </p:txBody>
      </p:sp>
      <p:pic>
        <p:nvPicPr>
          <p:cNvPr id="22" name="Picture 21" descr="bull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499" y="2432400"/>
            <a:ext cx="387096" cy="365760"/>
          </a:xfrm>
          <a:prstGeom prst="rect">
            <a:avLst/>
          </a:prstGeom>
        </p:spPr>
      </p:pic>
      <p:pic>
        <p:nvPicPr>
          <p:cNvPr id="23" name="Picture 22" descr="bull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499" y="3236443"/>
            <a:ext cx="387096" cy="365760"/>
          </a:xfrm>
          <a:prstGeom prst="rect">
            <a:avLst/>
          </a:prstGeom>
        </p:spPr>
      </p:pic>
      <p:pic>
        <p:nvPicPr>
          <p:cNvPr id="24" name="Picture 23" descr="bull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499" y="3830221"/>
            <a:ext cx="387096" cy="365760"/>
          </a:xfrm>
          <a:prstGeom prst="rect">
            <a:avLst/>
          </a:prstGeom>
        </p:spPr>
      </p:pic>
      <p:pic>
        <p:nvPicPr>
          <p:cNvPr id="25" name="Picture 24" descr="bull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6117" y="2433759"/>
            <a:ext cx="387096" cy="365760"/>
          </a:xfrm>
          <a:prstGeom prst="rect">
            <a:avLst/>
          </a:prstGeom>
        </p:spPr>
      </p:pic>
      <p:pic>
        <p:nvPicPr>
          <p:cNvPr id="26" name="Picture 25" descr="bull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9631" y="3078963"/>
            <a:ext cx="387096" cy="365760"/>
          </a:xfrm>
          <a:prstGeom prst="rect">
            <a:avLst/>
          </a:prstGeom>
        </p:spPr>
      </p:pic>
      <p:sp>
        <p:nvSpPr>
          <p:cNvPr id="27" name="TextBox 26"/>
          <p:cNvSpPr txBox="1"/>
          <p:nvPr/>
        </p:nvSpPr>
        <p:spPr>
          <a:xfrm>
            <a:off x="4565818" y="2432400"/>
            <a:ext cx="2156292" cy="2562240"/>
          </a:xfrm>
          <a:prstGeom prst="rect">
            <a:avLst/>
          </a:prstGeom>
          <a:noFill/>
        </p:spPr>
        <p:txBody>
          <a:bodyPr wrap="square" lIns="0" tIns="0" rIns="0" bIns="0" rtlCol="0">
            <a:spAutoFit/>
          </a:bodyPr>
          <a:lstStyle/>
          <a:p>
            <a:pPr>
              <a:spcBef>
                <a:spcPts val="900"/>
              </a:spcBef>
            </a:pPr>
            <a:r>
              <a:rPr lang="en-US" sz="1600" dirty="0"/>
              <a:t>Don’t shoot with steel core ammo. </a:t>
            </a:r>
          </a:p>
          <a:p>
            <a:pPr>
              <a:spcBef>
                <a:spcPts val="900"/>
              </a:spcBef>
            </a:pPr>
            <a:r>
              <a:rPr lang="en-US" sz="1600" dirty="0"/>
              <a:t>Exploding targets and tracer ammunition are Illegal during fire season. </a:t>
            </a:r>
          </a:p>
          <a:p>
            <a:pPr>
              <a:spcBef>
                <a:spcPts val="900"/>
              </a:spcBef>
            </a:pPr>
            <a:r>
              <a:rPr lang="en-US" sz="1600" dirty="0"/>
              <a:t>Don’t shoot trash like TVs or other appliances.</a:t>
            </a:r>
          </a:p>
          <a:p>
            <a:pPr>
              <a:spcBef>
                <a:spcPts val="900"/>
              </a:spcBef>
            </a:pPr>
            <a:r>
              <a:rPr lang="en-US" sz="1600" dirty="0"/>
              <a:t>Don’t smoke or park near dry grass. </a:t>
            </a:r>
          </a:p>
        </p:txBody>
      </p:sp>
      <p:pic>
        <p:nvPicPr>
          <p:cNvPr id="28" name="Picture 27" descr="bull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9631" y="3921800"/>
            <a:ext cx="387096" cy="365760"/>
          </a:xfrm>
          <a:prstGeom prst="rect">
            <a:avLst/>
          </a:prstGeom>
        </p:spPr>
      </p:pic>
      <p:pic>
        <p:nvPicPr>
          <p:cNvPr id="29" name="Picture 28" descr="bull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6117" y="4524887"/>
            <a:ext cx="387096" cy="365760"/>
          </a:xfrm>
          <a:prstGeom prst="rect">
            <a:avLst/>
          </a:prstGeom>
        </p:spPr>
      </p:pic>
      <p:pic>
        <p:nvPicPr>
          <p:cNvPr id="31" name="Picture 30" descr="whiletragetshoot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700" y="742227"/>
            <a:ext cx="6473952" cy="1399032"/>
          </a:xfrm>
          <a:prstGeom prst="rect">
            <a:avLst/>
          </a:prstGeom>
        </p:spPr>
      </p:pic>
      <p:sp>
        <p:nvSpPr>
          <p:cNvPr id="32" name="TextBox 31"/>
          <p:cNvSpPr txBox="1"/>
          <p:nvPr/>
        </p:nvSpPr>
        <p:spPr>
          <a:xfrm>
            <a:off x="468533" y="8722673"/>
            <a:ext cx="4455522" cy="738664"/>
          </a:xfrm>
          <a:prstGeom prst="rect">
            <a:avLst/>
          </a:prstGeom>
          <a:noFill/>
        </p:spPr>
        <p:txBody>
          <a:bodyPr wrap="square" lIns="0" tIns="0" rIns="0" bIns="0" rtlCol="0">
            <a:spAutoFit/>
          </a:bodyPr>
          <a:lstStyle/>
          <a:p>
            <a:pPr algn="ctr"/>
            <a:r>
              <a:rPr lang="en-US" sz="1600" b="1">
                <a:solidFill>
                  <a:srgbClr val="FFFFFF"/>
                </a:solidFill>
              </a:rPr>
              <a:t>Washington State Department of Natural Resources</a:t>
            </a:r>
          </a:p>
          <a:p>
            <a:pPr algn="ctr"/>
            <a:r>
              <a:rPr lang="en-US" sz="1600" b="1">
                <a:solidFill>
                  <a:srgbClr val="FFFFFF"/>
                </a:solidFill>
              </a:rPr>
              <a:t>(360) 902-1000</a:t>
            </a:r>
          </a:p>
          <a:p>
            <a:pPr algn="ctr"/>
            <a:r>
              <a:rPr lang="en-US" sz="1600" b="1">
                <a:solidFill>
                  <a:srgbClr val="FFFFFF"/>
                </a:solidFill>
              </a:rPr>
              <a:t>www.dnr.wa.gov</a:t>
            </a:r>
          </a:p>
        </p:txBody>
      </p:sp>
      <p:pic>
        <p:nvPicPr>
          <p:cNvPr id="2" name="Picture 1" descr="washdnr_rev.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4131" y="8531759"/>
            <a:ext cx="2030491" cy="1034688"/>
          </a:xfrm>
          <a:prstGeom prst="rect">
            <a:avLst/>
          </a:prstGeom>
        </p:spPr>
      </p:pic>
      <p:pic>
        <p:nvPicPr>
          <p:cNvPr id="16" name="Picture 15" descr="15steppeup.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6727" y="5124749"/>
            <a:ext cx="1896196" cy="870545"/>
          </a:xfrm>
          <a:prstGeom prst="rect">
            <a:avLst/>
          </a:prstGeom>
        </p:spPr>
      </p:pic>
      <p:sp>
        <p:nvSpPr>
          <p:cNvPr id="17" name="Rectangle 16"/>
          <p:cNvSpPr/>
          <p:nvPr/>
        </p:nvSpPr>
        <p:spPr>
          <a:xfrm>
            <a:off x="6121068" y="9541610"/>
            <a:ext cx="1377300" cy="215444"/>
          </a:xfrm>
          <a:prstGeom prst="rect">
            <a:avLst/>
          </a:prstGeom>
        </p:spPr>
        <p:txBody>
          <a:bodyPr wrap="none">
            <a:spAutoFit/>
          </a:bodyPr>
          <a:lstStyle/>
          <a:p>
            <a:r>
              <a:rPr lang="en-US" sz="800"/>
              <a:t>2015_07_20targetplain.pptx</a:t>
            </a:r>
          </a:p>
        </p:txBody>
      </p:sp>
    </p:spTree>
    <p:extLst>
      <p:ext uri="{BB962C8B-B14F-4D97-AF65-F5344CB8AC3E}">
        <p14:creationId xmlns:p14="http://schemas.microsoft.com/office/powerpoint/2010/main" val="2510860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argetrockve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00" y="292100"/>
            <a:ext cx="7174992" cy="9460992"/>
          </a:xfrm>
          <a:prstGeom prst="rect">
            <a:avLst/>
          </a:prstGeom>
        </p:spPr>
      </p:pic>
      <p:sp>
        <p:nvSpPr>
          <p:cNvPr id="21" name="TextBox 20"/>
          <p:cNvSpPr txBox="1"/>
          <p:nvPr/>
        </p:nvSpPr>
        <p:spPr>
          <a:xfrm>
            <a:off x="1301655" y="2252240"/>
            <a:ext cx="2557575" cy="2200602"/>
          </a:xfrm>
          <a:prstGeom prst="rect">
            <a:avLst/>
          </a:prstGeom>
          <a:noFill/>
        </p:spPr>
        <p:txBody>
          <a:bodyPr wrap="square" lIns="0" tIns="0" rIns="0" bIns="0" rtlCol="0">
            <a:spAutoFit/>
          </a:bodyPr>
          <a:lstStyle/>
          <a:p>
            <a:pPr>
              <a:spcBef>
                <a:spcPts val="900"/>
              </a:spcBef>
            </a:pPr>
            <a:r>
              <a:rPr lang="en-US" sz="1600" dirty="0"/>
              <a:t>Bring a </a:t>
            </a:r>
            <a:r>
              <a:rPr lang="en-US" sz="1600" dirty="0" smtClean="0"/>
              <a:t>shovel and water </a:t>
            </a:r>
            <a:r>
              <a:rPr lang="en-US" sz="1600" dirty="0"/>
              <a:t>or </a:t>
            </a:r>
            <a:r>
              <a:rPr lang="en-US" sz="1600" dirty="0" smtClean="0"/>
              <a:t>fire extinguisher to </a:t>
            </a:r>
            <a:r>
              <a:rPr lang="en-US" sz="1600" dirty="0"/>
              <a:t>put out a fire. </a:t>
            </a:r>
          </a:p>
          <a:p>
            <a:pPr>
              <a:spcBef>
                <a:spcPts val="900"/>
              </a:spcBef>
            </a:pPr>
            <a:r>
              <a:rPr lang="en-US" sz="1600" dirty="0"/>
              <a:t>Place your targets on dirt or gravel, away from grass. </a:t>
            </a:r>
          </a:p>
          <a:p>
            <a:pPr>
              <a:spcBef>
                <a:spcPts val="900"/>
              </a:spcBef>
            </a:pPr>
            <a:r>
              <a:rPr lang="en-US" sz="1600" dirty="0"/>
              <a:t>If fire danger is high, consider shooting at an established outdoor or indoor range.</a:t>
            </a:r>
            <a:endParaRPr lang="en-US" sz="1600" dirty="0" smtClean="0"/>
          </a:p>
        </p:txBody>
      </p:sp>
      <p:pic>
        <p:nvPicPr>
          <p:cNvPr id="22" name="Picture 21" descr="bull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479" y="2284440"/>
            <a:ext cx="387096" cy="365760"/>
          </a:xfrm>
          <a:prstGeom prst="rect">
            <a:avLst/>
          </a:prstGeom>
        </p:spPr>
      </p:pic>
      <p:pic>
        <p:nvPicPr>
          <p:cNvPr id="23" name="Picture 22" descr="bull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479" y="3088483"/>
            <a:ext cx="387096" cy="365760"/>
          </a:xfrm>
          <a:prstGeom prst="rect">
            <a:avLst/>
          </a:prstGeom>
        </p:spPr>
      </p:pic>
      <p:pic>
        <p:nvPicPr>
          <p:cNvPr id="24" name="Picture 23" descr="bull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479" y="3968100"/>
            <a:ext cx="387096" cy="365760"/>
          </a:xfrm>
          <a:prstGeom prst="rect">
            <a:avLst/>
          </a:prstGeom>
        </p:spPr>
      </p:pic>
      <p:pic>
        <p:nvPicPr>
          <p:cNvPr id="25" name="Picture 24" descr="bull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0097" y="2285799"/>
            <a:ext cx="387096" cy="365760"/>
          </a:xfrm>
          <a:prstGeom prst="rect">
            <a:avLst/>
          </a:prstGeom>
        </p:spPr>
      </p:pic>
      <p:pic>
        <p:nvPicPr>
          <p:cNvPr id="26" name="Picture 25" descr="bull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3611" y="2931003"/>
            <a:ext cx="387096" cy="365760"/>
          </a:xfrm>
          <a:prstGeom prst="rect">
            <a:avLst/>
          </a:prstGeom>
        </p:spPr>
      </p:pic>
      <p:sp>
        <p:nvSpPr>
          <p:cNvPr id="27" name="TextBox 26"/>
          <p:cNvSpPr txBox="1"/>
          <p:nvPr/>
        </p:nvSpPr>
        <p:spPr>
          <a:xfrm>
            <a:off x="4639798" y="2284440"/>
            <a:ext cx="2481854" cy="2562240"/>
          </a:xfrm>
          <a:prstGeom prst="rect">
            <a:avLst/>
          </a:prstGeom>
          <a:noFill/>
        </p:spPr>
        <p:txBody>
          <a:bodyPr wrap="square" lIns="0" tIns="0" rIns="0" bIns="0" rtlCol="0">
            <a:spAutoFit/>
          </a:bodyPr>
          <a:lstStyle/>
          <a:p>
            <a:pPr>
              <a:spcBef>
                <a:spcPts val="900"/>
              </a:spcBef>
            </a:pPr>
            <a:r>
              <a:rPr lang="en-US" sz="1600" dirty="0"/>
              <a:t>Don’t shoot with steel core ammo. </a:t>
            </a:r>
          </a:p>
          <a:p>
            <a:pPr>
              <a:spcBef>
                <a:spcPts val="900"/>
              </a:spcBef>
            </a:pPr>
            <a:r>
              <a:rPr lang="en-US" sz="1600" dirty="0"/>
              <a:t>Exploding targets, tracer ammo and incendiary ammo are illegal on public lands.</a:t>
            </a:r>
          </a:p>
          <a:p>
            <a:pPr>
              <a:spcBef>
                <a:spcPts val="900"/>
              </a:spcBef>
            </a:pPr>
            <a:r>
              <a:rPr lang="en-US" sz="1600" dirty="0"/>
              <a:t>Don’t shoot trash like TVs or other appliances.</a:t>
            </a:r>
          </a:p>
          <a:p>
            <a:pPr>
              <a:spcBef>
                <a:spcPts val="900"/>
              </a:spcBef>
            </a:pPr>
            <a:r>
              <a:rPr lang="en-US" sz="1600" dirty="0"/>
              <a:t>Don’t smoke or park near dry grass. </a:t>
            </a:r>
          </a:p>
        </p:txBody>
      </p:sp>
      <p:pic>
        <p:nvPicPr>
          <p:cNvPr id="28" name="Picture 27" descr="bull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3611" y="3773840"/>
            <a:ext cx="387096" cy="365760"/>
          </a:xfrm>
          <a:prstGeom prst="rect">
            <a:avLst/>
          </a:prstGeom>
        </p:spPr>
      </p:pic>
      <p:pic>
        <p:nvPicPr>
          <p:cNvPr id="29" name="Picture 28" descr="bull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0097" y="4376927"/>
            <a:ext cx="387096" cy="365760"/>
          </a:xfrm>
          <a:prstGeom prst="rect">
            <a:avLst/>
          </a:prstGeom>
        </p:spPr>
      </p:pic>
      <p:pic>
        <p:nvPicPr>
          <p:cNvPr id="31" name="Picture 30" descr="whiletragetshoot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700" y="618927"/>
            <a:ext cx="6473952" cy="1399032"/>
          </a:xfrm>
          <a:prstGeom prst="rect">
            <a:avLst/>
          </a:prstGeom>
        </p:spPr>
      </p:pic>
      <p:pic>
        <p:nvPicPr>
          <p:cNvPr id="3" name="Picture 2" descr="Bl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9282" y="8001561"/>
            <a:ext cx="1807792" cy="1553961"/>
          </a:xfrm>
          <a:prstGeom prst="rect">
            <a:avLst/>
          </a:prstGeom>
        </p:spPr>
      </p:pic>
      <p:sp>
        <p:nvSpPr>
          <p:cNvPr id="19" name="Content Placeholder 2"/>
          <p:cNvSpPr txBox="1">
            <a:spLocks/>
          </p:cNvSpPr>
          <p:nvPr/>
        </p:nvSpPr>
        <p:spPr>
          <a:xfrm>
            <a:off x="525895" y="8689006"/>
            <a:ext cx="4822701" cy="911402"/>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ts val="2100"/>
              </a:lnSpc>
              <a:spcBef>
                <a:spcPts val="0"/>
              </a:spcBef>
              <a:buNone/>
            </a:pPr>
            <a:r>
              <a:rPr lang="en-US" sz="1800" b="1">
                <a:solidFill>
                  <a:schemeClr val="bg1"/>
                </a:solidFill>
              </a:rPr>
              <a:t>Bureau of Land Management</a:t>
            </a:r>
          </a:p>
          <a:p>
            <a:pPr marL="0" indent="0" algn="ctr">
              <a:lnSpc>
                <a:spcPts val="2100"/>
              </a:lnSpc>
              <a:spcBef>
                <a:spcPts val="0"/>
              </a:spcBef>
              <a:buNone/>
            </a:pPr>
            <a:r>
              <a:rPr lang="en-US" sz="1800" b="1">
                <a:solidFill>
                  <a:schemeClr val="bg1"/>
                </a:solidFill>
              </a:rPr>
              <a:t>503-808-6001</a:t>
            </a:r>
          </a:p>
          <a:p>
            <a:pPr marL="0" indent="0" algn="ctr">
              <a:lnSpc>
                <a:spcPts val="2100"/>
              </a:lnSpc>
              <a:spcBef>
                <a:spcPts val="0"/>
              </a:spcBef>
              <a:buNone/>
            </a:pPr>
            <a:r>
              <a:rPr lang="en-US" sz="1800" b="1">
                <a:solidFill>
                  <a:schemeClr val="bg1"/>
                </a:solidFill>
              </a:rPr>
              <a:t>www.blm.gov</a:t>
            </a:r>
          </a:p>
        </p:txBody>
      </p:sp>
      <p:pic>
        <p:nvPicPr>
          <p:cNvPr id="16" name="Picture 15" descr="15steppeup.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50707" y="5043687"/>
            <a:ext cx="1896196" cy="870545"/>
          </a:xfrm>
          <a:prstGeom prst="rect">
            <a:avLst/>
          </a:prstGeom>
        </p:spPr>
      </p:pic>
      <p:sp>
        <p:nvSpPr>
          <p:cNvPr id="17" name="Rectangle 16"/>
          <p:cNvSpPr/>
          <p:nvPr/>
        </p:nvSpPr>
        <p:spPr>
          <a:xfrm>
            <a:off x="6121068" y="9541610"/>
            <a:ext cx="1377300" cy="215444"/>
          </a:xfrm>
          <a:prstGeom prst="rect">
            <a:avLst/>
          </a:prstGeom>
        </p:spPr>
        <p:txBody>
          <a:bodyPr wrap="none">
            <a:spAutoFit/>
          </a:bodyPr>
          <a:lstStyle/>
          <a:p>
            <a:r>
              <a:rPr lang="en-US" sz="800"/>
              <a:t>2015_07_20targetplain.pptx</a:t>
            </a:r>
          </a:p>
        </p:txBody>
      </p:sp>
    </p:spTree>
    <p:extLst>
      <p:ext uri="{BB962C8B-B14F-4D97-AF65-F5344CB8AC3E}">
        <p14:creationId xmlns:p14="http://schemas.microsoft.com/office/powerpoint/2010/main" val="3507306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targetrockve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00" y="292100"/>
            <a:ext cx="7174992" cy="9460992"/>
          </a:xfrm>
          <a:prstGeom prst="rect">
            <a:avLst/>
          </a:prstGeom>
        </p:spPr>
      </p:pic>
      <p:sp>
        <p:nvSpPr>
          <p:cNvPr id="21" name="TextBox 20"/>
          <p:cNvSpPr txBox="1"/>
          <p:nvPr/>
        </p:nvSpPr>
        <p:spPr>
          <a:xfrm>
            <a:off x="1301655" y="2252240"/>
            <a:ext cx="2557575" cy="2200602"/>
          </a:xfrm>
          <a:prstGeom prst="rect">
            <a:avLst/>
          </a:prstGeom>
          <a:noFill/>
        </p:spPr>
        <p:txBody>
          <a:bodyPr wrap="square" lIns="0" tIns="0" rIns="0" bIns="0" rtlCol="0">
            <a:spAutoFit/>
          </a:bodyPr>
          <a:lstStyle/>
          <a:p>
            <a:pPr>
              <a:spcBef>
                <a:spcPts val="900"/>
              </a:spcBef>
            </a:pPr>
            <a:r>
              <a:rPr lang="en-US" sz="1600" dirty="0"/>
              <a:t>Bring a </a:t>
            </a:r>
            <a:r>
              <a:rPr lang="en-US" sz="1600" dirty="0" smtClean="0"/>
              <a:t>shovel and water </a:t>
            </a:r>
            <a:r>
              <a:rPr lang="en-US" sz="1600" dirty="0"/>
              <a:t>or </a:t>
            </a:r>
            <a:r>
              <a:rPr lang="en-US" sz="1600" dirty="0" smtClean="0"/>
              <a:t>fire extinguisher to </a:t>
            </a:r>
            <a:r>
              <a:rPr lang="en-US" sz="1600" dirty="0"/>
              <a:t>put out a fire. </a:t>
            </a:r>
          </a:p>
          <a:p>
            <a:pPr>
              <a:spcBef>
                <a:spcPts val="900"/>
              </a:spcBef>
            </a:pPr>
            <a:r>
              <a:rPr lang="en-US" sz="1600" dirty="0"/>
              <a:t>Place your targets on dirt or gravel, away from grass. </a:t>
            </a:r>
          </a:p>
          <a:p>
            <a:pPr>
              <a:spcBef>
                <a:spcPts val="900"/>
              </a:spcBef>
            </a:pPr>
            <a:r>
              <a:rPr lang="en-US" sz="1600" dirty="0"/>
              <a:t>If fire danger is high, consider shooting at an established outdoor or indoor range.</a:t>
            </a:r>
            <a:endParaRPr lang="en-US" sz="1600" dirty="0" smtClean="0"/>
          </a:p>
        </p:txBody>
      </p:sp>
      <p:pic>
        <p:nvPicPr>
          <p:cNvPr id="22" name="Picture 21" descr="bull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479" y="2284440"/>
            <a:ext cx="387096" cy="365760"/>
          </a:xfrm>
          <a:prstGeom prst="rect">
            <a:avLst/>
          </a:prstGeom>
        </p:spPr>
      </p:pic>
      <p:pic>
        <p:nvPicPr>
          <p:cNvPr id="23" name="Picture 22" descr="bull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479" y="3088483"/>
            <a:ext cx="387096" cy="365760"/>
          </a:xfrm>
          <a:prstGeom prst="rect">
            <a:avLst/>
          </a:prstGeom>
        </p:spPr>
      </p:pic>
      <p:pic>
        <p:nvPicPr>
          <p:cNvPr id="24" name="Picture 23" descr="bull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479" y="3745816"/>
            <a:ext cx="387096" cy="365760"/>
          </a:xfrm>
          <a:prstGeom prst="rect">
            <a:avLst/>
          </a:prstGeom>
        </p:spPr>
      </p:pic>
      <p:pic>
        <p:nvPicPr>
          <p:cNvPr id="25" name="Picture 24" descr="bull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0097" y="2285799"/>
            <a:ext cx="387096" cy="365760"/>
          </a:xfrm>
          <a:prstGeom prst="rect">
            <a:avLst/>
          </a:prstGeom>
        </p:spPr>
      </p:pic>
      <p:pic>
        <p:nvPicPr>
          <p:cNvPr id="26" name="Picture 25" descr="bull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3611" y="2931003"/>
            <a:ext cx="387096" cy="365760"/>
          </a:xfrm>
          <a:prstGeom prst="rect">
            <a:avLst/>
          </a:prstGeom>
        </p:spPr>
      </p:pic>
      <p:sp>
        <p:nvSpPr>
          <p:cNvPr id="27" name="TextBox 26"/>
          <p:cNvSpPr txBox="1"/>
          <p:nvPr/>
        </p:nvSpPr>
        <p:spPr>
          <a:xfrm>
            <a:off x="4639798" y="2284440"/>
            <a:ext cx="2481854" cy="2562240"/>
          </a:xfrm>
          <a:prstGeom prst="rect">
            <a:avLst/>
          </a:prstGeom>
          <a:noFill/>
        </p:spPr>
        <p:txBody>
          <a:bodyPr wrap="square" lIns="0" tIns="0" rIns="0" bIns="0" rtlCol="0">
            <a:spAutoFit/>
          </a:bodyPr>
          <a:lstStyle/>
          <a:p>
            <a:pPr>
              <a:spcBef>
                <a:spcPts val="900"/>
              </a:spcBef>
            </a:pPr>
            <a:r>
              <a:rPr lang="en-US" sz="1600" dirty="0"/>
              <a:t>Don’t shoot with steel core ammo. </a:t>
            </a:r>
          </a:p>
          <a:p>
            <a:pPr>
              <a:spcBef>
                <a:spcPts val="900"/>
              </a:spcBef>
            </a:pPr>
            <a:r>
              <a:rPr lang="en-US" sz="1600" dirty="0"/>
              <a:t>Exploding targets, tracer ammo and incendiary ammo are illegal on public lands.</a:t>
            </a:r>
          </a:p>
          <a:p>
            <a:pPr>
              <a:spcBef>
                <a:spcPts val="900"/>
              </a:spcBef>
            </a:pPr>
            <a:r>
              <a:rPr lang="en-US" sz="1600" dirty="0"/>
              <a:t>Don’t shoot trash like TVs or other appliances.</a:t>
            </a:r>
          </a:p>
          <a:p>
            <a:pPr>
              <a:spcBef>
                <a:spcPts val="900"/>
              </a:spcBef>
            </a:pPr>
            <a:r>
              <a:rPr lang="en-US" sz="1600" dirty="0"/>
              <a:t>Don’t smoke or park near dry grass. </a:t>
            </a:r>
          </a:p>
        </p:txBody>
      </p:sp>
      <p:pic>
        <p:nvPicPr>
          <p:cNvPr id="28" name="Picture 27" descr="bull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3611" y="3773840"/>
            <a:ext cx="387096" cy="365760"/>
          </a:xfrm>
          <a:prstGeom prst="rect">
            <a:avLst/>
          </a:prstGeom>
        </p:spPr>
      </p:pic>
      <p:pic>
        <p:nvPicPr>
          <p:cNvPr id="29" name="Picture 28" descr="bull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0097" y="4376927"/>
            <a:ext cx="387096" cy="365760"/>
          </a:xfrm>
          <a:prstGeom prst="rect">
            <a:avLst/>
          </a:prstGeom>
        </p:spPr>
      </p:pic>
      <p:pic>
        <p:nvPicPr>
          <p:cNvPr id="31" name="Picture 30" descr="whiletragetshoot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700" y="618927"/>
            <a:ext cx="6473952" cy="1399032"/>
          </a:xfrm>
          <a:prstGeom prst="rect">
            <a:avLst/>
          </a:prstGeom>
        </p:spPr>
      </p:pic>
      <p:sp>
        <p:nvSpPr>
          <p:cNvPr id="15" name="TextBox 14"/>
          <p:cNvSpPr txBox="1"/>
          <p:nvPr/>
        </p:nvSpPr>
        <p:spPr>
          <a:xfrm>
            <a:off x="4925114" y="9098637"/>
            <a:ext cx="2356826" cy="307777"/>
          </a:xfrm>
          <a:prstGeom prst="rect">
            <a:avLst/>
          </a:prstGeom>
          <a:noFill/>
        </p:spPr>
        <p:txBody>
          <a:bodyPr wrap="square" lIns="0" tIns="0" rIns="0" bIns="0" rtlCol="0">
            <a:spAutoFit/>
          </a:bodyPr>
          <a:lstStyle/>
          <a:p>
            <a:pPr>
              <a:spcBef>
                <a:spcPts val="1200"/>
              </a:spcBef>
            </a:pPr>
            <a:r>
              <a:rPr lang="en-US" sz="2000" b="1" dirty="0" err="1" smtClean="0">
                <a:solidFill>
                  <a:schemeClr val="bg1"/>
                </a:solidFill>
              </a:rPr>
              <a:t>www.pnwfac.org</a:t>
            </a:r>
            <a:endParaRPr lang="en-US" sz="2000" b="1" dirty="0" smtClean="0">
              <a:solidFill>
                <a:schemeClr val="bg1"/>
              </a:solidFill>
            </a:endParaRPr>
          </a:p>
        </p:txBody>
      </p:sp>
      <p:pic>
        <p:nvPicPr>
          <p:cNvPr id="16" name="Picture 15" descr="pnwfaclogorevstacke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6910" y="8661395"/>
            <a:ext cx="3746034" cy="919481"/>
          </a:xfrm>
          <a:prstGeom prst="rect">
            <a:avLst/>
          </a:prstGeom>
        </p:spPr>
      </p:pic>
      <p:pic>
        <p:nvPicPr>
          <p:cNvPr id="19" name="Picture 18" descr="15steppeup.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50707" y="4988379"/>
            <a:ext cx="2080560" cy="955187"/>
          </a:xfrm>
          <a:prstGeom prst="rect">
            <a:avLst/>
          </a:prstGeom>
        </p:spPr>
      </p:pic>
      <p:sp>
        <p:nvSpPr>
          <p:cNvPr id="17" name="Rectangle 16"/>
          <p:cNvSpPr/>
          <p:nvPr/>
        </p:nvSpPr>
        <p:spPr>
          <a:xfrm>
            <a:off x="6121068" y="9541610"/>
            <a:ext cx="1377300" cy="215444"/>
          </a:xfrm>
          <a:prstGeom prst="rect">
            <a:avLst/>
          </a:prstGeom>
        </p:spPr>
        <p:txBody>
          <a:bodyPr wrap="none">
            <a:spAutoFit/>
          </a:bodyPr>
          <a:lstStyle/>
          <a:p>
            <a:r>
              <a:rPr lang="en-US" sz="800"/>
              <a:t>2015_07_20targetplain.pptx</a:t>
            </a:r>
          </a:p>
        </p:txBody>
      </p:sp>
    </p:spTree>
    <p:extLst>
      <p:ext uri="{BB962C8B-B14F-4D97-AF65-F5344CB8AC3E}">
        <p14:creationId xmlns:p14="http://schemas.microsoft.com/office/powerpoint/2010/main" val="1941389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521</TotalTime>
  <Words>839</Words>
  <Application>Microsoft Macintosh PowerPoint</Application>
  <PresentationFormat>Custom</PresentationFormat>
  <Paragraphs>64</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US Forest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Gwen Hensley</dc:creator>
  <cp:lastModifiedBy>Gwen Hensley</cp:lastModifiedBy>
  <cp:revision>30</cp:revision>
  <dcterms:created xsi:type="dcterms:W3CDTF">2015-07-04T22:40:49Z</dcterms:created>
  <dcterms:modified xsi:type="dcterms:W3CDTF">2015-08-22T00:32:40Z</dcterms:modified>
</cp:coreProperties>
</file>