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"/>
  </p:notesMasterIdLst>
  <p:sldIdLst>
    <p:sldId id="256" r:id="rId2"/>
    <p:sldId id="257" r:id="rId3"/>
  </p:sldIdLst>
  <p:sldSz cx="32918400" cy="43891200"/>
  <p:notesSz cx="6858000" cy="9144000"/>
  <p:defaultTextStyle>
    <a:defPPr>
      <a:defRPr lang="en-US"/>
    </a:defPPr>
    <a:lvl1pPr marL="0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1pPr>
    <a:lvl2pPr marL="2106778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2pPr>
    <a:lvl3pPr marL="4213555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3pPr>
    <a:lvl4pPr marL="6320333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4pPr>
    <a:lvl5pPr marL="8427110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5pPr>
    <a:lvl6pPr marL="10533888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6pPr>
    <a:lvl7pPr marL="12640666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7pPr>
    <a:lvl8pPr marL="14747443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8pPr>
    <a:lvl9pPr marL="16854221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6"/>
    <p:restoredTop sz="94696"/>
  </p:normalViewPr>
  <p:slideViewPr>
    <p:cSldViewPr snapToGrid="0" snapToObjects="1">
      <p:cViewPr>
        <p:scale>
          <a:sx n="23" d="100"/>
          <a:sy n="23" d="100"/>
        </p:scale>
        <p:origin x="1520" y="-2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36CAB-3CA7-3145-958C-0E843D8F07D0}" type="datetimeFigureOut">
              <a:rPr lang="en-US" smtClean="0"/>
              <a:t>6/24/17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12477-754A-2E43-990C-AB4EB7FD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designed</a:t>
            </a:r>
            <a:r>
              <a:rPr lang="en-US" baseline="0" dirty="0" smtClean="0"/>
              <a:t> to be printed on 36x48 paper size on a plotter, but it fits on a 4x4 piece of plywood. So the second page occupies the 12’ space left on the side. Messages and maps can be changed based on location.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12477-754A-2E43-990C-AB4EB7FDDE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3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/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FF641-EEDB-F04D-B9DB-6B10B521183F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5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0" Type="http://schemas.openxmlformats.org/officeDocument/2006/relationships/image" Target="../media/image19.jpeg"/><Relationship Id="rId11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39" y="1562463"/>
            <a:ext cx="29755877" cy="7076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596" y="9336314"/>
            <a:ext cx="18716855" cy="15439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85" y="31985207"/>
            <a:ext cx="7886701" cy="8813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091" y="32324040"/>
            <a:ext cx="8943371" cy="84750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971" y="33012167"/>
            <a:ext cx="9120245" cy="70987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18" y="15318935"/>
            <a:ext cx="10236709" cy="94569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051" y="25558502"/>
            <a:ext cx="5486400" cy="548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063" y="25558502"/>
            <a:ext cx="5489258" cy="548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157" y="25558502"/>
            <a:ext cx="5489258" cy="548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63" y="25485696"/>
            <a:ext cx="5489256" cy="5486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77339" y="26085710"/>
            <a:ext cx="6352032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ea typeface="Arial Black" charset="0"/>
                <a:cs typeface="Arial Black" charset="0"/>
              </a:rPr>
              <a:t>Lorem ipsum dolor sit </a:t>
            </a:r>
            <a:r>
              <a:rPr lang="en-US" sz="3200" dirty="0" err="1">
                <a:ea typeface="Arial Black" charset="0"/>
                <a:cs typeface="Arial Black" charset="0"/>
              </a:rPr>
              <a:t>amet</a:t>
            </a:r>
            <a:r>
              <a:rPr lang="en-US" sz="3200" dirty="0">
                <a:ea typeface="Arial Black" charset="0"/>
                <a:cs typeface="Arial Black" charset="0"/>
              </a:rPr>
              <a:t>, </a:t>
            </a:r>
            <a:r>
              <a:rPr lang="en-US" sz="3200" dirty="0" err="1">
                <a:ea typeface="Arial Black" charset="0"/>
                <a:cs typeface="Arial Black" charset="0"/>
              </a:rPr>
              <a:t>consectetuer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adipiscing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elit</a:t>
            </a:r>
            <a:r>
              <a:rPr lang="en-US" sz="3200" dirty="0">
                <a:ea typeface="Arial Black" charset="0"/>
                <a:cs typeface="Arial Black" charset="0"/>
              </a:rPr>
              <a:t>, </a:t>
            </a:r>
            <a:r>
              <a:rPr lang="en-US" sz="3200" dirty="0" err="1">
                <a:ea typeface="Arial Black" charset="0"/>
                <a:cs typeface="Arial Black" charset="0"/>
              </a:rPr>
              <a:t>sed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diam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nonummy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nibh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euismod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tincidunt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ut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laoreet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dolore</a:t>
            </a:r>
            <a:r>
              <a:rPr lang="en-US" sz="3200" dirty="0">
                <a:ea typeface="Arial Black" charset="0"/>
                <a:cs typeface="Arial Black" charset="0"/>
              </a:rPr>
              <a:t> magna </a:t>
            </a:r>
            <a:r>
              <a:rPr lang="en-US" sz="3200" dirty="0" err="1">
                <a:ea typeface="Arial Black" charset="0"/>
                <a:cs typeface="Arial Black" charset="0"/>
              </a:rPr>
              <a:t>aliquam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erat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volutpat</a:t>
            </a:r>
            <a:r>
              <a:rPr lang="en-US" sz="3200" dirty="0">
                <a:ea typeface="Arial Black" charset="0"/>
                <a:cs typeface="Arial Black" charset="0"/>
              </a:rPr>
              <a:t>. </a:t>
            </a:r>
            <a:r>
              <a:rPr lang="en-US" sz="3200" dirty="0" err="1">
                <a:ea typeface="Arial Black" charset="0"/>
                <a:cs typeface="Arial Black" charset="0"/>
              </a:rPr>
              <a:t>Ut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wisi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enim</a:t>
            </a:r>
            <a:r>
              <a:rPr lang="en-US" sz="3200" dirty="0">
                <a:ea typeface="Arial Black" charset="0"/>
                <a:cs typeface="Arial Black" charset="0"/>
              </a:rPr>
              <a:t> ad minim </a:t>
            </a:r>
            <a:r>
              <a:rPr lang="en-US" sz="3200" dirty="0" err="1">
                <a:ea typeface="Arial Black" charset="0"/>
                <a:cs typeface="Arial Black" charset="0"/>
              </a:rPr>
              <a:t>veniam</a:t>
            </a:r>
            <a:r>
              <a:rPr lang="en-US" sz="3200" dirty="0">
                <a:ea typeface="Arial Black" charset="0"/>
                <a:cs typeface="Arial Black" charset="0"/>
              </a:rPr>
              <a:t>, </a:t>
            </a:r>
            <a:r>
              <a:rPr lang="en-US" sz="3200" dirty="0" err="1">
                <a:ea typeface="Arial Black" charset="0"/>
                <a:cs typeface="Arial Black" charset="0"/>
              </a:rPr>
              <a:t>quis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nostrud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exerci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tation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ullamcorper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suscipit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lobortis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nisl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ut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aliquip</a:t>
            </a:r>
            <a:r>
              <a:rPr lang="en-US" sz="3200" dirty="0">
                <a:ea typeface="Arial Black" charset="0"/>
                <a:cs typeface="Arial Black" charset="0"/>
              </a:rPr>
              <a:t> ex </a:t>
            </a:r>
            <a:r>
              <a:rPr lang="en-US" sz="3200" dirty="0" err="1">
                <a:ea typeface="Arial Black" charset="0"/>
                <a:cs typeface="Arial Black" charset="0"/>
              </a:rPr>
              <a:t>ea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commodo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consequat</a:t>
            </a:r>
            <a:r>
              <a:rPr lang="en-US" sz="3200" dirty="0">
                <a:ea typeface="Arial Black" charset="0"/>
                <a:cs typeface="Arial Black" charset="0"/>
              </a:rPr>
              <a:t>. </a:t>
            </a:r>
            <a:r>
              <a:rPr lang="en-US" sz="3200" dirty="0" err="1">
                <a:ea typeface="Arial Black" charset="0"/>
                <a:cs typeface="Arial Black" charset="0"/>
              </a:rPr>
              <a:t>Duis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autem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vel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eum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iriure</a:t>
            </a:r>
            <a:r>
              <a:rPr lang="en-US" sz="3200" dirty="0">
                <a:ea typeface="Arial Black" charset="0"/>
                <a:cs typeface="Arial Black" charset="0"/>
              </a:rPr>
              <a:t> dolor </a:t>
            </a:r>
            <a:r>
              <a:rPr lang="en-US" sz="3200" dirty="0" smtClean="0">
                <a:ea typeface="Arial Black" charset="0"/>
                <a:cs typeface="Arial Black" charset="0"/>
              </a:rPr>
              <a:t>in</a:t>
            </a:r>
            <a:endParaRPr lang="en-US" sz="3200" dirty="0">
              <a:ea typeface="Arial Black" charset="0"/>
              <a:cs typeface="Arial Black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29739" y="9716567"/>
            <a:ext cx="10236709" cy="48218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8800"/>
              </a:lnSpc>
            </a:pPr>
            <a:r>
              <a:rPr lang="en-US" sz="16600" b="1" dirty="0" smtClean="0">
                <a:latin typeface="Arial Black" charset="0"/>
                <a:ea typeface="Arial Black" charset="0"/>
                <a:cs typeface="Arial Black" charset="0"/>
              </a:rPr>
              <a:t>Fires Banned</a:t>
            </a:r>
            <a:endParaRPr lang="en-US" sz="16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13463" y="31219339"/>
            <a:ext cx="5433074" cy="4625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 smtClean="0">
                <a:latin typeface="Arial Black" charset="0"/>
                <a:ea typeface="Arial Black" charset="0"/>
                <a:cs typeface="Arial Black" charset="0"/>
              </a:rPr>
              <a:t>No Sky Lanterns</a:t>
            </a:r>
            <a:endParaRPr lang="en-US" sz="3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196157" y="31219338"/>
            <a:ext cx="5433074" cy="467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 smtClean="0">
                <a:latin typeface="Arial Black" charset="0"/>
                <a:ea typeface="Arial Black" charset="0"/>
                <a:cs typeface="Arial Black" charset="0"/>
              </a:rPr>
              <a:t>No Fireworks</a:t>
            </a:r>
            <a:endParaRPr lang="en-US" sz="3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952063" y="31223987"/>
            <a:ext cx="5433074" cy="467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 smtClean="0">
                <a:latin typeface="Arial Black" charset="0"/>
                <a:ea typeface="Arial Black" charset="0"/>
                <a:cs typeface="Arial Black" charset="0"/>
              </a:rPr>
              <a:t>No Explosives</a:t>
            </a:r>
            <a:endParaRPr lang="en-US" sz="3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733886" y="31205813"/>
            <a:ext cx="5433074" cy="467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 smtClean="0">
                <a:latin typeface="Arial Black" charset="0"/>
                <a:ea typeface="Arial Black" charset="0"/>
                <a:cs typeface="Arial Black" charset="0"/>
              </a:rPr>
              <a:t>No Dumping Coals</a:t>
            </a:r>
            <a:endParaRPr lang="en-US" sz="3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3785" y="41350533"/>
            <a:ext cx="788670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Consider campfire alternatives, such as gas stoves, grills and lanterns.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66449" y="41350533"/>
            <a:ext cx="875547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If you have a fire in an approved ring at a developed site, drown, stir and feel to make sure it is dead out.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395355" y="41350532"/>
            <a:ext cx="875547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Be prepared to put out a fire. In some areas, you are required to carry a shovel, water and a fire extinguisher.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4222" y="42977283"/>
            <a:ext cx="5772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4x4aframeportal1.pptx</a:t>
            </a:r>
          </a:p>
        </p:txBody>
      </p:sp>
    </p:spTree>
    <p:extLst>
      <p:ext uri="{BB962C8B-B14F-4D97-AF65-F5344CB8AC3E}">
        <p14:creationId xmlns:p14="http://schemas.microsoft.com/office/powerpoint/2010/main" val="181568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19555" y="21729059"/>
            <a:ext cx="10058400" cy="777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8" y="13821191"/>
            <a:ext cx="9323832" cy="75468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157" y="22064262"/>
            <a:ext cx="5158518" cy="30003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41959" y="23217965"/>
            <a:ext cx="379803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323232"/>
                </a:solidFill>
              </a:rPr>
              <a:t>The Leave No </a:t>
            </a:r>
            <a:r>
              <a:rPr lang="en-US" sz="2400" dirty="0" smtClean="0">
                <a:solidFill>
                  <a:srgbClr val="323232"/>
                </a:solidFill>
              </a:rPr>
              <a:t>Trace  Principles provide </a:t>
            </a:r>
            <a:r>
              <a:rPr lang="en-US" sz="2400" dirty="0">
                <a:solidFill>
                  <a:srgbClr val="323232"/>
                </a:solidFill>
              </a:rPr>
              <a:t>guidance to enjoy our natural world in a sustainable way that avoids human-created impacts. </a:t>
            </a:r>
            <a:endParaRPr lang="sk-SK" sz="2400" dirty="0">
              <a:solidFill>
                <a:srgbClr val="32323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16158" y="26453453"/>
            <a:ext cx="4532597" cy="2585323"/>
          </a:xfrm>
          <a:prstGeom prst="rect">
            <a:avLst/>
          </a:prstGeom>
          <a:noFill/>
        </p:spPr>
        <p:txBody>
          <a:bodyPr wrap="square" lIns="0" tIns="0" rIns="0" bIns="0" numCol="1" spcCol="182880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k-SK" sz="2400" dirty="0" smtClean="0">
                <a:solidFill>
                  <a:srgbClr val="323232"/>
                </a:solidFill>
                <a:ea typeface="Calisto MT" charset="0"/>
                <a:cs typeface="Calisto MT" charset="0"/>
              </a:rPr>
              <a:t>Campfires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can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cause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lasting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impacts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to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the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backcountry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.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Use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a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lightweight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stove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for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cooking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and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enjoy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a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candle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lantern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for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light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Where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fires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are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permitted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,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use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established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fire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rings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,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fire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pans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, or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mound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fires</a:t>
            </a:r>
            <a:r>
              <a:rPr lang="sk-SK" sz="2400" dirty="0" smtClean="0">
                <a:solidFill>
                  <a:srgbClr val="323232"/>
                </a:solidFill>
                <a:ea typeface="Calisto MT" charset="0"/>
                <a:cs typeface="Calisto MT" charset="0"/>
              </a:rPr>
              <a:t>.</a:t>
            </a:r>
            <a:endParaRPr lang="sk-SK" sz="2400" b="1" dirty="0">
              <a:solidFill>
                <a:srgbClr val="323232"/>
              </a:solidFill>
              <a:ea typeface="Calisto MT" charset="0"/>
              <a:cs typeface="Calisto M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6145" y="25428420"/>
            <a:ext cx="10139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Minimize Campfire Impacts</a:t>
            </a:r>
            <a:endParaRPr lang="en-US" sz="4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361715" y="26549796"/>
            <a:ext cx="4478274" cy="2215991"/>
          </a:xfrm>
          <a:prstGeom prst="rect">
            <a:avLst/>
          </a:prstGeom>
          <a:noFill/>
        </p:spPr>
        <p:txBody>
          <a:bodyPr wrap="square" lIns="0" tIns="0" rIns="0" bIns="0" numCol="1" spcCol="182880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k-SK" sz="2400" dirty="0" err="1" smtClean="0">
                <a:solidFill>
                  <a:srgbClr val="323232"/>
                </a:solidFill>
                <a:ea typeface="Calisto MT" charset="0"/>
                <a:cs typeface="Calisto MT" charset="0"/>
              </a:rPr>
              <a:t>Keep</a:t>
            </a:r>
            <a:r>
              <a:rPr lang="sk-SK" sz="2400" dirty="0" smtClean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fires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small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.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Only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use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sticks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from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the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ground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that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can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be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broken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by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hand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Burn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all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wood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and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coals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to </a:t>
            </a:r>
            <a:r>
              <a:rPr lang="sk-SK" sz="2400" dirty="0" err="1" smtClean="0">
                <a:solidFill>
                  <a:srgbClr val="323232"/>
                </a:solidFill>
                <a:ea typeface="Calisto MT" charset="0"/>
                <a:cs typeface="Calisto MT" charset="0"/>
              </a:rPr>
              <a:t>ash</a:t>
            </a:r>
            <a:r>
              <a:rPr lang="sk-SK" sz="2400" dirty="0" smtClean="0">
                <a:solidFill>
                  <a:srgbClr val="323232"/>
                </a:solidFill>
                <a:ea typeface="Calisto MT" charset="0"/>
                <a:cs typeface="Calisto MT" charset="0"/>
              </a:rPr>
              <a:t> and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put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out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campfires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 smtClean="0">
                <a:solidFill>
                  <a:srgbClr val="323232"/>
                </a:solidFill>
                <a:ea typeface="Calisto MT" charset="0"/>
                <a:cs typeface="Calisto MT" charset="0"/>
              </a:rPr>
              <a:t>completely</a:t>
            </a:r>
            <a:r>
              <a:rPr lang="sk-SK" sz="2400" dirty="0" smtClean="0">
                <a:solidFill>
                  <a:srgbClr val="323232"/>
                </a:solidFill>
                <a:ea typeface="Calisto MT" charset="0"/>
                <a:cs typeface="Calisto MT" charset="0"/>
              </a:rPr>
              <a:t>.</a:t>
            </a:r>
            <a:endParaRPr lang="sk-SK" sz="2400" b="1" dirty="0">
              <a:solidFill>
                <a:srgbClr val="323232"/>
              </a:solidFill>
              <a:ea typeface="Calisto MT" charset="0"/>
              <a:cs typeface="Calisto M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362" r="34568"/>
          <a:stretch/>
        </p:blipFill>
        <p:spPr>
          <a:xfrm>
            <a:off x="836898" y="754104"/>
            <a:ext cx="10096499" cy="509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5"/>
          <a:stretch/>
        </p:blipFill>
        <p:spPr>
          <a:xfrm>
            <a:off x="12350629" y="1058904"/>
            <a:ext cx="7772400" cy="3982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0" y="6150454"/>
            <a:ext cx="7772400" cy="777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629" y="10036654"/>
            <a:ext cx="7772400" cy="777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1"/>
          <a:stretch/>
        </p:blipFill>
        <p:spPr>
          <a:xfrm>
            <a:off x="22311505" y="13821191"/>
            <a:ext cx="7772400" cy="37734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471" y="1058904"/>
            <a:ext cx="7772400" cy="7772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14923"/>
          <a:stretch/>
        </p:blipFill>
        <p:spPr>
          <a:xfrm>
            <a:off x="12350629" y="18928586"/>
            <a:ext cx="7772400" cy="62713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703" y="18585526"/>
            <a:ext cx="10058400" cy="7543800"/>
          </a:xfrm>
          <a:prstGeom prst="rect">
            <a:avLst/>
          </a:prstGeom>
        </p:spPr>
      </p:pic>
      <p:sp>
        <p:nvSpPr>
          <p:cNvPr id="22" name="Left-Right Arrow 21"/>
          <p:cNvSpPr/>
          <p:nvPr/>
        </p:nvSpPr>
        <p:spPr>
          <a:xfrm>
            <a:off x="25144743" y="22567392"/>
            <a:ext cx="2305545" cy="997051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1762720" y="24141294"/>
            <a:ext cx="9290303" cy="1702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763010" y="24274258"/>
            <a:ext cx="9290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 Black" charset="0"/>
                <a:ea typeface="Arial Black" charset="0"/>
                <a:cs typeface="Arial Black" charset="0"/>
              </a:rPr>
              <a:t>P</a:t>
            </a:r>
            <a:r>
              <a:rPr lang="en-US" sz="4800" b="1" dirty="0" smtClean="0">
                <a:latin typeface="Arial Black" charset="0"/>
                <a:ea typeface="Arial Black" charset="0"/>
                <a:cs typeface="Arial Black" charset="0"/>
              </a:rPr>
              <a:t>ark on gravel shoulder, not dry grass.</a:t>
            </a:r>
            <a:endParaRPr lang="en-US" sz="48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</TotalTime>
  <Words>284</Words>
  <Application>Microsoft Macintosh PowerPoint</Application>
  <PresentationFormat>Custom</PresentationFormat>
  <Paragraphs>19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 Black</vt:lpstr>
      <vt:lpstr>Calibri</vt:lpstr>
      <vt:lpstr>Calibri Light</vt:lpstr>
      <vt:lpstr>Calisto MT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24</cp:revision>
  <cp:lastPrinted>2017-06-25T04:47:57Z</cp:lastPrinted>
  <dcterms:created xsi:type="dcterms:W3CDTF">2017-06-19T01:32:35Z</dcterms:created>
  <dcterms:modified xsi:type="dcterms:W3CDTF">2017-06-25T04:48:16Z</dcterms:modified>
</cp:coreProperties>
</file>