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10058400" cy="15544800"/>
  <p:notesSz cx="6858000" cy="9144000"/>
  <p:defaultTextStyle>
    <a:defPPr>
      <a:defRPr lang="en-US"/>
    </a:defPPr>
    <a:lvl1pPr marL="0" algn="l" defTabSz="1312896" rtl="0" eaLnBrk="1" latinLnBrk="0" hangingPunct="1">
      <a:defRPr sz="2584" kern="1200">
        <a:solidFill>
          <a:schemeClr val="tx1"/>
        </a:solidFill>
        <a:latin typeface="+mn-lt"/>
        <a:ea typeface="+mn-ea"/>
        <a:cs typeface="+mn-cs"/>
      </a:defRPr>
    </a:lvl1pPr>
    <a:lvl2pPr marL="656448" algn="l" defTabSz="1312896" rtl="0" eaLnBrk="1" latinLnBrk="0" hangingPunct="1">
      <a:defRPr sz="2584" kern="1200">
        <a:solidFill>
          <a:schemeClr val="tx1"/>
        </a:solidFill>
        <a:latin typeface="+mn-lt"/>
        <a:ea typeface="+mn-ea"/>
        <a:cs typeface="+mn-cs"/>
      </a:defRPr>
    </a:lvl2pPr>
    <a:lvl3pPr marL="1312896" algn="l" defTabSz="1312896" rtl="0" eaLnBrk="1" latinLnBrk="0" hangingPunct="1">
      <a:defRPr sz="2584" kern="1200">
        <a:solidFill>
          <a:schemeClr val="tx1"/>
        </a:solidFill>
        <a:latin typeface="+mn-lt"/>
        <a:ea typeface="+mn-ea"/>
        <a:cs typeface="+mn-cs"/>
      </a:defRPr>
    </a:lvl3pPr>
    <a:lvl4pPr marL="1969343" algn="l" defTabSz="1312896" rtl="0" eaLnBrk="1" latinLnBrk="0" hangingPunct="1">
      <a:defRPr sz="2584" kern="1200">
        <a:solidFill>
          <a:schemeClr val="tx1"/>
        </a:solidFill>
        <a:latin typeface="+mn-lt"/>
        <a:ea typeface="+mn-ea"/>
        <a:cs typeface="+mn-cs"/>
      </a:defRPr>
    </a:lvl4pPr>
    <a:lvl5pPr marL="2625791" algn="l" defTabSz="1312896" rtl="0" eaLnBrk="1" latinLnBrk="0" hangingPunct="1">
      <a:defRPr sz="2584" kern="1200">
        <a:solidFill>
          <a:schemeClr val="tx1"/>
        </a:solidFill>
        <a:latin typeface="+mn-lt"/>
        <a:ea typeface="+mn-ea"/>
        <a:cs typeface="+mn-cs"/>
      </a:defRPr>
    </a:lvl5pPr>
    <a:lvl6pPr marL="3282239" algn="l" defTabSz="1312896" rtl="0" eaLnBrk="1" latinLnBrk="0" hangingPunct="1">
      <a:defRPr sz="2584" kern="1200">
        <a:solidFill>
          <a:schemeClr val="tx1"/>
        </a:solidFill>
        <a:latin typeface="+mn-lt"/>
        <a:ea typeface="+mn-ea"/>
        <a:cs typeface="+mn-cs"/>
      </a:defRPr>
    </a:lvl6pPr>
    <a:lvl7pPr marL="3938687" algn="l" defTabSz="1312896" rtl="0" eaLnBrk="1" latinLnBrk="0" hangingPunct="1">
      <a:defRPr sz="2584" kern="1200">
        <a:solidFill>
          <a:schemeClr val="tx1"/>
        </a:solidFill>
        <a:latin typeface="+mn-lt"/>
        <a:ea typeface="+mn-ea"/>
        <a:cs typeface="+mn-cs"/>
      </a:defRPr>
    </a:lvl7pPr>
    <a:lvl8pPr marL="4595134" algn="l" defTabSz="1312896" rtl="0" eaLnBrk="1" latinLnBrk="0" hangingPunct="1">
      <a:defRPr sz="2584" kern="1200">
        <a:solidFill>
          <a:schemeClr val="tx1"/>
        </a:solidFill>
        <a:latin typeface="+mn-lt"/>
        <a:ea typeface="+mn-ea"/>
        <a:cs typeface="+mn-cs"/>
      </a:defRPr>
    </a:lvl8pPr>
    <a:lvl9pPr marL="5251582" algn="l" defTabSz="1312896" rtl="0" eaLnBrk="1" latinLnBrk="0" hangingPunct="1">
      <a:defRPr sz="25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6"/>
  </p:normalViewPr>
  <p:slideViewPr>
    <p:cSldViewPr snapToGrid="0" snapToObjects="1">
      <p:cViewPr>
        <p:scale>
          <a:sx n="84" d="100"/>
          <a:sy n="84" d="100"/>
        </p:scale>
        <p:origin x="156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544023"/>
            <a:ext cx="8549640" cy="5411893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8164619"/>
            <a:ext cx="7543800" cy="3753061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827617"/>
            <a:ext cx="2168843" cy="131734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827617"/>
            <a:ext cx="6380798" cy="131734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3875409"/>
            <a:ext cx="8675370" cy="6466204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10402786"/>
            <a:ext cx="8675370" cy="3400424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4138083"/>
            <a:ext cx="4274820" cy="98630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4138083"/>
            <a:ext cx="4274820" cy="98630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827620"/>
            <a:ext cx="8675370" cy="30046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3810636"/>
            <a:ext cx="4255174" cy="186753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5678170"/>
            <a:ext cx="4255174" cy="83517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3810636"/>
            <a:ext cx="4276130" cy="186753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5678170"/>
            <a:ext cx="4276130" cy="83517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1036320"/>
            <a:ext cx="3244096" cy="362712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2238167"/>
            <a:ext cx="5092065" cy="11046883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4663440"/>
            <a:ext cx="3244096" cy="8639599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1036320"/>
            <a:ext cx="3244096" cy="362712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2238167"/>
            <a:ext cx="5092065" cy="11046883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4663440"/>
            <a:ext cx="3244096" cy="8639599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827620"/>
            <a:ext cx="8675370" cy="3004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4138083"/>
            <a:ext cx="8675370" cy="9863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14407730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098FB-A478-424E-A00E-DE9FCECF0B87}" type="datetimeFigureOut">
              <a:rPr lang="en-US" smtClean="0"/>
              <a:t>6/26/17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14407730"/>
            <a:ext cx="339471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14407730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04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7" Type="http://schemas.openxmlformats.org/officeDocument/2006/relationships/image" Target="../media/image6.emf"/><Relationship Id="rId8" Type="http://schemas.openxmlformats.org/officeDocument/2006/relationships/image" Target="../media/image7.emf"/><Relationship Id="rId9" Type="http://schemas.openxmlformats.org/officeDocument/2006/relationships/image" Target="../media/image8.emf"/><Relationship Id="rId10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79" y="14703617"/>
            <a:ext cx="8680268" cy="25636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14296"/>
            <a:ext cx="8686800" cy="209557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1" y="4663440"/>
            <a:ext cx="2393700" cy="83866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0640" y="4663440"/>
            <a:ext cx="3214897" cy="83866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8192618"/>
            <a:ext cx="3354676" cy="83866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0640" y="7836176"/>
            <a:ext cx="4263233" cy="838669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4326450" y="3091539"/>
            <a:ext cx="5043697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dirty="0"/>
              <a:t>The eclipse is expected to attract millions of visitors, many of whom may be unfamiliar with public and private </a:t>
            </a:r>
            <a:r>
              <a:rPr lang="en-US" sz="1800" dirty="0" smtClean="0"/>
              <a:t>boundaries </a:t>
            </a:r>
            <a:r>
              <a:rPr lang="en-US" sz="1800" dirty="0"/>
              <a:t>in Oregon. During your stay, please be respectful of our beautiful state and what it has to offer.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37701" y="5696914"/>
            <a:ext cx="4015941" cy="2292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spcBef>
                <a:spcPts val="600"/>
              </a:spcBef>
              <a:buFont typeface="Arial" charset="0"/>
              <a:buChar char="•"/>
            </a:pPr>
            <a:r>
              <a:rPr lang="en-US" sz="1800" dirty="0" smtClean="0"/>
              <a:t>Keep </a:t>
            </a:r>
            <a:r>
              <a:rPr lang="en-US" sz="1800" dirty="0"/>
              <a:t>yourself safe by understanding risks, respecting signs and barriers, staying within your limits, and taking responsibility for your safety.</a:t>
            </a:r>
          </a:p>
          <a:p>
            <a:pPr marL="171450" indent="-171450">
              <a:spcBef>
                <a:spcPts val="600"/>
              </a:spcBef>
              <a:buFont typeface="Arial" charset="0"/>
              <a:buChar char="•"/>
            </a:pPr>
            <a:r>
              <a:rPr lang="en-US" sz="1800" dirty="0" smtClean="0"/>
              <a:t>Most </a:t>
            </a:r>
            <a:r>
              <a:rPr lang="en-US" sz="1800" dirty="0"/>
              <a:t>remote areas have limited services and facilities, so pack plenty of food and water. Be prepared for warm temperatures and bring sun protection.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85800" y="9221975"/>
            <a:ext cx="3967842" cy="41857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spcBef>
                <a:spcPts val="600"/>
              </a:spcBef>
              <a:buFont typeface="Arial" charset="0"/>
              <a:buChar char="•"/>
            </a:pPr>
            <a:r>
              <a:rPr lang="en-US" sz="1800" dirty="0"/>
              <a:t>One of the best ways to ensure a safe and fun experience is planning ahead and being prepared.</a:t>
            </a:r>
          </a:p>
          <a:p>
            <a:pPr marL="171450" indent="-171450">
              <a:spcBef>
                <a:spcPts val="600"/>
              </a:spcBef>
              <a:buFont typeface="Arial" charset="0"/>
              <a:buChar char="•"/>
            </a:pPr>
            <a:r>
              <a:rPr lang="en-US" sz="1800" dirty="0"/>
              <a:t>Check websites and bulletin boards for fire restrictions such as campfire bans.</a:t>
            </a:r>
          </a:p>
          <a:p>
            <a:pPr marL="171450" indent="-171450">
              <a:spcBef>
                <a:spcPts val="600"/>
              </a:spcBef>
              <a:buFont typeface="Arial" charset="0"/>
              <a:buChar char="•"/>
            </a:pPr>
            <a:r>
              <a:rPr lang="en-US" sz="1800" dirty="0"/>
              <a:t>Do you have a place to stay? Most accommodations, including campgrounds are booked and dispersed camping may not be allowed.</a:t>
            </a:r>
          </a:p>
          <a:p>
            <a:pPr marL="171450" indent="-171450">
              <a:spcBef>
                <a:spcPts val="600"/>
              </a:spcBef>
              <a:buFont typeface="Arial" charset="0"/>
              <a:buChar char="•"/>
            </a:pPr>
            <a:r>
              <a:rPr lang="en-US" sz="1800" dirty="0"/>
              <a:t>Familiarize yourself with the rules and information specific to the site you are visiting. </a:t>
            </a:r>
          </a:p>
          <a:p>
            <a:pPr marL="171450" indent="-171450">
              <a:spcBef>
                <a:spcPts val="600"/>
              </a:spcBef>
              <a:buFont typeface="Arial" charset="0"/>
              <a:buChar char="•"/>
            </a:pPr>
            <a:r>
              <a:rPr lang="en-US" sz="1800" dirty="0"/>
              <a:t>Make sure you have the proper supplies and gear.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120640" y="5687490"/>
            <a:ext cx="4249507" cy="18928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spcBef>
                <a:spcPts val="600"/>
              </a:spcBef>
              <a:buFont typeface="Arial" charset="0"/>
              <a:buChar char="•"/>
            </a:pPr>
            <a:r>
              <a:rPr lang="en-US" sz="1800" dirty="0" smtClean="0"/>
              <a:t>Help </a:t>
            </a:r>
            <a:r>
              <a:rPr lang="en-US" sz="1800" dirty="0"/>
              <a:t>us protect our lands for all to enjoy. </a:t>
            </a:r>
          </a:p>
          <a:p>
            <a:pPr marL="171450" indent="-171450">
              <a:spcBef>
                <a:spcPts val="600"/>
              </a:spcBef>
              <a:buFont typeface="Arial" charset="0"/>
              <a:buChar char="•"/>
            </a:pPr>
            <a:r>
              <a:rPr lang="en-US" sz="1800" dirty="0" smtClean="0"/>
              <a:t>Tread </a:t>
            </a:r>
            <a:r>
              <a:rPr lang="en-US" sz="1800" dirty="0"/>
              <a:t>lightly and leave no trace. Leave your site better than you found it.</a:t>
            </a:r>
          </a:p>
          <a:p>
            <a:pPr marL="171450" indent="-171450">
              <a:spcBef>
                <a:spcPts val="600"/>
              </a:spcBef>
              <a:buFont typeface="Arial" charset="0"/>
              <a:buChar char="•"/>
            </a:pPr>
            <a:r>
              <a:rPr lang="en-US" sz="1800" dirty="0" smtClean="0"/>
              <a:t>Remove </a:t>
            </a:r>
            <a:r>
              <a:rPr lang="en-US" sz="1800" dirty="0"/>
              <a:t>all trash and remember to pack it in, pack it out!</a:t>
            </a:r>
          </a:p>
          <a:p>
            <a:pPr marL="171450" indent="-171450">
              <a:spcBef>
                <a:spcPts val="600"/>
              </a:spcBef>
              <a:buFont typeface="Arial" charset="0"/>
              <a:buChar char="•"/>
            </a:pPr>
            <a:r>
              <a:rPr lang="en-US" sz="1800" dirty="0" smtClean="0"/>
              <a:t>To </a:t>
            </a:r>
            <a:r>
              <a:rPr lang="en-US" sz="1800" dirty="0"/>
              <a:t>learn more, visit </a:t>
            </a:r>
            <a:r>
              <a:rPr lang="en-US" sz="1800" dirty="0" err="1"/>
              <a:t>www.lnt.org</a:t>
            </a:r>
            <a:r>
              <a:rPr lang="en-US" sz="1800" dirty="0"/>
              <a:t>/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120640" y="8861751"/>
            <a:ext cx="4305111" cy="3277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spcBef>
                <a:spcPts val="600"/>
              </a:spcBef>
              <a:buFont typeface="Arial" charset="0"/>
              <a:buChar char="•"/>
            </a:pPr>
            <a:r>
              <a:rPr lang="en-US" sz="1800" dirty="0"/>
              <a:t>August is peak wildfire season in the Pacific Northwest.</a:t>
            </a:r>
          </a:p>
          <a:p>
            <a:pPr marL="171450" indent="-171450">
              <a:spcBef>
                <a:spcPts val="600"/>
              </a:spcBef>
              <a:buFont typeface="Arial" charset="0"/>
              <a:buChar char="•"/>
            </a:pPr>
            <a:r>
              <a:rPr lang="en-US" sz="1800" dirty="0" smtClean="0"/>
              <a:t>Do </a:t>
            </a:r>
            <a:r>
              <a:rPr lang="en-US" sz="1800" smtClean="0"/>
              <a:t>not park, idle or drive on </a:t>
            </a:r>
            <a:r>
              <a:rPr lang="en-US" sz="1800" dirty="0"/>
              <a:t>dry grass as your vehicle can spark a wildfire.</a:t>
            </a:r>
          </a:p>
          <a:p>
            <a:pPr marL="171450" indent="-171450">
              <a:spcBef>
                <a:spcPts val="600"/>
              </a:spcBef>
              <a:buFont typeface="Arial" charset="0"/>
              <a:buChar char="•"/>
            </a:pPr>
            <a:r>
              <a:rPr lang="en-US" sz="1800" dirty="0"/>
              <a:t>Know fire risks and plan accordingly. Vehicles are required to have a shovel and fire extinguisher or gallon of water in most areas.</a:t>
            </a:r>
          </a:p>
          <a:p>
            <a:pPr marL="171450" indent="-171450">
              <a:spcBef>
                <a:spcPts val="600"/>
              </a:spcBef>
              <a:buFont typeface="Arial" charset="0"/>
              <a:buChar char="•"/>
            </a:pPr>
            <a:r>
              <a:rPr lang="en-US" sz="1800" dirty="0"/>
              <a:t>For more information on fire prevention and current fire restrictions, visit </a:t>
            </a:r>
            <a:r>
              <a:rPr lang="en-US" sz="1800" dirty="0" err="1"/>
              <a:t>www.keeporegongreen.org</a:t>
            </a:r>
            <a:endParaRPr lang="en-US" sz="1800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9077" y="13705293"/>
            <a:ext cx="3560112" cy="85905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31757" y="13309568"/>
            <a:ext cx="1317742" cy="165050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5800" y="13407736"/>
            <a:ext cx="1055218" cy="12958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304" y="14777324"/>
            <a:ext cx="177527" cy="1826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4236" y="3081877"/>
            <a:ext cx="3482162" cy="13244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7844" y="14739465"/>
            <a:ext cx="263123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KOGresources11x17.pptx</a:t>
            </a:r>
          </a:p>
        </p:txBody>
      </p:sp>
    </p:spTree>
    <p:extLst>
      <p:ext uri="{BB962C8B-B14F-4D97-AF65-F5344CB8AC3E}">
        <p14:creationId xmlns:p14="http://schemas.microsoft.com/office/powerpoint/2010/main" val="1718464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</TotalTime>
  <Words>287</Words>
  <Application>Microsoft Macintosh PowerPoint</Application>
  <PresentationFormat>Custom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17</cp:revision>
  <cp:lastPrinted>2017-06-26T17:11:10Z</cp:lastPrinted>
  <dcterms:created xsi:type="dcterms:W3CDTF">2017-06-19T17:09:46Z</dcterms:created>
  <dcterms:modified xsi:type="dcterms:W3CDTF">2017-06-26T17:14:24Z</dcterms:modified>
</cp:coreProperties>
</file>