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p:scale>
          <a:sx n="210" d="100"/>
          <a:sy n="210" d="100"/>
        </p:scale>
        <p:origin x="-312" y="-1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94224-D1D5-2040-8C14-5AC2BAD7A020}" type="datetimeFigureOut">
              <a:rPr lang="en-US" smtClean="0"/>
              <a:t>6/25/17</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0801A-1FB6-BB46-A224-ECD0F3D9EA28}" type="slidenum">
              <a:rPr lang="en-US" smtClean="0"/>
              <a:t>‹#›</a:t>
            </a:fld>
            <a:endParaRPr lang="en-US"/>
          </a:p>
        </p:txBody>
      </p:sp>
    </p:spTree>
    <p:extLst>
      <p:ext uri="{BB962C8B-B14F-4D97-AF65-F5344CB8AC3E}">
        <p14:creationId xmlns:p14="http://schemas.microsoft.com/office/powerpoint/2010/main" val="182423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product is designed to be edited and printed in house on copier or printer. GPO will not accept this file format for printing. Contact </a:t>
            </a:r>
            <a:r>
              <a:rPr lang="en-US" baseline="0" dirty="0" err="1" smtClean="0"/>
              <a:t>gbhensley@yahoo.com</a:t>
            </a:r>
            <a:r>
              <a:rPr lang="en-US" baseline="0" dirty="0" smtClean="0"/>
              <a:t> for Adobe Illustrator file for printing. </a:t>
            </a:r>
            <a:r>
              <a:rPr lang="en-US" baseline="0" smtClean="0"/>
              <a:t>Be sure to note the original file name and any changes made.</a:t>
            </a:r>
            <a:endParaRPr lang="en-US" smtClean="0"/>
          </a:p>
          <a:p>
            <a:endParaRPr lang="en-US"/>
          </a:p>
        </p:txBody>
      </p:sp>
      <p:sp>
        <p:nvSpPr>
          <p:cNvPr id="4" name="Slide Number Placeholder 3"/>
          <p:cNvSpPr>
            <a:spLocks noGrp="1"/>
          </p:cNvSpPr>
          <p:nvPr>
            <p:ph type="sldNum" sz="quarter" idx="10"/>
          </p:nvPr>
        </p:nvSpPr>
        <p:spPr/>
        <p:txBody>
          <a:bodyPr/>
          <a:lstStyle/>
          <a:p>
            <a:fld id="{5D70801A-1FB6-BB46-A224-ECD0F3D9EA28}" type="slidenum">
              <a:rPr lang="en-US" smtClean="0"/>
              <a:t>1</a:t>
            </a:fld>
            <a:endParaRPr lang="en-US"/>
          </a:p>
        </p:txBody>
      </p:sp>
    </p:spTree>
    <p:extLst>
      <p:ext uri="{BB962C8B-B14F-4D97-AF65-F5344CB8AC3E}">
        <p14:creationId xmlns:p14="http://schemas.microsoft.com/office/powerpoint/2010/main" val="35620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098FB-A478-424E-A00E-DE9FCECF0B87}"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098FB-A478-424E-A00E-DE9FCECF0B87}" type="datetimeFigureOut">
              <a:rPr lang="en-US" smtClean="0"/>
              <a:t>6/25/17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098FB-A478-424E-A00E-DE9FCECF0B87}" type="datetimeFigureOut">
              <a:rPr lang="en-US" smtClean="0"/>
              <a:t>6/25/17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98FB-A478-424E-A00E-DE9FCECF0B87}" type="datetimeFigureOut">
              <a:rPr lang="en-US" smtClean="0"/>
              <a:t>6/25/17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F098FB-A478-424E-A00E-DE9FCECF0B87}" type="datetimeFigureOut">
              <a:rPr lang="en-US" smtClean="0"/>
              <a:t>6/25/17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5D6389A-22D8-614A-8622-474644F9CDE7}" type="slidenum">
              <a:rPr lang="en-US" smtClean="0"/>
              <a:t>‹#›</a:t>
            </a:fld>
            <a:endParaRPr lang="en-US"/>
          </a:p>
        </p:txBody>
      </p:sp>
    </p:spTree>
    <p:extLst>
      <p:ext uri="{BB962C8B-B14F-4D97-AF65-F5344CB8AC3E}">
        <p14:creationId xmlns:p14="http://schemas.microsoft.com/office/powerpoint/2010/main" val="552086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63" y="9405623"/>
            <a:ext cx="6858000" cy="2025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31" y="478194"/>
            <a:ext cx="6608064" cy="1594104"/>
          </a:xfrm>
          <a:prstGeom prst="rect">
            <a:avLst/>
          </a:prstGeom>
        </p:spPr>
      </p:pic>
      <p:pic>
        <p:nvPicPr>
          <p:cNvPr id="10" name="Picture 9"/>
          <p:cNvPicPr>
            <a:picLocks noChangeAspect="1"/>
          </p:cNvPicPr>
          <p:nvPr/>
        </p:nvPicPr>
        <p:blipFill>
          <a:blip r:embed="rId5"/>
          <a:stretch>
            <a:fillRect/>
          </a:stretch>
        </p:blipFill>
        <p:spPr>
          <a:xfrm>
            <a:off x="539431" y="3232154"/>
            <a:ext cx="1739900" cy="609600"/>
          </a:xfrm>
          <a:prstGeom prst="rect">
            <a:avLst/>
          </a:prstGeom>
        </p:spPr>
      </p:pic>
      <p:pic>
        <p:nvPicPr>
          <p:cNvPr id="11" name="Picture 10"/>
          <p:cNvPicPr>
            <a:picLocks noChangeAspect="1"/>
          </p:cNvPicPr>
          <p:nvPr/>
        </p:nvPicPr>
        <p:blipFill>
          <a:blip r:embed="rId6"/>
          <a:stretch>
            <a:fillRect/>
          </a:stretch>
        </p:blipFill>
        <p:spPr>
          <a:xfrm>
            <a:off x="3943446" y="3242142"/>
            <a:ext cx="2336800" cy="609600"/>
          </a:xfrm>
          <a:prstGeom prst="rect">
            <a:avLst/>
          </a:prstGeom>
        </p:spPr>
      </p:pic>
      <p:pic>
        <p:nvPicPr>
          <p:cNvPr id="13" name="Picture 12"/>
          <p:cNvPicPr>
            <a:picLocks noChangeAspect="1"/>
          </p:cNvPicPr>
          <p:nvPr/>
        </p:nvPicPr>
        <p:blipFill>
          <a:blip r:embed="rId7"/>
          <a:stretch>
            <a:fillRect/>
          </a:stretch>
        </p:blipFill>
        <p:spPr>
          <a:xfrm>
            <a:off x="539430" y="5385465"/>
            <a:ext cx="2438400" cy="609600"/>
          </a:xfrm>
          <a:prstGeom prst="rect">
            <a:avLst/>
          </a:prstGeom>
        </p:spPr>
      </p:pic>
      <p:pic>
        <p:nvPicPr>
          <p:cNvPr id="14" name="Picture 13"/>
          <p:cNvPicPr>
            <a:picLocks noChangeAspect="1"/>
          </p:cNvPicPr>
          <p:nvPr/>
        </p:nvPicPr>
        <p:blipFill>
          <a:blip r:embed="rId8"/>
          <a:stretch>
            <a:fillRect/>
          </a:stretch>
        </p:blipFill>
        <p:spPr>
          <a:xfrm>
            <a:off x="3996070" y="5435067"/>
            <a:ext cx="3098800" cy="609600"/>
          </a:xfrm>
          <a:prstGeom prst="rect">
            <a:avLst/>
          </a:prstGeom>
        </p:spPr>
      </p:pic>
      <p:sp>
        <p:nvSpPr>
          <p:cNvPr id="15" name="TextBox 14"/>
          <p:cNvSpPr txBox="1"/>
          <p:nvPr/>
        </p:nvSpPr>
        <p:spPr>
          <a:xfrm>
            <a:off x="3209731" y="2308419"/>
            <a:ext cx="3937764" cy="738664"/>
          </a:xfrm>
          <a:prstGeom prst="rect">
            <a:avLst/>
          </a:prstGeom>
          <a:noFill/>
        </p:spPr>
        <p:txBody>
          <a:bodyPr wrap="square" lIns="0" tIns="0" rIns="0" bIns="0" rtlCol="0">
            <a:spAutoFit/>
          </a:bodyPr>
          <a:lstStyle/>
          <a:p>
            <a:r>
              <a:rPr lang="en-US" sz="1200" dirty="0"/>
              <a:t>The eclipse is expected to attract millions of visitors, many of whom may be unfamiliar with public and private forestland boundaries in Oregon. During your stay, please be respectful of our beautiful state and what it has to offer. </a:t>
            </a:r>
          </a:p>
        </p:txBody>
      </p:sp>
      <p:sp>
        <p:nvSpPr>
          <p:cNvPr id="32" name="TextBox 31"/>
          <p:cNvSpPr txBox="1"/>
          <p:nvPr/>
        </p:nvSpPr>
        <p:spPr>
          <a:xfrm>
            <a:off x="539430" y="3892389"/>
            <a:ext cx="3204049" cy="136960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Keep </a:t>
            </a:r>
            <a:r>
              <a:rPr lang="en-US" sz="1200" dirty="0"/>
              <a:t>yourself safe by understanding risks, respecting signs and barriers, staying within your limits, and taking responsibility for your safety.</a:t>
            </a:r>
          </a:p>
          <a:p>
            <a:pPr marL="171450" indent="-171450">
              <a:spcBef>
                <a:spcPts val="600"/>
              </a:spcBef>
              <a:buFont typeface="Arial" charset="0"/>
              <a:buChar char="•"/>
            </a:pPr>
            <a:r>
              <a:rPr lang="en-US" sz="1200" dirty="0" smtClean="0"/>
              <a:t>Most </a:t>
            </a:r>
            <a:r>
              <a:rPr lang="en-US" sz="1200" dirty="0"/>
              <a:t>remote areas have limited services and facilities, so pack plenty of food and water. Be prepared for warm temperatures and bring sun protection.</a:t>
            </a:r>
          </a:p>
        </p:txBody>
      </p:sp>
      <p:sp>
        <p:nvSpPr>
          <p:cNvPr id="33" name="TextBox 32"/>
          <p:cNvSpPr txBox="1"/>
          <p:nvPr/>
        </p:nvSpPr>
        <p:spPr>
          <a:xfrm>
            <a:off x="539430" y="6066247"/>
            <a:ext cx="3269535" cy="2339102"/>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One </a:t>
            </a:r>
            <a:r>
              <a:rPr lang="en-US" sz="1200" dirty="0"/>
              <a:t>of the best ways to ensure a safe and fun experience is planning ahead and being prepared</a:t>
            </a:r>
            <a:r>
              <a:rPr lang="en-US" sz="1200" dirty="0" smtClean="0"/>
              <a:t>.</a:t>
            </a:r>
          </a:p>
          <a:p>
            <a:pPr marL="171450" indent="-171450">
              <a:spcBef>
                <a:spcPts val="600"/>
              </a:spcBef>
              <a:buFont typeface="Arial" charset="0"/>
              <a:buChar char="•"/>
            </a:pPr>
            <a:r>
              <a:rPr lang="en-US" sz="1200" dirty="0"/>
              <a:t>Check websites and bulletin boards for fire </a:t>
            </a:r>
            <a:r>
              <a:rPr lang="en-US" sz="1200" dirty="0" smtClean="0"/>
              <a:t>restrictions such as campfire bans.</a:t>
            </a:r>
            <a:endParaRPr lang="en-US" sz="1200" dirty="0"/>
          </a:p>
          <a:p>
            <a:pPr marL="171450" indent="-171450">
              <a:spcBef>
                <a:spcPts val="600"/>
              </a:spcBef>
              <a:buFont typeface="Arial" charset="0"/>
              <a:buChar char="•"/>
            </a:pPr>
            <a:r>
              <a:rPr lang="en-US" sz="1200" dirty="0" smtClean="0"/>
              <a:t>Do </a:t>
            </a:r>
            <a:r>
              <a:rPr lang="en-US" sz="1200" dirty="0"/>
              <a:t>you have a place to stay? Most accommodations, including campgrounds are booked and dispersed camping may not be allowed.</a:t>
            </a:r>
          </a:p>
          <a:p>
            <a:pPr marL="171450" indent="-171450">
              <a:spcBef>
                <a:spcPts val="600"/>
              </a:spcBef>
              <a:buFont typeface="Arial" charset="0"/>
              <a:buChar char="•"/>
            </a:pPr>
            <a:r>
              <a:rPr lang="en-US" sz="1200" dirty="0" smtClean="0"/>
              <a:t>Familiarize </a:t>
            </a:r>
            <a:r>
              <a:rPr lang="en-US" sz="1200" dirty="0"/>
              <a:t>yourself with the rules </a:t>
            </a:r>
            <a:r>
              <a:rPr lang="en-US" sz="1200"/>
              <a:t>and </a:t>
            </a:r>
            <a:r>
              <a:rPr lang="en-US" sz="1200" smtClean="0"/>
              <a:t>information </a:t>
            </a:r>
            <a:r>
              <a:rPr lang="en-US" sz="1200" dirty="0"/>
              <a:t>specific to the site you are visiting. </a:t>
            </a:r>
          </a:p>
          <a:p>
            <a:pPr marL="171450" indent="-171450">
              <a:spcBef>
                <a:spcPts val="600"/>
              </a:spcBef>
              <a:buFont typeface="Arial" charset="0"/>
              <a:buChar char="•"/>
            </a:pPr>
            <a:r>
              <a:rPr lang="en-US" sz="1200" dirty="0" smtClean="0"/>
              <a:t>Make </a:t>
            </a:r>
            <a:r>
              <a:rPr lang="en-US" sz="1200" dirty="0"/>
              <a:t>sure you have the proper supplies and gear.</a:t>
            </a:r>
          </a:p>
        </p:txBody>
      </p:sp>
      <p:sp>
        <p:nvSpPr>
          <p:cNvPr id="39" name="TextBox 38"/>
          <p:cNvSpPr txBox="1"/>
          <p:nvPr/>
        </p:nvSpPr>
        <p:spPr>
          <a:xfrm>
            <a:off x="3943446" y="3928126"/>
            <a:ext cx="3204049" cy="1338828"/>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Help </a:t>
            </a:r>
            <a:r>
              <a:rPr lang="en-US" sz="1200" dirty="0"/>
              <a:t>us protect our lands for all to enjoy. </a:t>
            </a:r>
          </a:p>
          <a:p>
            <a:pPr marL="171450" indent="-171450">
              <a:spcBef>
                <a:spcPts val="600"/>
              </a:spcBef>
              <a:buFont typeface="Arial" charset="0"/>
              <a:buChar char="•"/>
            </a:pPr>
            <a:r>
              <a:rPr lang="en-US" sz="1200" dirty="0" smtClean="0"/>
              <a:t>Tread </a:t>
            </a:r>
            <a:r>
              <a:rPr lang="en-US" sz="1200" dirty="0"/>
              <a:t>lightly and leave no trace. Leave your site better than you found it.</a:t>
            </a:r>
          </a:p>
          <a:p>
            <a:pPr marL="171450" indent="-171450">
              <a:spcBef>
                <a:spcPts val="600"/>
              </a:spcBef>
              <a:buFont typeface="Arial" charset="0"/>
              <a:buChar char="•"/>
            </a:pPr>
            <a:r>
              <a:rPr lang="en-US" sz="1200" dirty="0" smtClean="0"/>
              <a:t>Remove </a:t>
            </a:r>
            <a:r>
              <a:rPr lang="en-US" sz="1200" dirty="0"/>
              <a:t>all trash and remember to pack it in, pack it out!</a:t>
            </a:r>
          </a:p>
          <a:p>
            <a:pPr marL="171450" indent="-171450">
              <a:spcBef>
                <a:spcPts val="600"/>
              </a:spcBef>
              <a:buFont typeface="Arial" charset="0"/>
              <a:buChar char="•"/>
            </a:pPr>
            <a:r>
              <a:rPr lang="en-US" sz="1200" dirty="0" smtClean="0"/>
              <a:t>To </a:t>
            </a:r>
            <a:r>
              <a:rPr lang="en-US" sz="1200" dirty="0"/>
              <a:t>learn more, visit </a:t>
            </a:r>
            <a:r>
              <a:rPr lang="en-US" sz="1200" dirty="0" err="1"/>
              <a:t>www.lnt.org</a:t>
            </a:r>
            <a:r>
              <a:rPr lang="en-US" sz="1200" dirty="0"/>
              <a:t>/</a:t>
            </a:r>
          </a:p>
        </p:txBody>
      </p:sp>
      <p:sp>
        <p:nvSpPr>
          <p:cNvPr id="40" name="TextBox 39"/>
          <p:cNvSpPr txBox="1"/>
          <p:nvPr/>
        </p:nvSpPr>
        <p:spPr>
          <a:xfrm>
            <a:off x="3943446" y="6101984"/>
            <a:ext cx="3204049" cy="215443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August </a:t>
            </a:r>
            <a:r>
              <a:rPr lang="en-US" sz="1200" dirty="0"/>
              <a:t>is peak wildfire season in the Pacific Northwest.</a:t>
            </a:r>
          </a:p>
          <a:p>
            <a:pPr marL="171450" indent="-171450">
              <a:spcBef>
                <a:spcPts val="600"/>
              </a:spcBef>
              <a:buFont typeface="Arial" charset="0"/>
              <a:buChar char="•"/>
            </a:pPr>
            <a:r>
              <a:rPr lang="en-US" sz="1200" dirty="0" smtClean="0"/>
              <a:t>Do not park, drive </a:t>
            </a:r>
            <a:r>
              <a:rPr lang="en-US" sz="1200" smtClean="0"/>
              <a:t>or </a:t>
            </a:r>
            <a:r>
              <a:rPr lang="en-US" sz="1200" smtClean="0"/>
              <a:t>idle </a:t>
            </a:r>
            <a:r>
              <a:rPr lang="en-US" sz="1200" dirty="0" smtClean="0"/>
              <a:t>on </a:t>
            </a:r>
            <a:r>
              <a:rPr lang="en-US" sz="1200" dirty="0"/>
              <a:t>dry grass as your vehicle can spark a wildfire.</a:t>
            </a:r>
          </a:p>
          <a:p>
            <a:pPr marL="171450" indent="-171450">
              <a:spcBef>
                <a:spcPts val="600"/>
              </a:spcBef>
              <a:buFont typeface="Arial" charset="0"/>
              <a:buChar char="•"/>
            </a:pPr>
            <a:r>
              <a:rPr lang="en-US" sz="1200" dirty="0"/>
              <a:t>Know fire risks and plan </a:t>
            </a:r>
            <a:r>
              <a:rPr lang="en-US" sz="1200" dirty="0" smtClean="0"/>
              <a:t>accordingly. Vehicles </a:t>
            </a:r>
            <a:r>
              <a:rPr lang="en-US" sz="1200" dirty="0"/>
              <a:t>are required to have a shovel and fire extinguisher or gallon of water in </a:t>
            </a:r>
            <a:r>
              <a:rPr lang="en-US" sz="1200" dirty="0" smtClean="0"/>
              <a:t>most </a:t>
            </a:r>
            <a:r>
              <a:rPr lang="en-US" sz="1200" dirty="0"/>
              <a:t>areas.</a:t>
            </a:r>
          </a:p>
          <a:p>
            <a:pPr marL="171450" indent="-171450">
              <a:spcBef>
                <a:spcPts val="600"/>
              </a:spcBef>
              <a:buFont typeface="Arial" charset="0"/>
              <a:buChar char="•"/>
            </a:pPr>
            <a:r>
              <a:rPr lang="en-US" sz="1200" dirty="0" smtClean="0"/>
              <a:t>For </a:t>
            </a:r>
            <a:r>
              <a:rPr lang="en-US" sz="1200" dirty="0"/>
              <a:t>more information on fire prevention and current fire restrictions, visit </a:t>
            </a:r>
            <a:r>
              <a:rPr lang="en-US" sz="1200" dirty="0" err="1"/>
              <a:t>www.keeporegongreen.org</a:t>
            </a:r>
            <a:endParaRPr lang="en-US" sz="1200" dirty="0"/>
          </a:p>
        </p:txBody>
      </p:sp>
      <p:pic>
        <p:nvPicPr>
          <p:cNvPr id="3" name="Picture 2"/>
          <p:cNvPicPr>
            <a:picLocks noChangeAspect="1"/>
          </p:cNvPicPr>
          <p:nvPr/>
        </p:nvPicPr>
        <p:blipFill>
          <a:blip r:embed="rId9"/>
          <a:stretch>
            <a:fillRect/>
          </a:stretch>
        </p:blipFill>
        <p:spPr>
          <a:xfrm>
            <a:off x="539430" y="2248014"/>
            <a:ext cx="2260600" cy="850900"/>
          </a:xfrm>
          <a:prstGeom prst="rect">
            <a:avLst/>
          </a:prstGeom>
        </p:spPr>
      </p:pic>
      <p:pic>
        <p:nvPicPr>
          <p:cNvPr id="17" name="Picture 16"/>
          <p:cNvPicPr>
            <a:picLocks noChangeAspect="1"/>
          </p:cNvPicPr>
          <p:nvPr/>
        </p:nvPicPr>
        <p:blipFill>
          <a:blip r:embed="rId10"/>
          <a:stretch>
            <a:fillRect/>
          </a:stretch>
        </p:blipFill>
        <p:spPr>
          <a:xfrm>
            <a:off x="2650679" y="8756440"/>
            <a:ext cx="2385567" cy="575636"/>
          </a:xfrm>
          <a:prstGeom prst="rect">
            <a:avLst/>
          </a:prstGeom>
        </p:spPr>
      </p:pic>
      <p:pic>
        <p:nvPicPr>
          <p:cNvPr id="18" name="Picture 17"/>
          <p:cNvPicPr>
            <a:picLocks noChangeAspect="1"/>
          </p:cNvPicPr>
          <p:nvPr/>
        </p:nvPicPr>
        <p:blipFill>
          <a:blip r:embed="rId11"/>
          <a:stretch>
            <a:fillRect/>
          </a:stretch>
        </p:blipFill>
        <p:spPr>
          <a:xfrm>
            <a:off x="6546981" y="8682892"/>
            <a:ext cx="725482" cy="908684"/>
          </a:xfrm>
          <a:prstGeom prst="rect">
            <a:avLst/>
          </a:prstGeom>
        </p:spPr>
      </p:pic>
      <p:pic>
        <p:nvPicPr>
          <p:cNvPr id="5" name="Picture 4"/>
          <p:cNvPicPr>
            <a:picLocks noChangeAspect="1"/>
          </p:cNvPicPr>
          <p:nvPr/>
        </p:nvPicPr>
        <p:blipFill>
          <a:blip r:embed="rId12"/>
          <a:stretch>
            <a:fillRect/>
          </a:stretch>
        </p:blipFill>
        <p:spPr>
          <a:xfrm>
            <a:off x="414463" y="8390126"/>
            <a:ext cx="839302" cy="1030721"/>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7495" y="9479416"/>
            <a:ext cx="117073" cy="120455"/>
          </a:xfrm>
          <a:prstGeom prst="rect">
            <a:avLst/>
          </a:prstGeom>
        </p:spPr>
      </p:pic>
      <p:sp>
        <p:nvSpPr>
          <p:cNvPr id="7" name="TextBox 6"/>
          <p:cNvSpPr txBox="1"/>
          <p:nvPr/>
        </p:nvSpPr>
        <p:spPr>
          <a:xfrm>
            <a:off x="473061" y="9423501"/>
            <a:ext cx="1561408" cy="184666"/>
          </a:xfrm>
          <a:prstGeom prst="rect">
            <a:avLst/>
          </a:prstGeom>
          <a:noFill/>
        </p:spPr>
        <p:txBody>
          <a:bodyPr wrap="square" rtlCol="0">
            <a:spAutoFit/>
          </a:bodyPr>
          <a:lstStyle/>
          <a:p>
            <a:r>
              <a:rPr lang="en-US" sz="600" dirty="0"/>
              <a:t>KOGresources8x11.pptx</a:t>
            </a:r>
          </a:p>
        </p:txBody>
      </p:sp>
    </p:spTree>
    <p:extLst>
      <p:ext uri="{BB962C8B-B14F-4D97-AF65-F5344CB8AC3E}">
        <p14:creationId xmlns:p14="http://schemas.microsoft.com/office/powerpoint/2010/main" val="1718464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337</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dcterms:created xsi:type="dcterms:W3CDTF">2017-06-19T17:09:46Z</dcterms:created>
  <dcterms:modified xsi:type="dcterms:W3CDTF">2017-06-25T21:44:15Z</dcterms:modified>
</cp:coreProperties>
</file>