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10058400" cy="15544800"/>
  <p:notesSz cx="6858000" cy="9144000"/>
  <p:defaultTextStyle>
    <a:defPPr>
      <a:defRPr lang="en-US"/>
    </a:defPPr>
    <a:lvl1pPr marL="0" algn="l" defTabSz="1312896" rtl="0" eaLnBrk="1" latinLnBrk="0" hangingPunct="1">
      <a:defRPr sz="2584" kern="1200">
        <a:solidFill>
          <a:schemeClr val="tx1"/>
        </a:solidFill>
        <a:latin typeface="+mn-lt"/>
        <a:ea typeface="+mn-ea"/>
        <a:cs typeface="+mn-cs"/>
      </a:defRPr>
    </a:lvl1pPr>
    <a:lvl2pPr marL="656448" algn="l" defTabSz="1312896" rtl="0" eaLnBrk="1" latinLnBrk="0" hangingPunct="1">
      <a:defRPr sz="2584" kern="1200">
        <a:solidFill>
          <a:schemeClr val="tx1"/>
        </a:solidFill>
        <a:latin typeface="+mn-lt"/>
        <a:ea typeface="+mn-ea"/>
        <a:cs typeface="+mn-cs"/>
      </a:defRPr>
    </a:lvl2pPr>
    <a:lvl3pPr marL="1312896" algn="l" defTabSz="1312896" rtl="0" eaLnBrk="1" latinLnBrk="0" hangingPunct="1">
      <a:defRPr sz="2584" kern="1200">
        <a:solidFill>
          <a:schemeClr val="tx1"/>
        </a:solidFill>
        <a:latin typeface="+mn-lt"/>
        <a:ea typeface="+mn-ea"/>
        <a:cs typeface="+mn-cs"/>
      </a:defRPr>
    </a:lvl3pPr>
    <a:lvl4pPr marL="1969343" algn="l" defTabSz="1312896" rtl="0" eaLnBrk="1" latinLnBrk="0" hangingPunct="1">
      <a:defRPr sz="2584" kern="1200">
        <a:solidFill>
          <a:schemeClr val="tx1"/>
        </a:solidFill>
        <a:latin typeface="+mn-lt"/>
        <a:ea typeface="+mn-ea"/>
        <a:cs typeface="+mn-cs"/>
      </a:defRPr>
    </a:lvl4pPr>
    <a:lvl5pPr marL="2625791" algn="l" defTabSz="1312896" rtl="0" eaLnBrk="1" latinLnBrk="0" hangingPunct="1">
      <a:defRPr sz="2584" kern="1200">
        <a:solidFill>
          <a:schemeClr val="tx1"/>
        </a:solidFill>
        <a:latin typeface="+mn-lt"/>
        <a:ea typeface="+mn-ea"/>
        <a:cs typeface="+mn-cs"/>
      </a:defRPr>
    </a:lvl5pPr>
    <a:lvl6pPr marL="3282239" algn="l" defTabSz="1312896" rtl="0" eaLnBrk="1" latinLnBrk="0" hangingPunct="1">
      <a:defRPr sz="2584" kern="1200">
        <a:solidFill>
          <a:schemeClr val="tx1"/>
        </a:solidFill>
        <a:latin typeface="+mn-lt"/>
        <a:ea typeface="+mn-ea"/>
        <a:cs typeface="+mn-cs"/>
      </a:defRPr>
    </a:lvl6pPr>
    <a:lvl7pPr marL="3938687" algn="l" defTabSz="1312896" rtl="0" eaLnBrk="1" latinLnBrk="0" hangingPunct="1">
      <a:defRPr sz="2584" kern="1200">
        <a:solidFill>
          <a:schemeClr val="tx1"/>
        </a:solidFill>
        <a:latin typeface="+mn-lt"/>
        <a:ea typeface="+mn-ea"/>
        <a:cs typeface="+mn-cs"/>
      </a:defRPr>
    </a:lvl7pPr>
    <a:lvl8pPr marL="4595134" algn="l" defTabSz="1312896" rtl="0" eaLnBrk="1" latinLnBrk="0" hangingPunct="1">
      <a:defRPr sz="2584" kern="1200">
        <a:solidFill>
          <a:schemeClr val="tx1"/>
        </a:solidFill>
        <a:latin typeface="+mn-lt"/>
        <a:ea typeface="+mn-ea"/>
        <a:cs typeface="+mn-cs"/>
      </a:defRPr>
    </a:lvl8pPr>
    <a:lvl9pPr marL="5251582" algn="l" defTabSz="1312896" rtl="0" eaLnBrk="1" latinLnBrk="0" hangingPunct="1">
      <a:defRPr sz="258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32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6"/>
  </p:normalViewPr>
  <p:slideViewPr>
    <p:cSldViewPr snapToGrid="0" snapToObjects="1">
      <p:cViewPr>
        <p:scale>
          <a:sx n="100" d="100"/>
          <a:sy n="100" d="100"/>
        </p:scale>
        <p:origin x="1040" y="144"/>
      </p:cViewPr>
      <p:guideLst>
        <p:guide orient="horz" pos="4056"/>
        <p:guide pos="32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544023"/>
            <a:ext cx="8549640" cy="5411893"/>
          </a:xfrm>
        </p:spPr>
        <p:txBody>
          <a:bodyPr anchor="b"/>
          <a:lstStyle>
            <a:lvl1pPr algn="ct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257300" y="8164619"/>
            <a:ext cx="7543800" cy="3753061"/>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827617"/>
            <a:ext cx="2168843" cy="131734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1515" y="827617"/>
            <a:ext cx="6380798" cy="131734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098FB-A478-424E-A00E-DE9FCECF0B87}"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3875409"/>
            <a:ext cx="8675370" cy="6466204"/>
          </a:xfrm>
        </p:spPr>
        <p:txBody>
          <a:bodyPr anchor="b"/>
          <a:lstStyle>
            <a:lvl1pPr>
              <a:defRPr sz="6600"/>
            </a:lvl1pPr>
          </a:lstStyle>
          <a:p>
            <a:r>
              <a:rPr lang="en-US" smtClean="0"/>
              <a:t>Click to edit Master title style</a:t>
            </a:r>
            <a:endParaRPr lang="en-US" dirty="0"/>
          </a:p>
        </p:txBody>
      </p:sp>
      <p:sp>
        <p:nvSpPr>
          <p:cNvPr id="3" name="Text Placeholder 2"/>
          <p:cNvSpPr>
            <a:spLocks noGrp="1"/>
          </p:cNvSpPr>
          <p:nvPr>
            <p:ph type="body" idx="1"/>
          </p:nvPr>
        </p:nvSpPr>
        <p:spPr>
          <a:xfrm>
            <a:off x="686277" y="10402786"/>
            <a:ext cx="8675370" cy="3400424"/>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098FB-A478-424E-A00E-DE9FCECF0B87}" type="datetimeFigureOut">
              <a:rPr lang="en-US" smtClean="0"/>
              <a:t>6/25/17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1515" y="4138083"/>
            <a:ext cx="4274820" cy="98630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2065" y="4138083"/>
            <a:ext cx="4274820" cy="98630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F098FB-A478-424E-A00E-DE9FCECF0B87}" type="datetimeFigureOut">
              <a:rPr lang="en-US" smtClean="0"/>
              <a:t>6/25/17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827620"/>
            <a:ext cx="8675370" cy="300460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92826" y="3810636"/>
            <a:ext cx="4255174"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4" name="Content Placeholder 3"/>
          <p:cNvSpPr>
            <a:spLocks noGrp="1"/>
          </p:cNvSpPr>
          <p:nvPr>
            <p:ph sz="half" idx="2"/>
          </p:nvPr>
        </p:nvSpPr>
        <p:spPr>
          <a:xfrm>
            <a:off x="692826" y="5678170"/>
            <a:ext cx="4255174" cy="83517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2066" y="3810636"/>
            <a:ext cx="4276130"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6" name="Content Placeholder 5"/>
          <p:cNvSpPr>
            <a:spLocks noGrp="1"/>
          </p:cNvSpPr>
          <p:nvPr>
            <p:ph sz="quarter" idx="4"/>
          </p:nvPr>
        </p:nvSpPr>
        <p:spPr>
          <a:xfrm>
            <a:off x="5092066" y="5678170"/>
            <a:ext cx="4276130" cy="83517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F098FB-A478-424E-A00E-DE9FCECF0B87}" type="datetimeFigureOut">
              <a:rPr lang="en-US" smtClean="0"/>
              <a:t>6/25/17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F098FB-A478-424E-A00E-DE9FCECF0B87}" type="datetimeFigureOut">
              <a:rPr lang="en-US" smtClean="0"/>
              <a:t>6/25/17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098FB-A478-424E-A00E-DE9FCECF0B87}" type="datetimeFigureOut">
              <a:rPr lang="en-US" smtClean="0"/>
              <a:t>6/25/17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p:spPr>
        <p:txBody>
          <a:bodyPr anchor="b"/>
          <a:lstStyle>
            <a:lvl1pPr>
              <a:defRPr sz="3520"/>
            </a:lvl1pPr>
          </a:lstStyle>
          <a:p>
            <a:r>
              <a:rPr lang="en-US" smtClean="0"/>
              <a:t>Click to edit Master title style</a:t>
            </a:r>
            <a:endParaRPr lang="en-US" dirty="0"/>
          </a:p>
        </p:txBody>
      </p:sp>
      <p:sp>
        <p:nvSpPr>
          <p:cNvPr id="3" name="Content Placeholder 2"/>
          <p:cNvSpPr>
            <a:spLocks noGrp="1"/>
          </p:cNvSpPr>
          <p:nvPr>
            <p:ph idx="1"/>
          </p:nvPr>
        </p:nvSpPr>
        <p:spPr>
          <a:xfrm>
            <a:off x="4276130" y="2238167"/>
            <a:ext cx="5092065" cy="11046883"/>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098FB-A478-424E-A00E-DE9FCECF0B87}" type="datetimeFigureOut">
              <a:rPr lang="en-US" smtClean="0"/>
              <a:t>6/25/17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p:spPr>
        <p:txBody>
          <a:bodyPr anchor="b"/>
          <a:lstStyle>
            <a:lvl1pPr>
              <a:defRPr sz="3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76130" y="2238167"/>
            <a:ext cx="5092065" cy="11046883"/>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098FB-A478-424E-A00E-DE9FCECF0B87}" type="datetimeFigureOut">
              <a:rPr lang="en-US" smtClean="0"/>
              <a:t>6/25/17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6389A-22D8-614A-8622-474644F9CDE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827620"/>
            <a:ext cx="8675370" cy="300460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1515" y="4138083"/>
            <a:ext cx="8675370" cy="98630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1515" y="14407730"/>
            <a:ext cx="2263140" cy="827617"/>
          </a:xfrm>
          <a:prstGeom prst="rect">
            <a:avLst/>
          </a:prstGeom>
        </p:spPr>
        <p:txBody>
          <a:bodyPr vert="horz" lIns="91440" tIns="45720" rIns="91440" bIns="45720" rtlCol="0" anchor="ctr"/>
          <a:lstStyle>
            <a:lvl1pPr algn="l">
              <a:defRPr sz="1320">
                <a:solidFill>
                  <a:schemeClr val="tx1">
                    <a:tint val="75000"/>
                  </a:schemeClr>
                </a:solidFill>
              </a:defRPr>
            </a:lvl1pPr>
          </a:lstStyle>
          <a:p>
            <a:fld id="{51F098FB-A478-424E-A00E-DE9FCECF0B87}" type="datetimeFigureOut">
              <a:rPr lang="en-US" smtClean="0"/>
              <a:t>6/25/17</a:t>
            </a:fld>
            <a:endParaRPr lang="en-US"/>
          </a:p>
        </p:txBody>
      </p:sp>
      <p:sp>
        <p:nvSpPr>
          <p:cNvPr id="5" name="Footer Placeholder 4"/>
          <p:cNvSpPr>
            <a:spLocks noGrp="1"/>
          </p:cNvSpPr>
          <p:nvPr>
            <p:ph type="ftr" sz="quarter" idx="3"/>
          </p:nvPr>
        </p:nvSpPr>
        <p:spPr>
          <a:xfrm>
            <a:off x="3331845" y="14407730"/>
            <a:ext cx="3394710" cy="827617"/>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14407730"/>
            <a:ext cx="2263140" cy="827617"/>
          </a:xfrm>
          <a:prstGeom prst="rect">
            <a:avLst/>
          </a:prstGeom>
        </p:spPr>
        <p:txBody>
          <a:bodyPr vert="horz" lIns="91440" tIns="45720" rIns="91440" bIns="45720" rtlCol="0" anchor="ctr"/>
          <a:lstStyle>
            <a:lvl1pPr algn="r">
              <a:defRPr sz="1320">
                <a:solidFill>
                  <a:schemeClr val="tx1">
                    <a:tint val="75000"/>
                  </a:schemeClr>
                </a:solidFill>
              </a:defRPr>
            </a:lvl1pPr>
          </a:lstStyle>
          <a:p>
            <a:fld id="{E5D6389A-22D8-614A-8622-474644F9CDE7}" type="slidenum">
              <a:rPr lang="en-US" smtClean="0"/>
              <a:t>‹#›</a:t>
            </a:fld>
            <a:endParaRPr lang="en-US"/>
          </a:p>
        </p:txBody>
      </p:sp>
    </p:spTree>
    <p:extLst>
      <p:ext uri="{BB962C8B-B14F-4D97-AF65-F5344CB8AC3E}">
        <p14:creationId xmlns:p14="http://schemas.microsoft.com/office/powerpoint/2010/main" val="20966042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11.emf"/><Relationship Id="rId13" Type="http://schemas.openxmlformats.org/officeDocument/2006/relationships/image" Target="../media/image12.emf"/><Relationship Id="rId14" Type="http://schemas.openxmlformats.org/officeDocument/2006/relationships/image" Target="../media/image13.emf"/><Relationship Id="rId15" Type="http://schemas.openxmlformats.org/officeDocument/2006/relationships/image" Target="../media/image14.emf"/><Relationship Id="rId16" Type="http://schemas.openxmlformats.org/officeDocument/2006/relationships/image" Target="../media/image15.emf"/><Relationship Id="rId17" Type="http://schemas.openxmlformats.org/officeDocument/2006/relationships/image" Target="../media/image16.emf"/><Relationship Id="rId18"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emf"/><Relationship Id="rId8" Type="http://schemas.openxmlformats.org/officeDocument/2006/relationships/image" Target="../media/image7.emf"/><Relationship Id="rId9" Type="http://schemas.openxmlformats.org/officeDocument/2006/relationships/image" Target="../media/image8.emf"/><Relationship Id="rId10"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79" y="14703617"/>
            <a:ext cx="8680268" cy="256363"/>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14296"/>
            <a:ext cx="8686800" cy="2095570"/>
          </a:xfrm>
          <a:prstGeom prst="rect">
            <a:avLst/>
          </a:prstGeom>
        </p:spPr>
      </p:pic>
      <p:pic>
        <p:nvPicPr>
          <p:cNvPr id="44" name="Picture 43"/>
          <p:cNvPicPr>
            <a:picLocks noChangeAspect="1"/>
          </p:cNvPicPr>
          <p:nvPr/>
        </p:nvPicPr>
        <p:blipFill>
          <a:blip r:embed="rId4"/>
          <a:stretch>
            <a:fillRect/>
          </a:stretch>
        </p:blipFill>
        <p:spPr>
          <a:xfrm>
            <a:off x="685800" y="2969849"/>
            <a:ext cx="3400593" cy="1258783"/>
          </a:xfrm>
          <a:prstGeom prst="rect">
            <a:avLst/>
          </a:prstGeom>
        </p:spPr>
      </p:pic>
      <p:sp>
        <p:nvSpPr>
          <p:cNvPr id="49" name="TextBox 48"/>
          <p:cNvSpPr txBox="1"/>
          <p:nvPr/>
        </p:nvSpPr>
        <p:spPr>
          <a:xfrm>
            <a:off x="673101" y="4289735"/>
            <a:ext cx="4337565" cy="1231106"/>
          </a:xfrm>
          <a:prstGeom prst="rect">
            <a:avLst/>
          </a:prstGeom>
          <a:noFill/>
        </p:spPr>
        <p:txBody>
          <a:bodyPr wrap="square" lIns="0" tIns="0" rIns="0" bIns="0" rtlCol="0">
            <a:spAutoFit/>
          </a:bodyPr>
          <a:lstStyle/>
          <a:p>
            <a:pPr>
              <a:spcBef>
                <a:spcPts val="600"/>
              </a:spcBef>
            </a:pPr>
            <a:r>
              <a:rPr lang="en-US" sz="1600" dirty="0"/>
              <a:t>The eclipse is expected to attract millions of visitors, many of whom may be unfamiliar with public and private forestland boundaries in Oregon. During your stay, please be respectful of our beautiful state and what it has to offer. </a:t>
            </a:r>
          </a:p>
        </p:txBody>
      </p:sp>
      <p:pic>
        <p:nvPicPr>
          <p:cNvPr id="3" name="Picture 2"/>
          <p:cNvPicPr>
            <a:picLocks noChangeAspect="1"/>
          </p:cNvPicPr>
          <p:nvPr/>
        </p:nvPicPr>
        <p:blipFill>
          <a:blip r:embed="rId5"/>
          <a:stretch>
            <a:fillRect/>
          </a:stretch>
        </p:blipFill>
        <p:spPr>
          <a:xfrm>
            <a:off x="673101" y="7666983"/>
            <a:ext cx="2000328" cy="1668985"/>
          </a:xfrm>
          <a:prstGeom prst="rect">
            <a:avLst/>
          </a:prstGeom>
        </p:spPr>
      </p:pic>
      <p:pic>
        <p:nvPicPr>
          <p:cNvPr id="4" name="Picture 3"/>
          <p:cNvPicPr>
            <a:picLocks noChangeAspect="1"/>
          </p:cNvPicPr>
          <p:nvPr/>
        </p:nvPicPr>
        <p:blipFill>
          <a:blip r:embed="rId6"/>
          <a:stretch>
            <a:fillRect/>
          </a:stretch>
        </p:blipFill>
        <p:spPr>
          <a:xfrm>
            <a:off x="673101" y="9495481"/>
            <a:ext cx="2084416" cy="1554480"/>
          </a:xfrm>
          <a:prstGeom prst="rect">
            <a:avLst/>
          </a:prstGeom>
        </p:spPr>
      </p:pic>
      <p:pic>
        <p:nvPicPr>
          <p:cNvPr id="5" name="Picture 4"/>
          <p:cNvPicPr>
            <a:picLocks noChangeAspect="1"/>
          </p:cNvPicPr>
          <p:nvPr/>
        </p:nvPicPr>
        <p:blipFill>
          <a:blip r:embed="rId7"/>
          <a:stretch>
            <a:fillRect/>
          </a:stretch>
        </p:blipFill>
        <p:spPr>
          <a:xfrm>
            <a:off x="685800" y="11520136"/>
            <a:ext cx="2066050" cy="1737360"/>
          </a:xfrm>
          <a:prstGeom prst="rect">
            <a:avLst/>
          </a:prstGeom>
        </p:spPr>
      </p:pic>
      <p:sp>
        <p:nvSpPr>
          <p:cNvPr id="19" name="TextBox 18"/>
          <p:cNvSpPr txBox="1"/>
          <p:nvPr/>
        </p:nvSpPr>
        <p:spPr>
          <a:xfrm>
            <a:off x="2923011" y="5927283"/>
            <a:ext cx="2044700" cy="1150357"/>
          </a:xfrm>
          <a:prstGeom prst="rect">
            <a:avLst/>
          </a:prstGeom>
          <a:noFill/>
        </p:spPr>
        <p:txBody>
          <a:bodyPr wrap="square" lIns="0" tIns="0" rIns="0" bIns="0" rtlCol="0">
            <a:spAutoFit/>
          </a:bodyPr>
          <a:lstStyle/>
          <a:p>
            <a:pPr>
              <a:spcBef>
                <a:spcPts val="600"/>
              </a:spcBef>
            </a:pPr>
            <a:r>
              <a:rPr lang="en-US" sz="1800" dirty="0"/>
              <a:t>Know fire risks and respect fire </a:t>
            </a:r>
            <a:r>
              <a:rPr lang="en-US" sz="1800" dirty="0" smtClean="0"/>
              <a:t>restrictions, </a:t>
            </a:r>
            <a:r>
              <a:rPr lang="en-US" sz="1800" dirty="0"/>
              <a:t>such as campfire bans.</a:t>
            </a:r>
          </a:p>
        </p:txBody>
      </p:sp>
      <p:sp>
        <p:nvSpPr>
          <p:cNvPr id="20" name="TextBox 19"/>
          <p:cNvSpPr txBox="1"/>
          <p:nvPr/>
        </p:nvSpPr>
        <p:spPr>
          <a:xfrm>
            <a:off x="2951949" y="9723911"/>
            <a:ext cx="1935010" cy="1107996"/>
          </a:xfrm>
          <a:prstGeom prst="rect">
            <a:avLst/>
          </a:prstGeom>
          <a:noFill/>
        </p:spPr>
        <p:txBody>
          <a:bodyPr wrap="square" lIns="0" tIns="0" rIns="0" bIns="0" rtlCol="0">
            <a:spAutoFit/>
          </a:bodyPr>
          <a:lstStyle/>
          <a:p>
            <a:pPr>
              <a:spcBef>
                <a:spcPts val="600"/>
              </a:spcBef>
            </a:pPr>
            <a:r>
              <a:rPr lang="en-US" sz="1800" dirty="0" smtClean="0"/>
              <a:t>Do not park, idle </a:t>
            </a:r>
            <a:r>
              <a:rPr lang="en-US" sz="1800" smtClean="0"/>
              <a:t>or drive on </a:t>
            </a:r>
            <a:r>
              <a:rPr lang="en-US" sz="1800" dirty="0"/>
              <a:t>dry grass as your vehicle can start a wildfire.</a:t>
            </a:r>
          </a:p>
        </p:txBody>
      </p:sp>
      <p:pic>
        <p:nvPicPr>
          <p:cNvPr id="6" name="Picture 5"/>
          <p:cNvPicPr>
            <a:picLocks noChangeAspect="1"/>
          </p:cNvPicPr>
          <p:nvPr/>
        </p:nvPicPr>
        <p:blipFill>
          <a:blip r:embed="rId8"/>
          <a:stretch>
            <a:fillRect/>
          </a:stretch>
        </p:blipFill>
        <p:spPr>
          <a:xfrm>
            <a:off x="673101" y="5608541"/>
            <a:ext cx="1925183" cy="1737360"/>
          </a:xfrm>
          <a:prstGeom prst="rect">
            <a:avLst/>
          </a:prstGeom>
        </p:spPr>
      </p:pic>
      <p:sp>
        <p:nvSpPr>
          <p:cNvPr id="22" name="TextBox 21"/>
          <p:cNvSpPr txBox="1"/>
          <p:nvPr/>
        </p:nvSpPr>
        <p:spPr>
          <a:xfrm>
            <a:off x="2934242" y="7940778"/>
            <a:ext cx="1979055" cy="1107996"/>
          </a:xfrm>
          <a:prstGeom prst="rect">
            <a:avLst/>
          </a:prstGeom>
          <a:noFill/>
        </p:spPr>
        <p:txBody>
          <a:bodyPr wrap="square" lIns="0" tIns="0" rIns="0" bIns="0" rtlCol="0">
            <a:spAutoFit/>
          </a:bodyPr>
          <a:lstStyle/>
          <a:p>
            <a:pPr>
              <a:spcBef>
                <a:spcPts val="600"/>
              </a:spcBef>
            </a:pPr>
            <a:r>
              <a:rPr lang="en-US" sz="1800" dirty="0"/>
              <a:t>Sky lanterns </a:t>
            </a:r>
            <a:r>
              <a:rPr lang="en-US" sz="1800" dirty="0" smtClean="0"/>
              <a:t>(mini hot air </a:t>
            </a:r>
            <a:r>
              <a:rPr lang="en-US" sz="1800" smtClean="0"/>
              <a:t>balloons) are </a:t>
            </a:r>
            <a:r>
              <a:rPr lang="en-US" sz="1800" dirty="0"/>
              <a:t>illegal in Oregon airspace.</a:t>
            </a:r>
          </a:p>
        </p:txBody>
      </p:sp>
      <p:sp>
        <p:nvSpPr>
          <p:cNvPr id="23" name="TextBox 22"/>
          <p:cNvSpPr txBox="1"/>
          <p:nvPr/>
        </p:nvSpPr>
        <p:spPr>
          <a:xfrm>
            <a:off x="2923011" y="11669753"/>
            <a:ext cx="1963948" cy="1384995"/>
          </a:xfrm>
          <a:prstGeom prst="rect">
            <a:avLst/>
          </a:prstGeom>
          <a:noFill/>
        </p:spPr>
        <p:txBody>
          <a:bodyPr wrap="square" lIns="0" tIns="0" rIns="0" bIns="0" rtlCol="0">
            <a:spAutoFit/>
          </a:bodyPr>
          <a:lstStyle/>
          <a:p>
            <a:pPr>
              <a:spcBef>
                <a:spcPts val="600"/>
              </a:spcBef>
            </a:pPr>
            <a:r>
              <a:rPr lang="en-US" sz="1800" dirty="0"/>
              <a:t>Do not use candles, fireworks, </a:t>
            </a:r>
            <a:r>
              <a:rPr lang="en-US" sz="1800" dirty="0" err="1"/>
              <a:t>tiki</a:t>
            </a:r>
            <a:r>
              <a:rPr lang="en-US" sz="1800" dirty="0"/>
              <a:t> torches, or other open flames outdoors.</a:t>
            </a:r>
          </a:p>
        </p:txBody>
      </p:sp>
      <p:pic>
        <p:nvPicPr>
          <p:cNvPr id="7" name="Picture 6"/>
          <p:cNvPicPr>
            <a:picLocks noChangeAspect="1"/>
          </p:cNvPicPr>
          <p:nvPr/>
        </p:nvPicPr>
        <p:blipFill>
          <a:blip r:embed="rId9"/>
          <a:stretch>
            <a:fillRect/>
          </a:stretch>
        </p:blipFill>
        <p:spPr>
          <a:xfrm>
            <a:off x="5195757" y="5155396"/>
            <a:ext cx="1937668" cy="1815030"/>
          </a:xfrm>
          <a:prstGeom prst="rect">
            <a:avLst/>
          </a:prstGeom>
        </p:spPr>
      </p:pic>
      <p:pic>
        <p:nvPicPr>
          <p:cNvPr id="9" name="Picture 8"/>
          <p:cNvPicPr>
            <a:picLocks noChangeAspect="1"/>
          </p:cNvPicPr>
          <p:nvPr/>
        </p:nvPicPr>
        <p:blipFill>
          <a:blip r:embed="rId10"/>
          <a:stretch>
            <a:fillRect/>
          </a:stretch>
        </p:blipFill>
        <p:spPr>
          <a:xfrm>
            <a:off x="5210483" y="9144913"/>
            <a:ext cx="1896237" cy="1920240"/>
          </a:xfrm>
          <a:prstGeom prst="rect">
            <a:avLst/>
          </a:prstGeom>
        </p:spPr>
      </p:pic>
      <p:pic>
        <p:nvPicPr>
          <p:cNvPr id="10" name="Picture 9"/>
          <p:cNvPicPr>
            <a:picLocks noChangeAspect="1"/>
          </p:cNvPicPr>
          <p:nvPr/>
        </p:nvPicPr>
        <p:blipFill>
          <a:blip r:embed="rId11"/>
          <a:stretch>
            <a:fillRect/>
          </a:stretch>
        </p:blipFill>
        <p:spPr>
          <a:xfrm>
            <a:off x="5181600" y="11185122"/>
            <a:ext cx="1895995" cy="1554480"/>
          </a:xfrm>
          <a:prstGeom prst="rect">
            <a:avLst/>
          </a:prstGeom>
        </p:spPr>
      </p:pic>
      <p:pic>
        <p:nvPicPr>
          <p:cNvPr id="12" name="Picture 11"/>
          <p:cNvPicPr>
            <a:picLocks noChangeAspect="1"/>
          </p:cNvPicPr>
          <p:nvPr/>
        </p:nvPicPr>
        <p:blipFill>
          <a:blip r:embed="rId12"/>
          <a:stretch>
            <a:fillRect/>
          </a:stretch>
        </p:blipFill>
        <p:spPr>
          <a:xfrm>
            <a:off x="5195757" y="7179421"/>
            <a:ext cx="1925690" cy="1828800"/>
          </a:xfrm>
          <a:prstGeom prst="rect">
            <a:avLst/>
          </a:prstGeom>
        </p:spPr>
      </p:pic>
      <p:pic>
        <p:nvPicPr>
          <p:cNvPr id="13" name="Picture 12"/>
          <p:cNvPicPr>
            <a:picLocks noChangeAspect="1"/>
          </p:cNvPicPr>
          <p:nvPr/>
        </p:nvPicPr>
        <p:blipFill>
          <a:blip r:embed="rId13"/>
          <a:stretch>
            <a:fillRect/>
          </a:stretch>
        </p:blipFill>
        <p:spPr>
          <a:xfrm>
            <a:off x="5181600" y="12755382"/>
            <a:ext cx="2091765" cy="1828800"/>
          </a:xfrm>
          <a:prstGeom prst="rect">
            <a:avLst/>
          </a:prstGeom>
        </p:spPr>
      </p:pic>
      <p:sp>
        <p:nvSpPr>
          <p:cNvPr id="31" name="TextBox 30"/>
          <p:cNvSpPr txBox="1"/>
          <p:nvPr/>
        </p:nvSpPr>
        <p:spPr>
          <a:xfrm>
            <a:off x="7287522" y="5608541"/>
            <a:ext cx="2361938" cy="830997"/>
          </a:xfrm>
          <a:prstGeom prst="rect">
            <a:avLst/>
          </a:prstGeom>
          <a:noFill/>
        </p:spPr>
        <p:txBody>
          <a:bodyPr wrap="square" lIns="0" tIns="0" rIns="0" bIns="0" rtlCol="0">
            <a:spAutoFit/>
          </a:bodyPr>
          <a:lstStyle/>
          <a:p>
            <a:pPr>
              <a:spcBef>
                <a:spcPts val="600"/>
              </a:spcBef>
            </a:pPr>
            <a:r>
              <a:rPr lang="en-US" sz="1800" dirty="0" smtClean="0"/>
              <a:t>Gas stoves</a:t>
            </a:r>
            <a:r>
              <a:rPr lang="en-US" sz="1800" dirty="0"/>
              <a:t>, grills and </a:t>
            </a:r>
            <a:r>
              <a:rPr lang="en-US" sz="1800" dirty="0" smtClean="0"/>
              <a:t>lanterns</a:t>
            </a:r>
            <a:r>
              <a:rPr lang="en-US" sz="1800" dirty="0"/>
              <a:t> </a:t>
            </a:r>
            <a:r>
              <a:rPr lang="en-US" sz="1800" dirty="0" smtClean="0"/>
              <a:t>are allowed at any time of the year.</a:t>
            </a:r>
            <a:endParaRPr lang="en-US" sz="1800" dirty="0"/>
          </a:p>
        </p:txBody>
      </p:sp>
      <p:sp>
        <p:nvSpPr>
          <p:cNvPr id="32" name="TextBox 31"/>
          <p:cNvSpPr txBox="1"/>
          <p:nvPr/>
        </p:nvSpPr>
        <p:spPr>
          <a:xfrm>
            <a:off x="7372236" y="9220775"/>
            <a:ext cx="1855096" cy="1938992"/>
          </a:xfrm>
          <a:prstGeom prst="rect">
            <a:avLst/>
          </a:prstGeom>
          <a:noFill/>
        </p:spPr>
        <p:txBody>
          <a:bodyPr wrap="square" lIns="0" tIns="0" rIns="0" bIns="0" rtlCol="0">
            <a:spAutoFit/>
          </a:bodyPr>
          <a:lstStyle/>
          <a:p>
            <a:pPr>
              <a:spcBef>
                <a:spcPts val="600"/>
              </a:spcBef>
            </a:pPr>
            <a:r>
              <a:rPr lang="en-US" sz="1800" dirty="0" smtClean="0"/>
              <a:t>Never leave a warm campfire. Drown </a:t>
            </a:r>
            <a:r>
              <a:rPr lang="en-US" sz="1800" dirty="0"/>
              <a:t>the fire with water, stir the coals, and drown again. Repeat until </a:t>
            </a:r>
            <a:r>
              <a:rPr lang="en-US" sz="1800" dirty="0" smtClean="0"/>
              <a:t>it is out cold.</a:t>
            </a:r>
            <a:endParaRPr lang="en-US" sz="1800" dirty="0"/>
          </a:p>
        </p:txBody>
      </p:sp>
      <p:sp>
        <p:nvSpPr>
          <p:cNvPr id="33" name="TextBox 32"/>
          <p:cNvSpPr txBox="1"/>
          <p:nvPr/>
        </p:nvSpPr>
        <p:spPr>
          <a:xfrm>
            <a:off x="7372236" y="11401883"/>
            <a:ext cx="1959985" cy="1384995"/>
          </a:xfrm>
          <a:prstGeom prst="rect">
            <a:avLst/>
          </a:prstGeom>
          <a:noFill/>
        </p:spPr>
        <p:txBody>
          <a:bodyPr wrap="square" lIns="0" tIns="0" rIns="0" bIns="0" rtlCol="0">
            <a:spAutoFit/>
          </a:bodyPr>
          <a:lstStyle/>
          <a:p>
            <a:pPr>
              <a:spcBef>
                <a:spcPts val="600"/>
              </a:spcBef>
            </a:pPr>
            <a:r>
              <a:rPr lang="en-US" sz="1800" dirty="0"/>
              <a:t>Dispose of </a:t>
            </a:r>
            <a:r>
              <a:rPr lang="en-US" sz="1800" dirty="0" smtClean="0"/>
              <a:t>smoking </a:t>
            </a:r>
            <a:r>
              <a:rPr lang="en-US" sz="1800" dirty="0"/>
              <a:t>materials in deep, sturdy </a:t>
            </a:r>
            <a:r>
              <a:rPr lang="en-US" sz="1800" dirty="0" smtClean="0"/>
              <a:t>ashtrays, never on </a:t>
            </a:r>
            <a:r>
              <a:rPr lang="en-US" sz="1800" dirty="0"/>
              <a:t>the ground or in </a:t>
            </a:r>
            <a:r>
              <a:rPr lang="en-US" sz="1800" dirty="0" smtClean="0"/>
              <a:t>vegetation.</a:t>
            </a:r>
            <a:endParaRPr lang="en-US" sz="1800" dirty="0"/>
          </a:p>
        </p:txBody>
      </p:sp>
      <p:sp>
        <p:nvSpPr>
          <p:cNvPr id="35" name="TextBox 34"/>
          <p:cNvSpPr txBox="1"/>
          <p:nvPr/>
        </p:nvSpPr>
        <p:spPr>
          <a:xfrm>
            <a:off x="7287522" y="7463159"/>
            <a:ext cx="2220065" cy="1384995"/>
          </a:xfrm>
          <a:prstGeom prst="rect">
            <a:avLst/>
          </a:prstGeom>
          <a:noFill/>
        </p:spPr>
        <p:txBody>
          <a:bodyPr wrap="square" lIns="0" tIns="0" rIns="0" bIns="0" rtlCol="0">
            <a:spAutoFit/>
          </a:bodyPr>
          <a:lstStyle/>
          <a:p>
            <a:pPr>
              <a:spcBef>
                <a:spcPts val="600"/>
              </a:spcBef>
            </a:pPr>
            <a:r>
              <a:rPr lang="en-US" sz="1800" dirty="0"/>
              <a:t>If portable grills are allowed, safely dispose of cold ashes and coals in a fire-proof container.</a:t>
            </a:r>
          </a:p>
        </p:txBody>
      </p:sp>
      <p:sp>
        <p:nvSpPr>
          <p:cNvPr id="36" name="TextBox 35"/>
          <p:cNvSpPr txBox="1"/>
          <p:nvPr/>
        </p:nvSpPr>
        <p:spPr>
          <a:xfrm>
            <a:off x="7372237" y="13118002"/>
            <a:ext cx="1756221" cy="1384995"/>
          </a:xfrm>
          <a:prstGeom prst="rect">
            <a:avLst/>
          </a:prstGeom>
          <a:noFill/>
        </p:spPr>
        <p:txBody>
          <a:bodyPr wrap="square" lIns="0" tIns="0" rIns="0" bIns="0" rtlCol="0">
            <a:spAutoFit/>
          </a:bodyPr>
          <a:lstStyle/>
          <a:p>
            <a:pPr>
              <a:spcBef>
                <a:spcPts val="600"/>
              </a:spcBef>
            </a:pPr>
            <a:r>
              <a:rPr lang="en-US" sz="1800" dirty="0"/>
              <a:t>Be prepared to put out a </a:t>
            </a:r>
            <a:r>
              <a:rPr lang="en-US" sz="1800" dirty="0" smtClean="0"/>
              <a:t>fire. Pack </a:t>
            </a:r>
            <a:r>
              <a:rPr lang="en-US" sz="1800" dirty="0"/>
              <a:t>a fire extinguisher, </a:t>
            </a:r>
            <a:r>
              <a:rPr lang="en-US" sz="1800" dirty="0" smtClean="0"/>
              <a:t>water </a:t>
            </a:r>
            <a:r>
              <a:rPr lang="en-US" sz="1800" dirty="0"/>
              <a:t>and a shovel.</a:t>
            </a:r>
          </a:p>
        </p:txBody>
      </p:sp>
      <p:sp>
        <p:nvSpPr>
          <p:cNvPr id="28" name="TextBox 27"/>
          <p:cNvSpPr txBox="1"/>
          <p:nvPr/>
        </p:nvSpPr>
        <p:spPr>
          <a:xfrm>
            <a:off x="7287522" y="3308572"/>
            <a:ext cx="2082625" cy="1107996"/>
          </a:xfrm>
          <a:prstGeom prst="rect">
            <a:avLst/>
          </a:prstGeom>
          <a:noFill/>
        </p:spPr>
        <p:txBody>
          <a:bodyPr wrap="square" lIns="0" tIns="0" rIns="0" bIns="0" rtlCol="0">
            <a:spAutoFit/>
          </a:bodyPr>
          <a:lstStyle/>
          <a:p>
            <a:pPr>
              <a:spcBef>
                <a:spcPts val="600"/>
              </a:spcBef>
            </a:pPr>
            <a:r>
              <a:rPr lang="en-US" sz="1800" dirty="0" smtClean="0"/>
              <a:t>Check websites and bulletin boards to make sure fires are allowed.</a:t>
            </a:r>
            <a:endParaRPr lang="en-US" sz="1800" dirty="0"/>
          </a:p>
        </p:txBody>
      </p:sp>
      <p:pic>
        <p:nvPicPr>
          <p:cNvPr id="8" name="Picture 7"/>
          <p:cNvPicPr>
            <a:picLocks noChangeAspect="1"/>
          </p:cNvPicPr>
          <p:nvPr/>
        </p:nvPicPr>
        <p:blipFill>
          <a:blip r:embed="rId14"/>
          <a:stretch>
            <a:fillRect/>
          </a:stretch>
        </p:blipFill>
        <p:spPr>
          <a:xfrm>
            <a:off x="5195757" y="2940396"/>
            <a:ext cx="2006600" cy="2019300"/>
          </a:xfrm>
          <a:prstGeom prst="rect">
            <a:avLst/>
          </a:prstGeom>
        </p:spPr>
      </p:pic>
      <p:sp>
        <p:nvSpPr>
          <p:cNvPr id="30" name="TextBox 29"/>
          <p:cNvSpPr txBox="1"/>
          <p:nvPr/>
        </p:nvSpPr>
        <p:spPr>
          <a:xfrm>
            <a:off x="690498" y="13362247"/>
            <a:ext cx="4320168" cy="246221"/>
          </a:xfrm>
          <a:prstGeom prst="rect">
            <a:avLst/>
          </a:prstGeom>
          <a:noFill/>
        </p:spPr>
        <p:txBody>
          <a:bodyPr wrap="square" lIns="0" tIns="0" rIns="0" bIns="0" rtlCol="0">
            <a:spAutoFit/>
          </a:bodyPr>
          <a:lstStyle/>
          <a:p>
            <a:pPr algn="ctr"/>
            <a:r>
              <a:rPr lang="en-US" sz="1600" dirty="0" smtClean="0"/>
              <a:t>Agency logo and contact information here.</a:t>
            </a:r>
            <a:endParaRPr lang="en-US" sz="1600" dirty="0"/>
          </a:p>
        </p:txBody>
      </p:sp>
      <p:pic>
        <p:nvPicPr>
          <p:cNvPr id="37" name="Picture 36"/>
          <p:cNvPicPr>
            <a:picLocks noChangeAspect="1"/>
          </p:cNvPicPr>
          <p:nvPr/>
        </p:nvPicPr>
        <p:blipFill rotWithShape="1">
          <a:blip r:embed="rId15"/>
          <a:srcRect l="1" r="-4087"/>
          <a:stretch/>
        </p:blipFill>
        <p:spPr>
          <a:xfrm>
            <a:off x="1529341" y="13912780"/>
            <a:ext cx="2889107" cy="669775"/>
          </a:xfrm>
          <a:prstGeom prst="rect">
            <a:avLst/>
          </a:prstGeom>
        </p:spPr>
      </p:pic>
      <p:pic>
        <p:nvPicPr>
          <p:cNvPr id="38" name="Picture 37"/>
          <p:cNvPicPr>
            <a:picLocks noChangeAspect="1"/>
          </p:cNvPicPr>
          <p:nvPr/>
        </p:nvPicPr>
        <p:blipFill>
          <a:blip r:embed="rId16"/>
          <a:stretch>
            <a:fillRect/>
          </a:stretch>
        </p:blipFill>
        <p:spPr>
          <a:xfrm>
            <a:off x="4467884" y="13819294"/>
            <a:ext cx="713716" cy="893947"/>
          </a:xfrm>
          <a:prstGeom prst="rect">
            <a:avLst/>
          </a:prstGeom>
        </p:spPr>
      </p:pic>
      <p:pic>
        <p:nvPicPr>
          <p:cNvPr id="39" name="Picture 38"/>
          <p:cNvPicPr>
            <a:picLocks noChangeAspect="1"/>
          </p:cNvPicPr>
          <p:nvPr/>
        </p:nvPicPr>
        <p:blipFill>
          <a:blip r:embed="rId17"/>
          <a:stretch>
            <a:fillRect/>
          </a:stretch>
        </p:blipFill>
        <p:spPr>
          <a:xfrm>
            <a:off x="718815" y="13791718"/>
            <a:ext cx="750383" cy="921523"/>
          </a:xfrm>
          <a:prstGeom prst="rect">
            <a:avLst/>
          </a:prstGeom>
        </p:spPr>
      </p:pic>
      <p:sp>
        <p:nvSpPr>
          <p:cNvPr id="2" name="TextBox 1"/>
          <p:cNvSpPr txBox="1"/>
          <p:nvPr/>
        </p:nvSpPr>
        <p:spPr>
          <a:xfrm>
            <a:off x="679450" y="14739465"/>
            <a:ext cx="1912484" cy="184666"/>
          </a:xfrm>
          <a:prstGeom prst="rect">
            <a:avLst/>
          </a:prstGeom>
          <a:noFill/>
        </p:spPr>
        <p:txBody>
          <a:bodyPr wrap="square" rtlCol="0">
            <a:spAutoFit/>
          </a:bodyPr>
          <a:lstStyle/>
          <a:p>
            <a:r>
              <a:rPr lang="en-US" sz="600" dirty="0"/>
              <a:t>KOGtips11x17.pptx</a:t>
            </a:r>
          </a:p>
        </p:txBody>
      </p:sp>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52767" y="14715547"/>
            <a:ext cx="206387" cy="212350"/>
          </a:xfrm>
          <a:prstGeom prst="rect">
            <a:avLst/>
          </a:prstGeom>
        </p:spPr>
      </p:pic>
    </p:spTree>
    <p:extLst>
      <p:ext uri="{BB962C8B-B14F-4D97-AF65-F5344CB8AC3E}">
        <p14:creationId xmlns:p14="http://schemas.microsoft.com/office/powerpoint/2010/main" val="17184648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TotalTime>
  <Words>220</Words>
  <Application>Microsoft Macintosh PowerPoint</Application>
  <PresentationFormat>Custom</PresentationFormat>
  <Paragraphs>13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Calibri Light</vt:lpstr>
      <vt:lpstr>Arial</vt:lpstr>
      <vt:lpstr>Office Theme</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cp:revision>
  <cp:lastPrinted>2017-06-24T01:03:07Z</cp:lastPrinted>
  <dcterms:created xsi:type="dcterms:W3CDTF">2017-06-19T17:09:46Z</dcterms:created>
  <dcterms:modified xsi:type="dcterms:W3CDTF">2017-06-25T21:53:53Z</dcterms:modified>
</cp:coreProperties>
</file>