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6" r:id="rId2"/>
    <p:sldId id="257" r:id="rId3"/>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96"/>
  </p:normalViewPr>
  <p:slideViewPr>
    <p:cSldViewPr snapToGrid="0" snapToObjects="1">
      <p:cViewPr>
        <p:scale>
          <a:sx n="91" d="100"/>
          <a:sy n="91" d="100"/>
        </p:scale>
        <p:origin x="144" y="144"/>
      </p:cViewPr>
      <p:guideLst>
        <p:guide orient="horz" pos="2448"/>
        <p:guide pos="31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59901C-EC42-C54B-92DF-041ADF0C2380}" type="datetimeFigureOut">
              <a:t>6/25/17</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CC2FAA-9395-0E49-96C8-9F4791DD574F}" type="slidenum">
              <a:t>‹#›</a:t>
            </a:fld>
            <a:endParaRPr lang="en-US"/>
          </a:p>
        </p:txBody>
      </p:sp>
    </p:spTree>
    <p:extLst>
      <p:ext uri="{BB962C8B-B14F-4D97-AF65-F5344CB8AC3E}">
        <p14:creationId xmlns:p14="http://schemas.microsoft.com/office/powerpoint/2010/main" val="15343644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a:t>
            </a:r>
            <a:r>
              <a:rPr lang="en-US" baseline="0"/>
              <a:t> contact card that LEOs and other agency field personnel can use to inform people of violations of restrictions, in lieu of a ticket* or when visitors are not on site.  Agency logo can be changed; open the art_patrolcard folder, then open the agencylogos.pptx file and copy/paste your agency’s logo. The text and symbols can be switched based on most common fire causes. Please remember that you will probably have exceptions on wording… so the text can be changed to meet specific wording on orders.</a:t>
            </a:r>
          </a:p>
          <a:p>
            <a:pPr marL="0" indent="0">
              <a:buFontTx/>
              <a:buNone/>
            </a:pPr>
            <a:r>
              <a:rPr lang="en-US" baseline="0"/>
              <a:t>* If restrictions have been enacted but signs and flyers have not yet been posted… ie the visitor says “I did not know” or “I did not see a sign”.</a:t>
            </a:r>
          </a:p>
          <a:p>
            <a:pPr marL="0" indent="0">
              <a:buFontTx/>
              <a:buNone/>
            </a:pPr>
            <a:r>
              <a:rPr lang="en-US" baseline="0"/>
              <a:t>These should be printed on bright cardstock (Astrobright yellow or green)</a:t>
            </a:r>
          </a:p>
        </p:txBody>
      </p:sp>
      <p:sp>
        <p:nvSpPr>
          <p:cNvPr id="4" name="Slide Number Placeholder 3"/>
          <p:cNvSpPr>
            <a:spLocks noGrp="1"/>
          </p:cNvSpPr>
          <p:nvPr>
            <p:ph type="sldNum" sz="quarter" idx="10"/>
          </p:nvPr>
        </p:nvSpPr>
        <p:spPr/>
        <p:txBody>
          <a:bodyPr/>
          <a:lstStyle/>
          <a:p>
            <a:fld id="{CECC2FAA-9395-0E49-96C8-9F4791DD574F}" type="slidenum">
              <a:t>1</a:t>
            </a:fld>
            <a:endParaRPr lang="en-US"/>
          </a:p>
        </p:txBody>
      </p:sp>
    </p:spTree>
    <p:extLst>
      <p:ext uri="{BB962C8B-B14F-4D97-AF65-F5344CB8AC3E}">
        <p14:creationId xmlns:p14="http://schemas.microsoft.com/office/powerpoint/2010/main" val="205456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CC2FAA-9395-0E49-96C8-9F4791DD574F}" type="slidenum">
              <a:rPr lang="en-US"/>
              <a:t>2</a:t>
            </a:fld>
            <a:endParaRPr lang="en-US"/>
          </a:p>
        </p:txBody>
      </p:sp>
    </p:spTree>
    <p:extLst>
      <p:ext uri="{BB962C8B-B14F-4D97-AF65-F5344CB8AC3E}">
        <p14:creationId xmlns:p14="http://schemas.microsoft.com/office/powerpoint/2010/main" val="3375476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52175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46991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52637"/>
            <a:ext cx="2488407" cy="75169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2" y="352637"/>
            <a:ext cx="7301071" cy="75169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17484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303280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7A888-06F2-4641-81A4-9D0EAC835481}"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57556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2054648"/>
            <a:ext cx="4894738"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1" y="2054648"/>
            <a:ext cx="4894739"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7A888-06F2-4641-81A4-9D0EAC835481}" type="datetimeFigureOut">
              <a:rPr lang="en-US" smtClean="0"/>
              <a:t>6/25/17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13280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7A888-06F2-4641-81A4-9D0EAC835481}" type="datetimeFigureOut">
              <a:rPr lang="en-US" smtClean="0"/>
              <a:t>6/25/17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366324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7A888-06F2-4641-81A4-9D0EAC835481}" type="datetimeFigureOut">
              <a:rPr lang="en-US" smtClean="0"/>
              <a:t>6/25/17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91646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7A888-06F2-4641-81A4-9D0EAC835481}" type="datetimeFigureOut">
              <a:rPr lang="en-US" smtClean="0"/>
              <a:t>6/25/17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252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7A888-06F2-4641-81A4-9D0EAC835481}" type="datetimeFigureOut">
              <a:rPr lang="en-US" smtClean="0"/>
              <a:t>6/25/17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47646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7A888-06F2-4641-81A4-9D0EAC835481}" type="datetimeFigureOut">
              <a:rPr lang="en-US" smtClean="0"/>
              <a:t>6/25/17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8205873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0"/>
            <a:ext cx="9052560" cy="5129425"/>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4487A888-06F2-4641-81A4-9D0EAC835481}" type="datetimeFigureOut">
              <a:rPr lang="en-US" smtClean="0"/>
              <a:t>6/25/17</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690DFA76-8E99-2448-B22A-A67815DE2B2F}" type="slidenum">
              <a:rPr lang="en-US" smtClean="0"/>
              <a:t>‹#›</a:t>
            </a:fld>
            <a:endParaRPr lang="en-US"/>
          </a:p>
        </p:txBody>
      </p:sp>
    </p:spTree>
    <p:extLst>
      <p:ext uri="{BB962C8B-B14F-4D97-AF65-F5344CB8AC3E}">
        <p14:creationId xmlns:p14="http://schemas.microsoft.com/office/powerpoint/2010/main" val="851268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7.emf"/><Relationship Id="rId10" Type="http://schemas.openxmlformats.org/officeDocument/2006/relationships/image" Target="../media/image8.emf"/><Relationship Id="rId11"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1" Type="http://schemas.openxmlformats.org/officeDocument/2006/relationships/image" Target="../media/image18.emf"/><Relationship Id="rId12" Type="http://schemas.openxmlformats.org/officeDocument/2006/relationships/image" Target="../media/image19.emf"/><Relationship Id="rId13"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9" Type="http://schemas.openxmlformats.org/officeDocument/2006/relationships/image" Target="../media/image16.emf"/><Relationship Id="rId10"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067300" y="5737"/>
            <a:ext cx="0" cy="777240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464560" y="5776737"/>
            <a:ext cx="10058400" cy="0"/>
          </a:xfrm>
          <a:prstGeom prst="line">
            <a:avLst/>
          </a:prstGeom>
          <a:ln w="127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212" name="TextBox 211"/>
          <p:cNvSpPr txBox="1"/>
          <p:nvPr/>
        </p:nvSpPr>
        <p:spPr>
          <a:xfrm>
            <a:off x="645958" y="5453996"/>
            <a:ext cx="1978855" cy="512961"/>
          </a:xfrm>
          <a:prstGeom prst="rect">
            <a:avLst/>
          </a:prstGeom>
          <a:noFill/>
        </p:spPr>
        <p:txBody>
          <a:bodyPr wrap="square" lIns="0" tIns="0" rIns="0" bIns="0" rtlCol="0">
            <a:spAutoFit/>
          </a:bodyPr>
          <a:lstStyle/>
          <a:p>
            <a:pPr>
              <a:lnSpc>
                <a:spcPts val="1000"/>
              </a:lnSpc>
              <a:spcBef>
                <a:spcPts val="400"/>
              </a:spcBef>
            </a:pPr>
            <a:r>
              <a:rPr lang="en-US" sz="900" dirty="0"/>
              <a:t>Your fire is illegal under current restrictions. Campfires are allowed ONLY in fire rings at developed </a:t>
            </a:r>
            <a:r>
              <a:rPr lang="en-US" sz="900" dirty="0" smtClean="0"/>
              <a:t>campsites</a:t>
            </a:r>
            <a:r>
              <a:rPr lang="en-US" sz="900" dirty="0"/>
              <a:t>. Gas stoves, grills and lanterns are permitted.</a:t>
            </a:r>
            <a:endParaRPr lang="en-US" sz="900" dirty="0"/>
          </a:p>
        </p:txBody>
      </p:sp>
      <p:sp>
        <p:nvSpPr>
          <p:cNvPr id="213" name="TextBox 212"/>
          <p:cNvSpPr txBox="1"/>
          <p:nvPr/>
        </p:nvSpPr>
        <p:spPr>
          <a:xfrm>
            <a:off x="3052461" y="6426190"/>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214" name="Rectangle 213"/>
          <p:cNvSpPr/>
          <p:nvPr/>
        </p:nvSpPr>
        <p:spPr>
          <a:xfrm>
            <a:off x="336350" y="5463898"/>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15" name="TextBox 214"/>
          <p:cNvSpPr txBox="1"/>
          <p:nvPr/>
        </p:nvSpPr>
        <p:spPr>
          <a:xfrm>
            <a:off x="332705" y="5180079"/>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216" name="TextBox 215"/>
          <p:cNvSpPr txBox="1"/>
          <p:nvPr/>
        </p:nvSpPr>
        <p:spPr>
          <a:xfrm>
            <a:off x="645033" y="6599360"/>
            <a:ext cx="2030898" cy="384721"/>
          </a:xfrm>
          <a:prstGeom prst="rect">
            <a:avLst/>
          </a:prstGeom>
          <a:noFill/>
        </p:spPr>
        <p:txBody>
          <a:bodyPr wrap="square" lIns="0" tIns="0" rIns="0" bIns="0" rtlCol="0">
            <a:spAutoFit/>
          </a:bodyPr>
          <a:lstStyle/>
          <a:p>
            <a:pPr>
              <a:lnSpc>
                <a:spcPts val="1000"/>
              </a:lnSpc>
            </a:pPr>
            <a:r>
              <a:rPr lang="en-US" sz="900" dirty="0"/>
              <a:t>Your fire was not out cold! Never leave fires or hot coals unattended. Drown, stir and feel until it is out cold.</a:t>
            </a:r>
          </a:p>
        </p:txBody>
      </p:sp>
      <p:pic>
        <p:nvPicPr>
          <p:cNvPr id="217" name="Picture 216"/>
          <p:cNvPicPr>
            <a:picLocks noChangeAspect="1"/>
          </p:cNvPicPr>
          <p:nvPr/>
        </p:nvPicPr>
        <p:blipFill>
          <a:blip r:embed="rId3"/>
          <a:stretch>
            <a:fillRect/>
          </a:stretch>
        </p:blipFill>
        <p:spPr>
          <a:xfrm>
            <a:off x="602795" y="7065709"/>
            <a:ext cx="1831576" cy="497408"/>
          </a:xfrm>
          <a:prstGeom prst="rect">
            <a:avLst/>
          </a:prstGeom>
        </p:spPr>
      </p:pic>
      <p:sp>
        <p:nvSpPr>
          <p:cNvPr id="218" name="Rectangle 217"/>
          <p:cNvSpPr/>
          <p:nvPr/>
        </p:nvSpPr>
        <p:spPr>
          <a:xfrm>
            <a:off x="335281" y="6611046"/>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19" name="Rectangle 218"/>
          <p:cNvSpPr/>
          <p:nvPr/>
        </p:nvSpPr>
        <p:spPr>
          <a:xfrm>
            <a:off x="2727732" y="6446031"/>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20" name="Rectangle 219"/>
          <p:cNvSpPr/>
          <p:nvPr/>
        </p:nvSpPr>
        <p:spPr>
          <a:xfrm>
            <a:off x="2746983" y="724612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cxnSp>
        <p:nvCxnSpPr>
          <p:cNvPr id="223" name="Straight Connector 222"/>
          <p:cNvCxnSpPr/>
          <p:nvPr/>
        </p:nvCxnSpPr>
        <p:spPr>
          <a:xfrm>
            <a:off x="3062676" y="6698351"/>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3062676" y="6883740"/>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062676" y="7074908"/>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TextBox 225"/>
          <p:cNvSpPr txBox="1"/>
          <p:nvPr/>
        </p:nvSpPr>
        <p:spPr>
          <a:xfrm>
            <a:off x="3075152" y="7308460"/>
            <a:ext cx="1707014" cy="143565"/>
          </a:xfrm>
          <a:prstGeom prst="rect">
            <a:avLst/>
          </a:prstGeom>
          <a:noFill/>
        </p:spPr>
        <p:txBody>
          <a:bodyPr wrap="square" lIns="0" tIns="0" rIns="0" bIns="0" rtlCol="0">
            <a:spAutoFit/>
          </a:bodyPr>
          <a:lstStyle/>
          <a:p>
            <a:pPr>
              <a:lnSpc>
                <a:spcPts val="1000"/>
              </a:lnSpc>
            </a:pPr>
            <a:r>
              <a:rPr lang="en-US" sz="1400" b="1" dirty="0" smtClean="0"/>
              <a:t>All fire is prohibited.</a:t>
            </a:r>
            <a:endParaRPr lang="en-US" sz="1400" b="1" dirty="0"/>
          </a:p>
        </p:txBody>
      </p:sp>
      <p:sp>
        <p:nvSpPr>
          <p:cNvPr id="227" name="Rectangle 226"/>
          <p:cNvSpPr/>
          <p:nvPr/>
        </p:nvSpPr>
        <p:spPr>
          <a:xfrm>
            <a:off x="2727548" y="5485823"/>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228" name="Picture 227"/>
          <p:cNvPicPr>
            <a:picLocks noChangeAspect="1"/>
          </p:cNvPicPr>
          <p:nvPr/>
        </p:nvPicPr>
        <p:blipFill>
          <a:blip r:embed="rId4"/>
          <a:stretch>
            <a:fillRect/>
          </a:stretch>
        </p:blipFill>
        <p:spPr>
          <a:xfrm>
            <a:off x="2981046" y="5778734"/>
            <a:ext cx="1769717" cy="564146"/>
          </a:xfrm>
          <a:prstGeom prst="rect">
            <a:avLst/>
          </a:prstGeom>
        </p:spPr>
      </p:pic>
      <p:sp>
        <p:nvSpPr>
          <p:cNvPr id="229" name="TextBox 228"/>
          <p:cNvSpPr txBox="1"/>
          <p:nvPr/>
        </p:nvSpPr>
        <p:spPr>
          <a:xfrm>
            <a:off x="3037157" y="5483823"/>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230" name="Picture 229"/>
          <p:cNvPicPr>
            <a:picLocks noChangeAspect="1"/>
          </p:cNvPicPr>
          <p:nvPr/>
        </p:nvPicPr>
        <p:blipFill>
          <a:blip r:embed="rId5"/>
          <a:stretch>
            <a:fillRect/>
          </a:stretch>
        </p:blipFill>
        <p:spPr>
          <a:xfrm>
            <a:off x="292058" y="4143908"/>
            <a:ext cx="3495805" cy="714888"/>
          </a:xfrm>
          <a:prstGeom prst="rect">
            <a:avLst/>
          </a:prstGeom>
        </p:spPr>
      </p:pic>
      <p:sp>
        <p:nvSpPr>
          <p:cNvPr id="231" name="TextBox 230"/>
          <p:cNvSpPr txBox="1"/>
          <p:nvPr/>
        </p:nvSpPr>
        <p:spPr>
          <a:xfrm>
            <a:off x="332705" y="4806571"/>
            <a:ext cx="3455158" cy="309957"/>
          </a:xfrm>
          <a:prstGeom prst="rect">
            <a:avLst/>
          </a:prstGeom>
          <a:noFill/>
        </p:spPr>
        <p:txBody>
          <a:bodyPr wrap="square" lIns="0" tIns="0" rIns="0" bIns="0" rtlCol="0">
            <a:spAutoFit/>
          </a:bodyPr>
          <a:lstStyle/>
          <a:p>
            <a:pPr>
              <a:lnSpc>
                <a:spcPts val="1200"/>
              </a:lnSpc>
            </a:pPr>
            <a:r>
              <a:rPr lang="en-US" sz="1100" dirty="0"/>
              <a:t>Next time, check bulletin boards and websites for current fire restrictions.</a:t>
            </a:r>
            <a:endParaRPr lang="en-US" sz="1100" dirty="0"/>
          </a:p>
        </p:txBody>
      </p:sp>
      <p:pic>
        <p:nvPicPr>
          <p:cNvPr id="232" name="Picture 231"/>
          <p:cNvPicPr>
            <a:picLocks noChangeAspect="1"/>
          </p:cNvPicPr>
          <p:nvPr/>
        </p:nvPicPr>
        <p:blipFill>
          <a:blip r:embed="rId6"/>
          <a:stretch>
            <a:fillRect/>
          </a:stretch>
        </p:blipFill>
        <p:spPr>
          <a:xfrm>
            <a:off x="3779095" y="4216128"/>
            <a:ext cx="953990" cy="900302"/>
          </a:xfrm>
          <a:prstGeom prst="rect">
            <a:avLst/>
          </a:prstGeom>
        </p:spPr>
      </p:pic>
      <p:sp>
        <p:nvSpPr>
          <p:cNvPr id="93" name="TextBox 92"/>
          <p:cNvSpPr txBox="1"/>
          <p:nvPr/>
        </p:nvSpPr>
        <p:spPr>
          <a:xfrm>
            <a:off x="5661964" y="5464855"/>
            <a:ext cx="1978855" cy="512961"/>
          </a:xfrm>
          <a:prstGeom prst="rect">
            <a:avLst/>
          </a:prstGeom>
          <a:noFill/>
        </p:spPr>
        <p:txBody>
          <a:bodyPr wrap="square" lIns="0" tIns="0" rIns="0" bIns="0" rtlCol="0">
            <a:spAutoFit/>
          </a:bodyPr>
          <a:lstStyle/>
          <a:p>
            <a:pPr>
              <a:lnSpc>
                <a:spcPts val="1000"/>
              </a:lnSpc>
              <a:spcBef>
                <a:spcPts val="400"/>
              </a:spcBef>
            </a:pPr>
            <a:r>
              <a:rPr lang="en-US" sz="900" dirty="0"/>
              <a:t>Your fire is illegal under current restrictions. Campfires are allowed ONLY in fire rings at developed </a:t>
            </a:r>
            <a:r>
              <a:rPr lang="en-US" sz="900" dirty="0" smtClean="0"/>
              <a:t>campsites</a:t>
            </a:r>
            <a:r>
              <a:rPr lang="en-US" sz="900" dirty="0"/>
              <a:t>. Gas stoves, grills and lanterns are permitted.</a:t>
            </a:r>
            <a:endParaRPr lang="en-US" sz="900" dirty="0"/>
          </a:p>
        </p:txBody>
      </p:sp>
      <p:sp>
        <p:nvSpPr>
          <p:cNvPr id="94" name="TextBox 93"/>
          <p:cNvSpPr txBox="1"/>
          <p:nvPr/>
        </p:nvSpPr>
        <p:spPr>
          <a:xfrm>
            <a:off x="8068467" y="6437049"/>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97" name="Rectangle 96"/>
          <p:cNvSpPr/>
          <p:nvPr/>
        </p:nvSpPr>
        <p:spPr>
          <a:xfrm>
            <a:off x="5352356" y="5474757"/>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98" name="TextBox 97"/>
          <p:cNvSpPr txBox="1"/>
          <p:nvPr/>
        </p:nvSpPr>
        <p:spPr>
          <a:xfrm>
            <a:off x="5348711" y="5190938"/>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99" name="TextBox 98"/>
          <p:cNvSpPr txBox="1"/>
          <p:nvPr/>
        </p:nvSpPr>
        <p:spPr>
          <a:xfrm>
            <a:off x="5661039" y="6610219"/>
            <a:ext cx="2030898" cy="384721"/>
          </a:xfrm>
          <a:prstGeom prst="rect">
            <a:avLst/>
          </a:prstGeom>
          <a:noFill/>
        </p:spPr>
        <p:txBody>
          <a:bodyPr wrap="square" lIns="0" tIns="0" rIns="0" bIns="0" rtlCol="0">
            <a:spAutoFit/>
          </a:bodyPr>
          <a:lstStyle/>
          <a:p>
            <a:pPr>
              <a:lnSpc>
                <a:spcPts val="1000"/>
              </a:lnSpc>
            </a:pPr>
            <a:r>
              <a:rPr lang="en-US" sz="900" dirty="0"/>
              <a:t>Your fire was not out cold! Never leave fires or hot coals unattended. Drown, stir and feel until it is out cold.</a:t>
            </a:r>
          </a:p>
        </p:txBody>
      </p:sp>
      <p:pic>
        <p:nvPicPr>
          <p:cNvPr id="100" name="Picture 99"/>
          <p:cNvPicPr>
            <a:picLocks noChangeAspect="1"/>
          </p:cNvPicPr>
          <p:nvPr/>
        </p:nvPicPr>
        <p:blipFill>
          <a:blip r:embed="rId3"/>
          <a:stretch>
            <a:fillRect/>
          </a:stretch>
        </p:blipFill>
        <p:spPr>
          <a:xfrm>
            <a:off x="5618801" y="7076568"/>
            <a:ext cx="1831576" cy="497408"/>
          </a:xfrm>
          <a:prstGeom prst="rect">
            <a:avLst/>
          </a:prstGeom>
        </p:spPr>
      </p:pic>
      <p:sp>
        <p:nvSpPr>
          <p:cNvPr id="101" name="Rectangle 100"/>
          <p:cNvSpPr/>
          <p:nvPr/>
        </p:nvSpPr>
        <p:spPr>
          <a:xfrm>
            <a:off x="5351287" y="662190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02" name="Rectangle 101"/>
          <p:cNvSpPr/>
          <p:nvPr/>
        </p:nvSpPr>
        <p:spPr>
          <a:xfrm>
            <a:off x="7743738" y="6456890"/>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04" name="Rectangle 103"/>
          <p:cNvSpPr/>
          <p:nvPr/>
        </p:nvSpPr>
        <p:spPr>
          <a:xfrm>
            <a:off x="7762989" y="7256981"/>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cxnSp>
        <p:nvCxnSpPr>
          <p:cNvPr id="108" name="Straight Connector 107"/>
          <p:cNvCxnSpPr/>
          <p:nvPr/>
        </p:nvCxnSpPr>
        <p:spPr>
          <a:xfrm>
            <a:off x="8078682" y="6709210"/>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8078682" y="6894599"/>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078682" y="7085767"/>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8091158" y="7319319"/>
            <a:ext cx="1707014" cy="143565"/>
          </a:xfrm>
          <a:prstGeom prst="rect">
            <a:avLst/>
          </a:prstGeom>
          <a:noFill/>
        </p:spPr>
        <p:txBody>
          <a:bodyPr wrap="square" lIns="0" tIns="0" rIns="0" bIns="0" rtlCol="0">
            <a:spAutoFit/>
          </a:bodyPr>
          <a:lstStyle/>
          <a:p>
            <a:pPr>
              <a:lnSpc>
                <a:spcPts val="1000"/>
              </a:lnSpc>
            </a:pPr>
            <a:r>
              <a:rPr lang="en-US" sz="1400" b="1" dirty="0" smtClean="0"/>
              <a:t>All fire is prohibited.</a:t>
            </a:r>
            <a:endParaRPr lang="en-US" sz="1400" b="1" dirty="0"/>
          </a:p>
        </p:txBody>
      </p:sp>
      <p:sp>
        <p:nvSpPr>
          <p:cNvPr id="140" name="Rectangle 139"/>
          <p:cNvSpPr/>
          <p:nvPr/>
        </p:nvSpPr>
        <p:spPr>
          <a:xfrm>
            <a:off x="7743554" y="549668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41" name="Picture 140"/>
          <p:cNvPicPr>
            <a:picLocks noChangeAspect="1"/>
          </p:cNvPicPr>
          <p:nvPr/>
        </p:nvPicPr>
        <p:blipFill>
          <a:blip r:embed="rId4"/>
          <a:stretch>
            <a:fillRect/>
          </a:stretch>
        </p:blipFill>
        <p:spPr>
          <a:xfrm>
            <a:off x="7997052" y="5789593"/>
            <a:ext cx="1769717" cy="564146"/>
          </a:xfrm>
          <a:prstGeom prst="rect">
            <a:avLst/>
          </a:prstGeom>
        </p:spPr>
      </p:pic>
      <p:sp>
        <p:nvSpPr>
          <p:cNvPr id="142" name="TextBox 141"/>
          <p:cNvSpPr txBox="1"/>
          <p:nvPr/>
        </p:nvSpPr>
        <p:spPr>
          <a:xfrm>
            <a:off x="8053163" y="5494682"/>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143" name="Picture 142"/>
          <p:cNvPicPr>
            <a:picLocks noChangeAspect="1"/>
          </p:cNvPicPr>
          <p:nvPr/>
        </p:nvPicPr>
        <p:blipFill>
          <a:blip r:embed="rId5"/>
          <a:stretch>
            <a:fillRect/>
          </a:stretch>
        </p:blipFill>
        <p:spPr>
          <a:xfrm>
            <a:off x="5308064" y="4154767"/>
            <a:ext cx="3495805" cy="714888"/>
          </a:xfrm>
          <a:prstGeom prst="rect">
            <a:avLst/>
          </a:prstGeom>
        </p:spPr>
      </p:pic>
      <p:sp>
        <p:nvSpPr>
          <p:cNvPr id="144" name="TextBox 143"/>
          <p:cNvSpPr txBox="1"/>
          <p:nvPr/>
        </p:nvSpPr>
        <p:spPr>
          <a:xfrm>
            <a:off x="5348711" y="4817430"/>
            <a:ext cx="3455158" cy="309957"/>
          </a:xfrm>
          <a:prstGeom prst="rect">
            <a:avLst/>
          </a:prstGeom>
          <a:noFill/>
        </p:spPr>
        <p:txBody>
          <a:bodyPr wrap="square" lIns="0" tIns="0" rIns="0" bIns="0" rtlCol="0">
            <a:spAutoFit/>
          </a:bodyPr>
          <a:lstStyle/>
          <a:p>
            <a:pPr>
              <a:lnSpc>
                <a:spcPts val="1200"/>
              </a:lnSpc>
            </a:pPr>
            <a:r>
              <a:rPr lang="en-US" sz="1100" dirty="0"/>
              <a:t>Next time, check bulletin boards and websites for current fire restrictions.</a:t>
            </a:r>
            <a:endParaRPr lang="en-US" sz="1100" dirty="0"/>
          </a:p>
        </p:txBody>
      </p:sp>
      <p:pic>
        <p:nvPicPr>
          <p:cNvPr id="145" name="Picture 144"/>
          <p:cNvPicPr>
            <a:picLocks noChangeAspect="1"/>
          </p:cNvPicPr>
          <p:nvPr/>
        </p:nvPicPr>
        <p:blipFill>
          <a:blip r:embed="rId6"/>
          <a:stretch>
            <a:fillRect/>
          </a:stretch>
        </p:blipFill>
        <p:spPr>
          <a:xfrm>
            <a:off x="8795101" y="4226987"/>
            <a:ext cx="953990" cy="900302"/>
          </a:xfrm>
          <a:prstGeom prst="rect">
            <a:avLst/>
          </a:prstGeom>
        </p:spPr>
      </p:pic>
      <p:sp>
        <p:nvSpPr>
          <p:cNvPr id="146" name="TextBox 145"/>
          <p:cNvSpPr txBox="1"/>
          <p:nvPr/>
        </p:nvSpPr>
        <p:spPr>
          <a:xfrm>
            <a:off x="645958" y="1579725"/>
            <a:ext cx="1978855" cy="512961"/>
          </a:xfrm>
          <a:prstGeom prst="rect">
            <a:avLst/>
          </a:prstGeom>
          <a:noFill/>
        </p:spPr>
        <p:txBody>
          <a:bodyPr wrap="square" lIns="0" tIns="0" rIns="0" bIns="0" rtlCol="0">
            <a:spAutoFit/>
          </a:bodyPr>
          <a:lstStyle/>
          <a:p>
            <a:pPr>
              <a:lnSpc>
                <a:spcPts val="1000"/>
              </a:lnSpc>
              <a:spcBef>
                <a:spcPts val="400"/>
              </a:spcBef>
            </a:pPr>
            <a:r>
              <a:rPr lang="en-US" sz="900" dirty="0"/>
              <a:t>Your fire is illegal under current restrictions. Campfires are allowed ONLY in fire rings at developed </a:t>
            </a:r>
            <a:r>
              <a:rPr lang="en-US" sz="900" dirty="0" smtClean="0"/>
              <a:t>campsites</a:t>
            </a:r>
            <a:r>
              <a:rPr lang="en-US" sz="900" dirty="0"/>
              <a:t>. Gas stoves, grills and lanterns are permitted.</a:t>
            </a:r>
            <a:endParaRPr lang="en-US" sz="900" dirty="0"/>
          </a:p>
        </p:txBody>
      </p:sp>
      <p:sp>
        <p:nvSpPr>
          <p:cNvPr id="147" name="TextBox 146"/>
          <p:cNvSpPr txBox="1"/>
          <p:nvPr/>
        </p:nvSpPr>
        <p:spPr>
          <a:xfrm>
            <a:off x="3052461" y="2551919"/>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148" name="Rectangle 147"/>
          <p:cNvSpPr/>
          <p:nvPr/>
        </p:nvSpPr>
        <p:spPr>
          <a:xfrm>
            <a:off x="336350" y="1589627"/>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49" name="TextBox 148"/>
          <p:cNvSpPr txBox="1"/>
          <p:nvPr/>
        </p:nvSpPr>
        <p:spPr>
          <a:xfrm>
            <a:off x="332705" y="1305808"/>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150" name="TextBox 149"/>
          <p:cNvSpPr txBox="1"/>
          <p:nvPr/>
        </p:nvSpPr>
        <p:spPr>
          <a:xfrm>
            <a:off x="645033" y="2725089"/>
            <a:ext cx="2030898" cy="384721"/>
          </a:xfrm>
          <a:prstGeom prst="rect">
            <a:avLst/>
          </a:prstGeom>
          <a:noFill/>
        </p:spPr>
        <p:txBody>
          <a:bodyPr wrap="square" lIns="0" tIns="0" rIns="0" bIns="0" rtlCol="0">
            <a:spAutoFit/>
          </a:bodyPr>
          <a:lstStyle/>
          <a:p>
            <a:pPr>
              <a:lnSpc>
                <a:spcPts val="1000"/>
              </a:lnSpc>
            </a:pPr>
            <a:r>
              <a:rPr lang="en-US" sz="900" dirty="0"/>
              <a:t>Your fire was not out cold! Never leave fires or hot coals unattended. Drown, stir and feel until it is out cold.</a:t>
            </a:r>
          </a:p>
        </p:txBody>
      </p:sp>
      <p:pic>
        <p:nvPicPr>
          <p:cNvPr id="169" name="Picture 168"/>
          <p:cNvPicPr>
            <a:picLocks noChangeAspect="1"/>
          </p:cNvPicPr>
          <p:nvPr/>
        </p:nvPicPr>
        <p:blipFill>
          <a:blip r:embed="rId3"/>
          <a:stretch>
            <a:fillRect/>
          </a:stretch>
        </p:blipFill>
        <p:spPr>
          <a:xfrm>
            <a:off x="602795" y="3191438"/>
            <a:ext cx="1831576" cy="497408"/>
          </a:xfrm>
          <a:prstGeom prst="rect">
            <a:avLst/>
          </a:prstGeom>
        </p:spPr>
      </p:pic>
      <p:sp>
        <p:nvSpPr>
          <p:cNvPr id="170" name="Rectangle 169"/>
          <p:cNvSpPr/>
          <p:nvPr/>
        </p:nvSpPr>
        <p:spPr>
          <a:xfrm>
            <a:off x="335281" y="273677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71" name="Rectangle 170"/>
          <p:cNvSpPr/>
          <p:nvPr/>
        </p:nvSpPr>
        <p:spPr>
          <a:xfrm>
            <a:off x="2727732" y="2571760"/>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72" name="Rectangle 171"/>
          <p:cNvSpPr/>
          <p:nvPr/>
        </p:nvSpPr>
        <p:spPr>
          <a:xfrm>
            <a:off x="2746983" y="3371851"/>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74" name="Picture 173"/>
          <p:cNvPicPr>
            <a:picLocks noChangeAspect="1"/>
          </p:cNvPicPr>
          <p:nvPr/>
        </p:nvPicPr>
        <p:blipFill>
          <a:blip r:embed="rId7"/>
          <a:stretch>
            <a:fillRect/>
          </a:stretch>
        </p:blipFill>
        <p:spPr>
          <a:xfrm>
            <a:off x="275703" y="2160584"/>
            <a:ext cx="452321" cy="452321"/>
          </a:xfrm>
          <a:prstGeom prst="rect">
            <a:avLst/>
          </a:prstGeom>
        </p:spPr>
      </p:pic>
      <p:cxnSp>
        <p:nvCxnSpPr>
          <p:cNvPr id="175" name="Straight Connector 174"/>
          <p:cNvCxnSpPr/>
          <p:nvPr/>
        </p:nvCxnSpPr>
        <p:spPr>
          <a:xfrm>
            <a:off x="3062676" y="2824080"/>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3062676" y="3009469"/>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3062676" y="3200637"/>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8" name="TextBox 177"/>
          <p:cNvSpPr txBox="1"/>
          <p:nvPr/>
        </p:nvSpPr>
        <p:spPr>
          <a:xfrm>
            <a:off x="3075152" y="3434189"/>
            <a:ext cx="1707014" cy="143565"/>
          </a:xfrm>
          <a:prstGeom prst="rect">
            <a:avLst/>
          </a:prstGeom>
          <a:noFill/>
        </p:spPr>
        <p:txBody>
          <a:bodyPr wrap="square" lIns="0" tIns="0" rIns="0" bIns="0" rtlCol="0">
            <a:spAutoFit/>
          </a:bodyPr>
          <a:lstStyle/>
          <a:p>
            <a:pPr>
              <a:lnSpc>
                <a:spcPts val="1000"/>
              </a:lnSpc>
            </a:pPr>
            <a:r>
              <a:rPr lang="en-US" sz="1400" b="1" dirty="0" smtClean="0"/>
              <a:t>All fire is prohibited.</a:t>
            </a:r>
            <a:endParaRPr lang="en-US" sz="1400" b="1" dirty="0"/>
          </a:p>
        </p:txBody>
      </p:sp>
      <p:sp>
        <p:nvSpPr>
          <p:cNvPr id="179" name="Rectangle 178"/>
          <p:cNvSpPr/>
          <p:nvPr/>
        </p:nvSpPr>
        <p:spPr>
          <a:xfrm>
            <a:off x="2727548" y="161155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80" name="Picture 179"/>
          <p:cNvPicPr>
            <a:picLocks noChangeAspect="1"/>
          </p:cNvPicPr>
          <p:nvPr/>
        </p:nvPicPr>
        <p:blipFill>
          <a:blip r:embed="rId4"/>
          <a:stretch>
            <a:fillRect/>
          </a:stretch>
        </p:blipFill>
        <p:spPr>
          <a:xfrm>
            <a:off x="2981046" y="1904463"/>
            <a:ext cx="1769717" cy="564146"/>
          </a:xfrm>
          <a:prstGeom prst="rect">
            <a:avLst/>
          </a:prstGeom>
        </p:spPr>
      </p:pic>
      <p:sp>
        <p:nvSpPr>
          <p:cNvPr id="181" name="TextBox 180"/>
          <p:cNvSpPr txBox="1"/>
          <p:nvPr/>
        </p:nvSpPr>
        <p:spPr>
          <a:xfrm>
            <a:off x="3037157" y="1609552"/>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182" name="Picture 181"/>
          <p:cNvPicPr>
            <a:picLocks noChangeAspect="1"/>
          </p:cNvPicPr>
          <p:nvPr/>
        </p:nvPicPr>
        <p:blipFill>
          <a:blip r:embed="rId5"/>
          <a:stretch>
            <a:fillRect/>
          </a:stretch>
        </p:blipFill>
        <p:spPr>
          <a:xfrm>
            <a:off x="292058" y="269637"/>
            <a:ext cx="3495805" cy="714888"/>
          </a:xfrm>
          <a:prstGeom prst="rect">
            <a:avLst/>
          </a:prstGeom>
        </p:spPr>
      </p:pic>
      <p:sp>
        <p:nvSpPr>
          <p:cNvPr id="183" name="TextBox 182"/>
          <p:cNvSpPr txBox="1"/>
          <p:nvPr/>
        </p:nvSpPr>
        <p:spPr>
          <a:xfrm>
            <a:off x="332705" y="932300"/>
            <a:ext cx="3455158" cy="309957"/>
          </a:xfrm>
          <a:prstGeom prst="rect">
            <a:avLst/>
          </a:prstGeom>
          <a:noFill/>
        </p:spPr>
        <p:txBody>
          <a:bodyPr wrap="square" lIns="0" tIns="0" rIns="0" bIns="0" rtlCol="0">
            <a:spAutoFit/>
          </a:bodyPr>
          <a:lstStyle/>
          <a:p>
            <a:pPr>
              <a:lnSpc>
                <a:spcPts val="1200"/>
              </a:lnSpc>
            </a:pPr>
            <a:r>
              <a:rPr lang="en-US" sz="1100" dirty="0"/>
              <a:t>Next time, check bulletin boards and websites for current fire restrictions.</a:t>
            </a:r>
            <a:endParaRPr lang="en-US" sz="1100" dirty="0"/>
          </a:p>
        </p:txBody>
      </p:sp>
      <p:pic>
        <p:nvPicPr>
          <p:cNvPr id="184" name="Picture 183"/>
          <p:cNvPicPr>
            <a:picLocks noChangeAspect="1"/>
          </p:cNvPicPr>
          <p:nvPr/>
        </p:nvPicPr>
        <p:blipFill>
          <a:blip r:embed="rId6"/>
          <a:stretch>
            <a:fillRect/>
          </a:stretch>
        </p:blipFill>
        <p:spPr>
          <a:xfrm>
            <a:off x="3779095" y="341857"/>
            <a:ext cx="953990" cy="900302"/>
          </a:xfrm>
          <a:prstGeom prst="rect">
            <a:avLst/>
          </a:prstGeom>
        </p:spPr>
      </p:pic>
      <p:sp>
        <p:nvSpPr>
          <p:cNvPr id="185" name="TextBox 184"/>
          <p:cNvSpPr txBox="1"/>
          <p:nvPr/>
        </p:nvSpPr>
        <p:spPr>
          <a:xfrm>
            <a:off x="5661964" y="1590584"/>
            <a:ext cx="1978855" cy="512961"/>
          </a:xfrm>
          <a:prstGeom prst="rect">
            <a:avLst/>
          </a:prstGeom>
          <a:noFill/>
        </p:spPr>
        <p:txBody>
          <a:bodyPr wrap="square" lIns="0" tIns="0" rIns="0" bIns="0" rtlCol="0">
            <a:spAutoFit/>
          </a:bodyPr>
          <a:lstStyle/>
          <a:p>
            <a:pPr>
              <a:lnSpc>
                <a:spcPts val="1000"/>
              </a:lnSpc>
              <a:spcBef>
                <a:spcPts val="400"/>
              </a:spcBef>
            </a:pPr>
            <a:r>
              <a:rPr lang="en-US" sz="900" dirty="0"/>
              <a:t>Your fire is illegal under current restrictions. Campfires are allowed ONLY in fire rings at developed </a:t>
            </a:r>
            <a:r>
              <a:rPr lang="en-US" sz="900" dirty="0" smtClean="0"/>
              <a:t>campsites</a:t>
            </a:r>
            <a:r>
              <a:rPr lang="en-US" sz="900" dirty="0"/>
              <a:t>. Gas stoves, grills and lanterns are permitted.</a:t>
            </a:r>
            <a:endParaRPr lang="en-US" sz="900" dirty="0"/>
          </a:p>
        </p:txBody>
      </p:sp>
      <p:sp>
        <p:nvSpPr>
          <p:cNvPr id="186" name="TextBox 185"/>
          <p:cNvSpPr txBox="1"/>
          <p:nvPr/>
        </p:nvSpPr>
        <p:spPr>
          <a:xfrm>
            <a:off x="8068467" y="2562778"/>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187" name="Rectangle 186"/>
          <p:cNvSpPr/>
          <p:nvPr/>
        </p:nvSpPr>
        <p:spPr>
          <a:xfrm>
            <a:off x="5352356" y="1600486"/>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88" name="TextBox 187"/>
          <p:cNvSpPr txBox="1"/>
          <p:nvPr/>
        </p:nvSpPr>
        <p:spPr>
          <a:xfrm>
            <a:off x="5348711" y="1316667"/>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189" name="TextBox 188"/>
          <p:cNvSpPr txBox="1"/>
          <p:nvPr/>
        </p:nvSpPr>
        <p:spPr>
          <a:xfrm>
            <a:off x="5661039" y="2735948"/>
            <a:ext cx="2030898" cy="384721"/>
          </a:xfrm>
          <a:prstGeom prst="rect">
            <a:avLst/>
          </a:prstGeom>
          <a:noFill/>
        </p:spPr>
        <p:txBody>
          <a:bodyPr wrap="square" lIns="0" tIns="0" rIns="0" bIns="0" rtlCol="0">
            <a:spAutoFit/>
          </a:bodyPr>
          <a:lstStyle/>
          <a:p>
            <a:pPr>
              <a:lnSpc>
                <a:spcPts val="1000"/>
              </a:lnSpc>
            </a:pPr>
            <a:r>
              <a:rPr lang="en-US" sz="900" dirty="0"/>
              <a:t>Your fire was not out cold! Never leave fires or hot coals unattended. Drown, stir and feel until it is out cold.</a:t>
            </a:r>
          </a:p>
        </p:txBody>
      </p:sp>
      <p:pic>
        <p:nvPicPr>
          <p:cNvPr id="190" name="Picture 189"/>
          <p:cNvPicPr>
            <a:picLocks noChangeAspect="1"/>
          </p:cNvPicPr>
          <p:nvPr/>
        </p:nvPicPr>
        <p:blipFill>
          <a:blip r:embed="rId3"/>
          <a:stretch>
            <a:fillRect/>
          </a:stretch>
        </p:blipFill>
        <p:spPr>
          <a:xfrm>
            <a:off x="5618801" y="3202297"/>
            <a:ext cx="1831576" cy="497408"/>
          </a:xfrm>
          <a:prstGeom prst="rect">
            <a:avLst/>
          </a:prstGeom>
        </p:spPr>
      </p:pic>
      <p:sp>
        <p:nvSpPr>
          <p:cNvPr id="191" name="Rectangle 190"/>
          <p:cNvSpPr/>
          <p:nvPr/>
        </p:nvSpPr>
        <p:spPr>
          <a:xfrm>
            <a:off x="5351287" y="2747634"/>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92" name="Rectangle 191"/>
          <p:cNvSpPr/>
          <p:nvPr/>
        </p:nvSpPr>
        <p:spPr>
          <a:xfrm>
            <a:off x="7743738" y="2582619"/>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93" name="Rectangle 192"/>
          <p:cNvSpPr/>
          <p:nvPr/>
        </p:nvSpPr>
        <p:spPr>
          <a:xfrm>
            <a:off x="7762989" y="3382710"/>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cxnSp>
        <p:nvCxnSpPr>
          <p:cNvPr id="196" name="Straight Connector 195"/>
          <p:cNvCxnSpPr/>
          <p:nvPr/>
        </p:nvCxnSpPr>
        <p:spPr>
          <a:xfrm>
            <a:off x="8078682" y="2834939"/>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8078682" y="3020328"/>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8078682" y="3211496"/>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8091158" y="3445048"/>
            <a:ext cx="1707014" cy="143565"/>
          </a:xfrm>
          <a:prstGeom prst="rect">
            <a:avLst/>
          </a:prstGeom>
          <a:noFill/>
        </p:spPr>
        <p:txBody>
          <a:bodyPr wrap="square" lIns="0" tIns="0" rIns="0" bIns="0" rtlCol="0">
            <a:spAutoFit/>
          </a:bodyPr>
          <a:lstStyle/>
          <a:p>
            <a:pPr>
              <a:lnSpc>
                <a:spcPts val="1000"/>
              </a:lnSpc>
            </a:pPr>
            <a:r>
              <a:rPr lang="en-US" sz="1400" b="1" dirty="0" smtClean="0"/>
              <a:t>All fire is prohibited.</a:t>
            </a:r>
            <a:endParaRPr lang="en-US" sz="1400" b="1" dirty="0"/>
          </a:p>
        </p:txBody>
      </p:sp>
      <p:sp>
        <p:nvSpPr>
          <p:cNvPr id="200" name="Rectangle 199"/>
          <p:cNvSpPr/>
          <p:nvPr/>
        </p:nvSpPr>
        <p:spPr>
          <a:xfrm>
            <a:off x="7743554" y="1622411"/>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201" name="Picture 200"/>
          <p:cNvPicPr>
            <a:picLocks noChangeAspect="1"/>
          </p:cNvPicPr>
          <p:nvPr/>
        </p:nvPicPr>
        <p:blipFill>
          <a:blip r:embed="rId4"/>
          <a:stretch>
            <a:fillRect/>
          </a:stretch>
        </p:blipFill>
        <p:spPr>
          <a:xfrm>
            <a:off x="7997052" y="1915322"/>
            <a:ext cx="1769717" cy="564146"/>
          </a:xfrm>
          <a:prstGeom prst="rect">
            <a:avLst/>
          </a:prstGeom>
        </p:spPr>
      </p:pic>
      <p:sp>
        <p:nvSpPr>
          <p:cNvPr id="202" name="TextBox 201"/>
          <p:cNvSpPr txBox="1"/>
          <p:nvPr/>
        </p:nvSpPr>
        <p:spPr>
          <a:xfrm>
            <a:off x="8053163" y="1620411"/>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203" name="Picture 202"/>
          <p:cNvPicPr>
            <a:picLocks noChangeAspect="1"/>
          </p:cNvPicPr>
          <p:nvPr/>
        </p:nvPicPr>
        <p:blipFill>
          <a:blip r:embed="rId5"/>
          <a:stretch>
            <a:fillRect/>
          </a:stretch>
        </p:blipFill>
        <p:spPr>
          <a:xfrm>
            <a:off x="5308064" y="280496"/>
            <a:ext cx="3495805" cy="714888"/>
          </a:xfrm>
          <a:prstGeom prst="rect">
            <a:avLst/>
          </a:prstGeom>
        </p:spPr>
      </p:pic>
      <p:sp>
        <p:nvSpPr>
          <p:cNvPr id="204" name="TextBox 203"/>
          <p:cNvSpPr txBox="1"/>
          <p:nvPr/>
        </p:nvSpPr>
        <p:spPr>
          <a:xfrm>
            <a:off x="5348711" y="943159"/>
            <a:ext cx="3455158" cy="309957"/>
          </a:xfrm>
          <a:prstGeom prst="rect">
            <a:avLst/>
          </a:prstGeom>
          <a:noFill/>
        </p:spPr>
        <p:txBody>
          <a:bodyPr wrap="square" lIns="0" tIns="0" rIns="0" bIns="0" rtlCol="0">
            <a:spAutoFit/>
          </a:bodyPr>
          <a:lstStyle/>
          <a:p>
            <a:pPr>
              <a:lnSpc>
                <a:spcPts val="1200"/>
              </a:lnSpc>
            </a:pPr>
            <a:r>
              <a:rPr lang="en-US" sz="1100" dirty="0"/>
              <a:t>Next time, check bulletin boards and websites for current fire restrictions.</a:t>
            </a:r>
            <a:endParaRPr lang="en-US" sz="1100" dirty="0"/>
          </a:p>
        </p:txBody>
      </p:sp>
      <p:pic>
        <p:nvPicPr>
          <p:cNvPr id="205" name="Picture 204"/>
          <p:cNvPicPr>
            <a:picLocks noChangeAspect="1"/>
          </p:cNvPicPr>
          <p:nvPr/>
        </p:nvPicPr>
        <p:blipFill>
          <a:blip r:embed="rId6"/>
          <a:stretch>
            <a:fillRect/>
          </a:stretch>
        </p:blipFill>
        <p:spPr>
          <a:xfrm>
            <a:off x="8795101" y="352716"/>
            <a:ext cx="953990" cy="900302"/>
          </a:xfrm>
          <a:prstGeom prst="rect">
            <a:avLst/>
          </a:prstGeom>
        </p:spPr>
      </p:pic>
      <p:pic>
        <p:nvPicPr>
          <p:cNvPr id="5" name="Picture 4"/>
          <p:cNvPicPr>
            <a:picLocks noChangeAspect="1"/>
          </p:cNvPicPr>
          <p:nvPr/>
        </p:nvPicPr>
        <p:blipFill>
          <a:blip r:embed="rId8"/>
          <a:stretch>
            <a:fillRect/>
          </a:stretch>
        </p:blipFill>
        <p:spPr>
          <a:xfrm>
            <a:off x="752485" y="2158144"/>
            <a:ext cx="495300" cy="457200"/>
          </a:xfrm>
          <a:prstGeom prst="rect">
            <a:avLst/>
          </a:prstGeom>
        </p:spPr>
      </p:pic>
      <p:pic>
        <p:nvPicPr>
          <p:cNvPr id="6" name="Picture 5"/>
          <p:cNvPicPr>
            <a:picLocks noChangeAspect="1"/>
          </p:cNvPicPr>
          <p:nvPr/>
        </p:nvPicPr>
        <p:blipFill>
          <a:blip r:embed="rId9"/>
          <a:stretch>
            <a:fillRect/>
          </a:stretch>
        </p:blipFill>
        <p:spPr>
          <a:xfrm>
            <a:off x="1246452" y="2142919"/>
            <a:ext cx="381000" cy="457200"/>
          </a:xfrm>
          <a:prstGeom prst="rect">
            <a:avLst/>
          </a:prstGeom>
        </p:spPr>
      </p:pic>
      <p:pic>
        <p:nvPicPr>
          <p:cNvPr id="8" name="Picture 7"/>
          <p:cNvPicPr>
            <a:picLocks noChangeAspect="1"/>
          </p:cNvPicPr>
          <p:nvPr/>
        </p:nvPicPr>
        <p:blipFill>
          <a:blip r:embed="rId10"/>
          <a:stretch>
            <a:fillRect/>
          </a:stretch>
        </p:blipFill>
        <p:spPr>
          <a:xfrm>
            <a:off x="1660482" y="2108680"/>
            <a:ext cx="266700" cy="482600"/>
          </a:xfrm>
          <a:prstGeom prst="rect">
            <a:avLst/>
          </a:prstGeom>
        </p:spPr>
      </p:pic>
      <p:pic>
        <p:nvPicPr>
          <p:cNvPr id="9" name="Picture 8"/>
          <p:cNvPicPr>
            <a:picLocks noChangeAspect="1"/>
          </p:cNvPicPr>
          <p:nvPr/>
        </p:nvPicPr>
        <p:blipFill>
          <a:blip r:embed="rId11"/>
          <a:stretch>
            <a:fillRect/>
          </a:stretch>
        </p:blipFill>
        <p:spPr>
          <a:xfrm>
            <a:off x="1978983" y="2220999"/>
            <a:ext cx="508000" cy="368300"/>
          </a:xfrm>
          <a:prstGeom prst="rect">
            <a:avLst/>
          </a:prstGeom>
        </p:spPr>
      </p:pic>
      <p:pic>
        <p:nvPicPr>
          <p:cNvPr id="206" name="Picture 205"/>
          <p:cNvPicPr>
            <a:picLocks noChangeAspect="1"/>
          </p:cNvPicPr>
          <p:nvPr/>
        </p:nvPicPr>
        <p:blipFill>
          <a:blip r:embed="rId7"/>
          <a:stretch>
            <a:fillRect/>
          </a:stretch>
        </p:blipFill>
        <p:spPr>
          <a:xfrm>
            <a:off x="321575" y="6065560"/>
            <a:ext cx="452321" cy="452321"/>
          </a:xfrm>
          <a:prstGeom prst="rect">
            <a:avLst/>
          </a:prstGeom>
        </p:spPr>
      </p:pic>
      <p:pic>
        <p:nvPicPr>
          <p:cNvPr id="207" name="Picture 206"/>
          <p:cNvPicPr>
            <a:picLocks noChangeAspect="1"/>
          </p:cNvPicPr>
          <p:nvPr/>
        </p:nvPicPr>
        <p:blipFill>
          <a:blip r:embed="rId8"/>
          <a:stretch>
            <a:fillRect/>
          </a:stretch>
        </p:blipFill>
        <p:spPr>
          <a:xfrm>
            <a:off x="798357" y="6063120"/>
            <a:ext cx="495300" cy="457200"/>
          </a:xfrm>
          <a:prstGeom prst="rect">
            <a:avLst/>
          </a:prstGeom>
        </p:spPr>
      </p:pic>
      <p:pic>
        <p:nvPicPr>
          <p:cNvPr id="208" name="Picture 207"/>
          <p:cNvPicPr>
            <a:picLocks noChangeAspect="1"/>
          </p:cNvPicPr>
          <p:nvPr/>
        </p:nvPicPr>
        <p:blipFill>
          <a:blip r:embed="rId9"/>
          <a:stretch>
            <a:fillRect/>
          </a:stretch>
        </p:blipFill>
        <p:spPr>
          <a:xfrm>
            <a:off x="1292324" y="6047895"/>
            <a:ext cx="381000" cy="457200"/>
          </a:xfrm>
          <a:prstGeom prst="rect">
            <a:avLst/>
          </a:prstGeom>
        </p:spPr>
      </p:pic>
      <p:pic>
        <p:nvPicPr>
          <p:cNvPr id="233" name="Picture 232"/>
          <p:cNvPicPr>
            <a:picLocks noChangeAspect="1"/>
          </p:cNvPicPr>
          <p:nvPr/>
        </p:nvPicPr>
        <p:blipFill>
          <a:blip r:embed="rId10"/>
          <a:stretch>
            <a:fillRect/>
          </a:stretch>
        </p:blipFill>
        <p:spPr>
          <a:xfrm>
            <a:off x="1706354" y="6013656"/>
            <a:ext cx="266700" cy="482600"/>
          </a:xfrm>
          <a:prstGeom prst="rect">
            <a:avLst/>
          </a:prstGeom>
        </p:spPr>
      </p:pic>
      <p:pic>
        <p:nvPicPr>
          <p:cNvPr id="234" name="Picture 233"/>
          <p:cNvPicPr>
            <a:picLocks noChangeAspect="1"/>
          </p:cNvPicPr>
          <p:nvPr/>
        </p:nvPicPr>
        <p:blipFill>
          <a:blip r:embed="rId11"/>
          <a:stretch>
            <a:fillRect/>
          </a:stretch>
        </p:blipFill>
        <p:spPr>
          <a:xfrm>
            <a:off x="2024855" y="6125975"/>
            <a:ext cx="508000" cy="368300"/>
          </a:xfrm>
          <a:prstGeom prst="rect">
            <a:avLst/>
          </a:prstGeom>
        </p:spPr>
      </p:pic>
      <p:pic>
        <p:nvPicPr>
          <p:cNvPr id="235" name="Picture 234"/>
          <p:cNvPicPr>
            <a:picLocks noChangeAspect="1"/>
          </p:cNvPicPr>
          <p:nvPr/>
        </p:nvPicPr>
        <p:blipFill>
          <a:blip r:embed="rId7"/>
          <a:stretch>
            <a:fillRect/>
          </a:stretch>
        </p:blipFill>
        <p:spPr>
          <a:xfrm>
            <a:off x="5317233" y="2194323"/>
            <a:ext cx="452321" cy="452321"/>
          </a:xfrm>
          <a:prstGeom prst="rect">
            <a:avLst/>
          </a:prstGeom>
        </p:spPr>
      </p:pic>
      <p:pic>
        <p:nvPicPr>
          <p:cNvPr id="236" name="Picture 235"/>
          <p:cNvPicPr>
            <a:picLocks noChangeAspect="1"/>
          </p:cNvPicPr>
          <p:nvPr/>
        </p:nvPicPr>
        <p:blipFill>
          <a:blip r:embed="rId8"/>
          <a:stretch>
            <a:fillRect/>
          </a:stretch>
        </p:blipFill>
        <p:spPr>
          <a:xfrm>
            <a:off x="5794015" y="2191883"/>
            <a:ext cx="495300" cy="457200"/>
          </a:xfrm>
          <a:prstGeom prst="rect">
            <a:avLst/>
          </a:prstGeom>
        </p:spPr>
      </p:pic>
      <p:pic>
        <p:nvPicPr>
          <p:cNvPr id="237" name="Picture 236"/>
          <p:cNvPicPr>
            <a:picLocks noChangeAspect="1"/>
          </p:cNvPicPr>
          <p:nvPr/>
        </p:nvPicPr>
        <p:blipFill>
          <a:blip r:embed="rId9"/>
          <a:stretch>
            <a:fillRect/>
          </a:stretch>
        </p:blipFill>
        <p:spPr>
          <a:xfrm>
            <a:off x="6287982" y="2176658"/>
            <a:ext cx="381000" cy="457200"/>
          </a:xfrm>
          <a:prstGeom prst="rect">
            <a:avLst/>
          </a:prstGeom>
        </p:spPr>
      </p:pic>
      <p:pic>
        <p:nvPicPr>
          <p:cNvPr id="238" name="Picture 237"/>
          <p:cNvPicPr>
            <a:picLocks noChangeAspect="1"/>
          </p:cNvPicPr>
          <p:nvPr/>
        </p:nvPicPr>
        <p:blipFill>
          <a:blip r:embed="rId10"/>
          <a:stretch>
            <a:fillRect/>
          </a:stretch>
        </p:blipFill>
        <p:spPr>
          <a:xfrm>
            <a:off x="6702012" y="2142419"/>
            <a:ext cx="266700" cy="482600"/>
          </a:xfrm>
          <a:prstGeom prst="rect">
            <a:avLst/>
          </a:prstGeom>
        </p:spPr>
      </p:pic>
      <p:pic>
        <p:nvPicPr>
          <p:cNvPr id="239" name="Picture 238"/>
          <p:cNvPicPr>
            <a:picLocks noChangeAspect="1"/>
          </p:cNvPicPr>
          <p:nvPr/>
        </p:nvPicPr>
        <p:blipFill>
          <a:blip r:embed="rId11"/>
          <a:stretch>
            <a:fillRect/>
          </a:stretch>
        </p:blipFill>
        <p:spPr>
          <a:xfrm>
            <a:off x="7020513" y="2254738"/>
            <a:ext cx="508000" cy="368300"/>
          </a:xfrm>
          <a:prstGeom prst="rect">
            <a:avLst/>
          </a:prstGeom>
        </p:spPr>
      </p:pic>
      <p:pic>
        <p:nvPicPr>
          <p:cNvPr id="240" name="Picture 239"/>
          <p:cNvPicPr>
            <a:picLocks noChangeAspect="1"/>
          </p:cNvPicPr>
          <p:nvPr/>
        </p:nvPicPr>
        <p:blipFill>
          <a:blip r:embed="rId7"/>
          <a:stretch>
            <a:fillRect/>
          </a:stretch>
        </p:blipFill>
        <p:spPr>
          <a:xfrm>
            <a:off x="5304128" y="6091976"/>
            <a:ext cx="452321" cy="452321"/>
          </a:xfrm>
          <a:prstGeom prst="rect">
            <a:avLst/>
          </a:prstGeom>
        </p:spPr>
      </p:pic>
      <p:pic>
        <p:nvPicPr>
          <p:cNvPr id="241" name="Picture 240"/>
          <p:cNvPicPr>
            <a:picLocks noChangeAspect="1"/>
          </p:cNvPicPr>
          <p:nvPr/>
        </p:nvPicPr>
        <p:blipFill>
          <a:blip r:embed="rId8"/>
          <a:stretch>
            <a:fillRect/>
          </a:stretch>
        </p:blipFill>
        <p:spPr>
          <a:xfrm>
            <a:off x="5780910" y="6089536"/>
            <a:ext cx="495300" cy="457200"/>
          </a:xfrm>
          <a:prstGeom prst="rect">
            <a:avLst/>
          </a:prstGeom>
        </p:spPr>
      </p:pic>
      <p:pic>
        <p:nvPicPr>
          <p:cNvPr id="242" name="Picture 241"/>
          <p:cNvPicPr>
            <a:picLocks noChangeAspect="1"/>
          </p:cNvPicPr>
          <p:nvPr/>
        </p:nvPicPr>
        <p:blipFill>
          <a:blip r:embed="rId9"/>
          <a:stretch>
            <a:fillRect/>
          </a:stretch>
        </p:blipFill>
        <p:spPr>
          <a:xfrm>
            <a:off x="6274877" y="6074311"/>
            <a:ext cx="381000" cy="457200"/>
          </a:xfrm>
          <a:prstGeom prst="rect">
            <a:avLst/>
          </a:prstGeom>
        </p:spPr>
      </p:pic>
      <p:pic>
        <p:nvPicPr>
          <p:cNvPr id="243" name="Picture 242"/>
          <p:cNvPicPr>
            <a:picLocks noChangeAspect="1"/>
          </p:cNvPicPr>
          <p:nvPr/>
        </p:nvPicPr>
        <p:blipFill>
          <a:blip r:embed="rId10"/>
          <a:stretch>
            <a:fillRect/>
          </a:stretch>
        </p:blipFill>
        <p:spPr>
          <a:xfrm>
            <a:off x="6688907" y="6040072"/>
            <a:ext cx="266700" cy="482600"/>
          </a:xfrm>
          <a:prstGeom prst="rect">
            <a:avLst/>
          </a:prstGeom>
        </p:spPr>
      </p:pic>
      <p:pic>
        <p:nvPicPr>
          <p:cNvPr id="244" name="Picture 243"/>
          <p:cNvPicPr>
            <a:picLocks noChangeAspect="1"/>
          </p:cNvPicPr>
          <p:nvPr/>
        </p:nvPicPr>
        <p:blipFill>
          <a:blip r:embed="rId11"/>
          <a:stretch>
            <a:fillRect/>
          </a:stretch>
        </p:blipFill>
        <p:spPr>
          <a:xfrm>
            <a:off x="7007408" y="6152391"/>
            <a:ext cx="508000" cy="368300"/>
          </a:xfrm>
          <a:prstGeom prst="rect">
            <a:avLst/>
          </a:prstGeom>
        </p:spPr>
      </p:pic>
    </p:spTree>
    <p:extLst>
      <p:ext uri="{BB962C8B-B14F-4D97-AF65-F5344CB8AC3E}">
        <p14:creationId xmlns:p14="http://schemas.microsoft.com/office/powerpoint/2010/main" val="18066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a:off x="5013533" y="0"/>
            <a:ext cx="0" cy="777240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032198" y="6961061"/>
            <a:ext cx="10058400" cy="0"/>
          </a:xfrm>
          <a:prstGeom prst="line">
            <a:avLst/>
          </a:prstGeom>
          <a:ln w="127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52559" y="881038"/>
            <a:ext cx="1582507" cy="2154436"/>
          </a:xfrm>
          <a:prstGeom prst="rect">
            <a:avLst/>
          </a:prstGeom>
          <a:noFill/>
        </p:spPr>
        <p:txBody>
          <a:bodyPr wrap="square" lIns="0" tIns="0" rIns="0" bIns="0" rtlCol="0">
            <a:spAutoFit/>
          </a:bodyPr>
          <a:lstStyle/>
          <a:p>
            <a:pPr>
              <a:lnSpc>
                <a:spcPts val="1000"/>
              </a:lnSpc>
              <a:spcBef>
                <a:spcPts val="600"/>
              </a:spcBef>
            </a:pPr>
            <a:r>
              <a:rPr lang="en-US" sz="900" dirty="0"/>
              <a:t>If they are allowed, never leave fires or hot coals unattended. Always make sure your fire is dead out before you leave.</a:t>
            </a:r>
          </a:p>
          <a:p>
            <a:pPr>
              <a:lnSpc>
                <a:spcPts val="1000"/>
              </a:lnSpc>
              <a:spcBef>
                <a:spcPts val="600"/>
              </a:spcBef>
            </a:pPr>
            <a:r>
              <a:rPr lang="en-US" sz="900" dirty="0"/>
              <a:t>Fireworks are prohibited on public lands in Oregon and Washington. Enjoy fireworks at community events instead.</a:t>
            </a:r>
          </a:p>
          <a:p>
            <a:pPr>
              <a:lnSpc>
                <a:spcPts val="1000"/>
              </a:lnSpc>
              <a:spcBef>
                <a:spcPts val="600"/>
              </a:spcBef>
            </a:pPr>
            <a:r>
              <a:rPr lang="en-US" sz="900" dirty="0"/>
              <a:t>Make sure your trailer chains are not dragging and creating a spark that can ignite nearby vegetation.</a:t>
            </a:r>
          </a:p>
          <a:p>
            <a:pPr>
              <a:lnSpc>
                <a:spcPts val="1000"/>
              </a:lnSpc>
              <a:spcBef>
                <a:spcPts val="600"/>
              </a:spcBef>
            </a:pPr>
            <a:r>
              <a:rPr lang="en-US" sz="900" dirty="0"/>
              <a:t>Sky lanterns (mini hot air balloons) are illegal to release into Oregon airspace and in most areas in Washington.</a:t>
            </a:r>
          </a:p>
        </p:txBody>
      </p:sp>
      <p:sp>
        <p:nvSpPr>
          <p:cNvPr id="33" name="TextBox 32"/>
          <p:cNvSpPr txBox="1"/>
          <p:nvPr/>
        </p:nvSpPr>
        <p:spPr>
          <a:xfrm>
            <a:off x="3053764" y="894906"/>
            <a:ext cx="1637368" cy="2069797"/>
          </a:xfrm>
          <a:prstGeom prst="rect">
            <a:avLst/>
          </a:prstGeom>
          <a:noFill/>
        </p:spPr>
        <p:txBody>
          <a:bodyPr wrap="square" lIns="0" tIns="0" rIns="0" bIns="0" rtlCol="0">
            <a:spAutoFit/>
          </a:bodyPr>
          <a:lstStyle/>
          <a:p>
            <a:pPr>
              <a:spcBef>
                <a:spcPts val="600"/>
              </a:spcBef>
            </a:pPr>
            <a:r>
              <a:rPr lang="en-US" sz="900" dirty="0"/>
              <a:t>When restricted, smoking is allowed only in an enclosed vehicle on improved roads. Always use an ashtray.</a:t>
            </a:r>
          </a:p>
          <a:p>
            <a:pPr>
              <a:spcBef>
                <a:spcPts val="600"/>
              </a:spcBef>
            </a:pPr>
            <a:r>
              <a:rPr lang="en-US" sz="900" dirty="0"/>
              <a:t>Use properly functioning spark arrestors and stay on designated roads and/or trails.</a:t>
            </a:r>
          </a:p>
          <a:p>
            <a:pPr>
              <a:spcBef>
                <a:spcPts val="700"/>
              </a:spcBef>
            </a:pPr>
            <a:r>
              <a:rPr lang="en-US" sz="900" dirty="0"/>
              <a:t>Do not park, drive or idle on dry, flammable vegetation. Your vehicle could start a wildfire.</a:t>
            </a:r>
          </a:p>
          <a:p>
            <a:pPr>
              <a:spcBef>
                <a:spcPts val="800"/>
              </a:spcBef>
            </a:pPr>
            <a:r>
              <a:rPr lang="en-US" sz="900" dirty="0"/>
              <a:t>Call 911 to report a wildfire. Be prepared to provide your location and contact information.</a:t>
            </a:r>
            <a:endParaRPr lang="en-US" sz="900" dirty="0"/>
          </a:p>
        </p:txBody>
      </p:sp>
      <p:pic>
        <p:nvPicPr>
          <p:cNvPr id="4" name="Picture 3"/>
          <p:cNvPicPr>
            <a:picLocks noChangeAspect="1"/>
          </p:cNvPicPr>
          <p:nvPr/>
        </p:nvPicPr>
        <p:blipFill>
          <a:blip r:embed="rId3"/>
          <a:stretch>
            <a:fillRect/>
          </a:stretch>
        </p:blipFill>
        <p:spPr>
          <a:xfrm>
            <a:off x="331165" y="859215"/>
            <a:ext cx="457200" cy="457200"/>
          </a:xfrm>
          <a:prstGeom prst="rect">
            <a:avLst/>
          </a:prstGeom>
        </p:spPr>
      </p:pic>
      <p:pic>
        <p:nvPicPr>
          <p:cNvPr id="5" name="Picture 4"/>
          <p:cNvPicPr>
            <a:picLocks noChangeAspect="1"/>
          </p:cNvPicPr>
          <p:nvPr/>
        </p:nvPicPr>
        <p:blipFill>
          <a:blip r:embed="rId4"/>
          <a:stretch>
            <a:fillRect/>
          </a:stretch>
        </p:blipFill>
        <p:spPr>
          <a:xfrm>
            <a:off x="2527118" y="1483519"/>
            <a:ext cx="457200" cy="457200"/>
          </a:xfrm>
          <a:prstGeom prst="rect">
            <a:avLst/>
          </a:prstGeom>
        </p:spPr>
      </p:pic>
      <p:pic>
        <p:nvPicPr>
          <p:cNvPr id="6" name="Picture 5"/>
          <p:cNvPicPr>
            <a:picLocks noChangeAspect="1"/>
          </p:cNvPicPr>
          <p:nvPr/>
        </p:nvPicPr>
        <p:blipFill>
          <a:blip r:embed="rId5"/>
          <a:stretch>
            <a:fillRect/>
          </a:stretch>
        </p:blipFill>
        <p:spPr>
          <a:xfrm>
            <a:off x="325913" y="1463755"/>
            <a:ext cx="457200" cy="457200"/>
          </a:xfrm>
          <a:prstGeom prst="rect">
            <a:avLst/>
          </a:prstGeom>
        </p:spPr>
      </p:pic>
      <p:pic>
        <p:nvPicPr>
          <p:cNvPr id="7" name="Picture 6"/>
          <p:cNvPicPr>
            <a:picLocks noChangeAspect="1"/>
          </p:cNvPicPr>
          <p:nvPr/>
        </p:nvPicPr>
        <p:blipFill>
          <a:blip r:embed="rId6"/>
          <a:stretch>
            <a:fillRect/>
          </a:stretch>
        </p:blipFill>
        <p:spPr>
          <a:xfrm>
            <a:off x="331165" y="2552515"/>
            <a:ext cx="457200" cy="457200"/>
          </a:xfrm>
          <a:prstGeom prst="rect">
            <a:avLst/>
          </a:prstGeom>
        </p:spPr>
      </p:pic>
      <p:pic>
        <p:nvPicPr>
          <p:cNvPr id="8" name="Picture 7"/>
          <p:cNvPicPr>
            <a:picLocks noChangeAspect="1"/>
          </p:cNvPicPr>
          <p:nvPr/>
        </p:nvPicPr>
        <p:blipFill>
          <a:blip r:embed="rId7"/>
          <a:stretch>
            <a:fillRect/>
          </a:stretch>
        </p:blipFill>
        <p:spPr>
          <a:xfrm>
            <a:off x="324590" y="2014155"/>
            <a:ext cx="457200" cy="457200"/>
          </a:xfrm>
          <a:prstGeom prst="rect">
            <a:avLst/>
          </a:prstGeom>
        </p:spPr>
      </p:pic>
      <p:pic>
        <p:nvPicPr>
          <p:cNvPr id="82" name="Picture 81"/>
          <p:cNvPicPr>
            <a:picLocks noChangeAspect="1"/>
          </p:cNvPicPr>
          <p:nvPr/>
        </p:nvPicPr>
        <p:blipFill>
          <a:blip r:embed="rId8"/>
          <a:stretch>
            <a:fillRect/>
          </a:stretch>
        </p:blipFill>
        <p:spPr>
          <a:xfrm>
            <a:off x="2512111" y="2009675"/>
            <a:ext cx="466253" cy="457200"/>
          </a:xfrm>
          <a:prstGeom prst="rect">
            <a:avLst/>
          </a:prstGeom>
        </p:spPr>
      </p:pic>
      <p:pic>
        <p:nvPicPr>
          <p:cNvPr id="85" name="Picture 84"/>
          <p:cNvPicPr>
            <a:picLocks noChangeAspect="1"/>
          </p:cNvPicPr>
          <p:nvPr/>
        </p:nvPicPr>
        <p:blipFill>
          <a:blip r:embed="rId9"/>
          <a:stretch>
            <a:fillRect/>
          </a:stretch>
        </p:blipFill>
        <p:spPr>
          <a:xfrm>
            <a:off x="2527118" y="871320"/>
            <a:ext cx="457200" cy="457200"/>
          </a:xfrm>
          <a:prstGeom prst="rect">
            <a:avLst/>
          </a:prstGeom>
        </p:spPr>
      </p:pic>
      <p:pic>
        <p:nvPicPr>
          <p:cNvPr id="86" name="Picture 85"/>
          <p:cNvPicPr>
            <a:picLocks noChangeAspect="1"/>
          </p:cNvPicPr>
          <p:nvPr/>
        </p:nvPicPr>
        <p:blipFill>
          <a:blip r:embed="rId10"/>
          <a:stretch>
            <a:fillRect/>
          </a:stretch>
        </p:blipFill>
        <p:spPr>
          <a:xfrm>
            <a:off x="355418" y="340371"/>
            <a:ext cx="4343400" cy="469900"/>
          </a:xfrm>
          <a:prstGeom prst="rect">
            <a:avLst/>
          </a:prstGeom>
        </p:spPr>
      </p:pic>
      <p:sp>
        <p:nvSpPr>
          <p:cNvPr id="154" name="TextBox 153"/>
          <p:cNvSpPr txBox="1"/>
          <p:nvPr/>
        </p:nvSpPr>
        <p:spPr>
          <a:xfrm>
            <a:off x="367544" y="325359"/>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pic>
        <p:nvPicPr>
          <p:cNvPr id="11" name="Picture 10"/>
          <p:cNvPicPr>
            <a:picLocks noChangeAspect="1"/>
          </p:cNvPicPr>
          <p:nvPr/>
        </p:nvPicPr>
        <p:blipFill>
          <a:blip r:embed="rId11"/>
          <a:stretch>
            <a:fillRect/>
          </a:stretch>
        </p:blipFill>
        <p:spPr>
          <a:xfrm>
            <a:off x="2527118" y="2546763"/>
            <a:ext cx="457200" cy="457200"/>
          </a:xfrm>
          <a:prstGeom prst="rect">
            <a:avLst/>
          </a:prstGeom>
        </p:spPr>
      </p:pic>
      <p:pic>
        <p:nvPicPr>
          <p:cNvPr id="12" name="Picture 11"/>
          <p:cNvPicPr>
            <a:picLocks noChangeAspect="1"/>
          </p:cNvPicPr>
          <p:nvPr/>
        </p:nvPicPr>
        <p:blipFill>
          <a:blip r:embed="rId12"/>
          <a:stretch>
            <a:fillRect/>
          </a:stretch>
        </p:blipFill>
        <p:spPr>
          <a:xfrm>
            <a:off x="293269" y="3082090"/>
            <a:ext cx="2760495" cy="500090"/>
          </a:xfrm>
          <a:prstGeom prst="rect">
            <a:avLst/>
          </a:prstGeom>
        </p:spPr>
      </p:pic>
      <p:pic>
        <p:nvPicPr>
          <p:cNvPr id="13" name="Picture 12"/>
          <p:cNvPicPr>
            <a:picLocks noChangeAspect="1"/>
          </p:cNvPicPr>
          <p:nvPr/>
        </p:nvPicPr>
        <p:blipFill>
          <a:blip r:embed="rId13"/>
          <a:stretch>
            <a:fillRect/>
          </a:stretch>
        </p:blipFill>
        <p:spPr>
          <a:xfrm>
            <a:off x="4130672" y="2953422"/>
            <a:ext cx="538653" cy="675765"/>
          </a:xfrm>
          <a:prstGeom prst="rect">
            <a:avLst/>
          </a:prstGeom>
        </p:spPr>
      </p:pic>
      <p:sp>
        <p:nvSpPr>
          <p:cNvPr id="155" name="TextBox 154"/>
          <p:cNvSpPr txBox="1"/>
          <p:nvPr/>
        </p:nvSpPr>
        <p:spPr>
          <a:xfrm>
            <a:off x="5866092" y="931502"/>
            <a:ext cx="1582507" cy="2154436"/>
          </a:xfrm>
          <a:prstGeom prst="rect">
            <a:avLst/>
          </a:prstGeom>
          <a:noFill/>
        </p:spPr>
        <p:txBody>
          <a:bodyPr wrap="square" lIns="0" tIns="0" rIns="0" bIns="0" rtlCol="0">
            <a:spAutoFit/>
          </a:bodyPr>
          <a:lstStyle/>
          <a:p>
            <a:pPr>
              <a:lnSpc>
                <a:spcPts val="1000"/>
              </a:lnSpc>
              <a:spcBef>
                <a:spcPts val="600"/>
              </a:spcBef>
            </a:pPr>
            <a:r>
              <a:rPr lang="en-US" sz="900" dirty="0"/>
              <a:t>If they are allowed, never leave fires or hot coals unattended. Always make sure your fire is dead out before you leave.</a:t>
            </a:r>
          </a:p>
          <a:p>
            <a:pPr>
              <a:lnSpc>
                <a:spcPts val="1000"/>
              </a:lnSpc>
              <a:spcBef>
                <a:spcPts val="600"/>
              </a:spcBef>
            </a:pPr>
            <a:r>
              <a:rPr lang="en-US" sz="900" dirty="0"/>
              <a:t>Fireworks are prohibited on public lands in Oregon and Washington. Enjoy fireworks at community events instead.</a:t>
            </a:r>
          </a:p>
          <a:p>
            <a:pPr>
              <a:lnSpc>
                <a:spcPts val="1000"/>
              </a:lnSpc>
              <a:spcBef>
                <a:spcPts val="600"/>
              </a:spcBef>
            </a:pPr>
            <a:r>
              <a:rPr lang="en-US" sz="900" dirty="0"/>
              <a:t>Make sure your trailer chains are not dragging and creating a spark that can ignite nearby vegetation.</a:t>
            </a:r>
          </a:p>
          <a:p>
            <a:pPr>
              <a:lnSpc>
                <a:spcPts val="1000"/>
              </a:lnSpc>
              <a:spcBef>
                <a:spcPts val="600"/>
              </a:spcBef>
            </a:pPr>
            <a:r>
              <a:rPr lang="en-US" sz="900" dirty="0"/>
              <a:t>Sky lanterns (mini hot air balloons) are illegal to release into Oregon airspace and in most areas in Washington.</a:t>
            </a:r>
          </a:p>
        </p:txBody>
      </p:sp>
      <p:sp>
        <p:nvSpPr>
          <p:cNvPr id="156" name="TextBox 155"/>
          <p:cNvSpPr txBox="1"/>
          <p:nvPr/>
        </p:nvSpPr>
        <p:spPr>
          <a:xfrm>
            <a:off x="8067297" y="945370"/>
            <a:ext cx="1637368" cy="2069797"/>
          </a:xfrm>
          <a:prstGeom prst="rect">
            <a:avLst/>
          </a:prstGeom>
          <a:noFill/>
        </p:spPr>
        <p:txBody>
          <a:bodyPr wrap="square" lIns="0" tIns="0" rIns="0" bIns="0" rtlCol="0">
            <a:spAutoFit/>
          </a:bodyPr>
          <a:lstStyle/>
          <a:p>
            <a:pPr>
              <a:spcBef>
                <a:spcPts val="600"/>
              </a:spcBef>
            </a:pPr>
            <a:r>
              <a:rPr lang="en-US" sz="900" dirty="0"/>
              <a:t>When restricted, smoking is allowed only in an enclosed vehicle on improved roads. Always use an ashtray.</a:t>
            </a:r>
          </a:p>
          <a:p>
            <a:pPr>
              <a:spcBef>
                <a:spcPts val="600"/>
              </a:spcBef>
            </a:pPr>
            <a:r>
              <a:rPr lang="en-US" sz="900" dirty="0"/>
              <a:t>Use properly functioning spark arrestors and stay on designated roads and/or trails.</a:t>
            </a:r>
          </a:p>
          <a:p>
            <a:pPr>
              <a:spcBef>
                <a:spcPts val="700"/>
              </a:spcBef>
            </a:pPr>
            <a:r>
              <a:rPr lang="en-US" sz="900" dirty="0"/>
              <a:t>Do not park, drive or idle on dry, flammable vegetation. Your vehicle could start a wildfire.</a:t>
            </a:r>
          </a:p>
          <a:p>
            <a:pPr>
              <a:spcBef>
                <a:spcPts val="800"/>
              </a:spcBef>
            </a:pPr>
            <a:r>
              <a:rPr lang="en-US" sz="900" dirty="0"/>
              <a:t>Call 911 to report a wildfire. Be prepared to provide your location and contact information.</a:t>
            </a:r>
            <a:endParaRPr lang="en-US" sz="900" dirty="0"/>
          </a:p>
        </p:txBody>
      </p:sp>
      <p:pic>
        <p:nvPicPr>
          <p:cNvPr id="157" name="Picture 156"/>
          <p:cNvPicPr>
            <a:picLocks noChangeAspect="1"/>
          </p:cNvPicPr>
          <p:nvPr/>
        </p:nvPicPr>
        <p:blipFill>
          <a:blip r:embed="rId3"/>
          <a:stretch>
            <a:fillRect/>
          </a:stretch>
        </p:blipFill>
        <p:spPr>
          <a:xfrm>
            <a:off x="5344698" y="909679"/>
            <a:ext cx="457200" cy="457200"/>
          </a:xfrm>
          <a:prstGeom prst="rect">
            <a:avLst/>
          </a:prstGeom>
        </p:spPr>
      </p:pic>
      <p:pic>
        <p:nvPicPr>
          <p:cNvPr id="158" name="Picture 157"/>
          <p:cNvPicPr>
            <a:picLocks noChangeAspect="1"/>
          </p:cNvPicPr>
          <p:nvPr/>
        </p:nvPicPr>
        <p:blipFill>
          <a:blip r:embed="rId4"/>
          <a:stretch>
            <a:fillRect/>
          </a:stretch>
        </p:blipFill>
        <p:spPr>
          <a:xfrm>
            <a:off x="7540651" y="1533983"/>
            <a:ext cx="457200" cy="457200"/>
          </a:xfrm>
          <a:prstGeom prst="rect">
            <a:avLst/>
          </a:prstGeom>
        </p:spPr>
      </p:pic>
      <p:pic>
        <p:nvPicPr>
          <p:cNvPr id="159" name="Picture 158"/>
          <p:cNvPicPr>
            <a:picLocks noChangeAspect="1"/>
          </p:cNvPicPr>
          <p:nvPr/>
        </p:nvPicPr>
        <p:blipFill>
          <a:blip r:embed="rId5"/>
          <a:stretch>
            <a:fillRect/>
          </a:stretch>
        </p:blipFill>
        <p:spPr>
          <a:xfrm>
            <a:off x="5339446" y="1514219"/>
            <a:ext cx="457200" cy="457200"/>
          </a:xfrm>
          <a:prstGeom prst="rect">
            <a:avLst/>
          </a:prstGeom>
        </p:spPr>
      </p:pic>
      <p:pic>
        <p:nvPicPr>
          <p:cNvPr id="160" name="Picture 159"/>
          <p:cNvPicPr>
            <a:picLocks noChangeAspect="1"/>
          </p:cNvPicPr>
          <p:nvPr/>
        </p:nvPicPr>
        <p:blipFill>
          <a:blip r:embed="rId6"/>
          <a:stretch>
            <a:fillRect/>
          </a:stretch>
        </p:blipFill>
        <p:spPr>
          <a:xfrm>
            <a:off x="5344698" y="2602979"/>
            <a:ext cx="457200" cy="457200"/>
          </a:xfrm>
          <a:prstGeom prst="rect">
            <a:avLst/>
          </a:prstGeom>
        </p:spPr>
      </p:pic>
      <p:pic>
        <p:nvPicPr>
          <p:cNvPr id="161" name="Picture 160"/>
          <p:cNvPicPr>
            <a:picLocks noChangeAspect="1"/>
          </p:cNvPicPr>
          <p:nvPr/>
        </p:nvPicPr>
        <p:blipFill>
          <a:blip r:embed="rId7"/>
          <a:stretch>
            <a:fillRect/>
          </a:stretch>
        </p:blipFill>
        <p:spPr>
          <a:xfrm>
            <a:off x="5338123" y="2064619"/>
            <a:ext cx="457200" cy="457200"/>
          </a:xfrm>
          <a:prstGeom prst="rect">
            <a:avLst/>
          </a:prstGeom>
        </p:spPr>
      </p:pic>
      <p:pic>
        <p:nvPicPr>
          <p:cNvPr id="162" name="Picture 161"/>
          <p:cNvPicPr>
            <a:picLocks noChangeAspect="1"/>
          </p:cNvPicPr>
          <p:nvPr/>
        </p:nvPicPr>
        <p:blipFill>
          <a:blip r:embed="rId8"/>
          <a:stretch>
            <a:fillRect/>
          </a:stretch>
        </p:blipFill>
        <p:spPr>
          <a:xfrm>
            <a:off x="7525644" y="2060139"/>
            <a:ext cx="466253" cy="457200"/>
          </a:xfrm>
          <a:prstGeom prst="rect">
            <a:avLst/>
          </a:prstGeom>
        </p:spPr>
      </p:pic>
      <p:pic>
        <p:nvPicPr>
          <p:cNvPr id="163" name="Picture 162"/>
          <p:cNvPicPr>
            <a:picLocks noChangeAspect="1"/>
          </p:cNvPicPr>
          <p:nvPr/>
        </p:nvPicPr>
        <p:blipFill>
          <a:blip r:embed="rId9"/>
          <a:stretch>
            <a:fillRect/>
          </a:stretch>
        </p:blipFill>
        <p:spPr>
          <a:xfrm>
            <a:off x="7540651" y="921784"/>
            <a:ext cx="457200" cy="457200"/>
          </a:xfrm>
          <a:prstGeom prst="rect">
            <a:avLst/>
          </a:prstGeom>
        </p:spPr>
      </p:pic>
      <p:pic>
        <p:nvPicPr>
          <p:cNvPr id="164" name="Picture 163"/>
          <p:cNvPicPr>
            <a:picLocks noChangeAspect="1"/>
          </p:cNvPicPr>
          <p:nvPr/>
        </p:nvPicPr>
        <p:blipFill>
          <a:blip r:embed="rId10"/>
          <a:stretch>
            <a:fillRect/>
          </a:stretch>
        </p:blipFill>
        <p:spPr>
          <a:xfrm>
            <a:off x="5368951" y="390835"/>
            <a:ext cx="4343400" cy="469900"/>
          </a:xfrm>
          <a:prstGeom prst="rect">
            <a:avLst/>
          </a:prstGeom>
        </p:spPr>
      </p:pic>
      <p:sp>
        <p:nvSpPr>
          <p:cNvPr id="165" name="TextBox 164"/>
          <p:cNvSpPr txBox="1"/>
          <p:nvPr/>
        </p:nvSpPr>
        <p:spPr>
          <a:xfrm>
            <a:off x="5381077" y="375823"/>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pic>
        <p:nvPicPr>
          <p:cNvPr id="166" name="Picture 165"/>
          <p:cNvPicPr>
            <a:picLocks noChangeAspect="1"/>
          </p:cNvPicPr>
          <p:nvPr/>
        </p:nvPicPr>
        <p:blipFill>
          <a:blip r:embed="rId11"/>
          <a:stretch>
            <a:fillRect/>
          </a:stretch>
        </p:blipFill>
        <p:spPr>
          <a:xfrm>
            <a:off x="7540651" y="2597227"/>
            <a:ext cx="457200" cy="457200"/>
          </a:xfrm>
          <a:prstGeom prst="rect">
            <a:avLst/>
          </a:prstGeom>
        </p:spPr>
      </p:pic>
      <p:pic>
        <p:nvPicPr>
          <p:cNvPr id="167" name="Picture 166"/>
          <p:cNvPicPr>
            <a:picLocks noChangeAspect="1"/>
          </p:cNvPicPr>
          <p:nvPr/>
        </p:nvPicPr>
        <p:blipFill>
          <a:blip r:embed="rId12"/>
          <a:stretch>
            <a:fillRect/>
          </a:stretch>
        </p:blipFill>
        <p:spPr>
          <a:xfrm>
            <a:off x="5306802" y="3132554"/>
            <a:ext cx="2760495" cy="500090"/>
          </a:xfrm>
          <a:prstGeom prst="rect">
            <a:avLst/>
          </a:prstGeom>
        </p:spPr>
      </p:pic>
      <p:pic>
        <p:nvPicPr>
          <p:cNvPr id="168" name="Picture 167"/>
          <p:cNvPicPr>
            <a:picLocks noChangeAspect="1"/>
          </p:cNvPicPr>
          <p:nvPr/>
        </p:nvPicPr>
        <p:blipFill>
          <a:blip r:embed="rId13"/>
          <a:stretch>
            <a:fillRect/>
          </a:stretch>
        </p:blipFill>
        <p:spPr>
          <a:xfrm>
            <a:off x="9144205" y="3003886"/>
            <a:ext cx="538653" cy="675765"/>
          </a:xfrm>
          <a:prstGeom prst="rect">
            <a:avLst/>
          </a:prstGeom>
        </p:spPr>
      </p:pic>
      <p:sp>
        <p:nvSpPr>
          <p:cNvPr id="183" name="TextBox 182"/>
          <p:cNvSpPr txBox="1"/>
          <p:nvPr/>
        </p:nvSpPr>
        <p:spPr>
          <a:xfrm>
            <a:off x="859872" y="4767023"/>
            <a:ext cx="1582507" cy="2154436"/>
          </a:xfrm>
          <a:prstGeom prst="rect">
            <a:avLst/>
          </a:prstGeom>
          <a:noFill/>
        </p:spPr>
        <p:txBody>
          <a:bodyPr wrap="square" lIns="0" tIns="0" rIns="0" bIns="0" rtlCol="0">
            <a:spAutoFit/>
          </a:bodyPr>
          <a:lstStyle/>
          <a:p>
            <a:pPr>
              <a:lnSpc>
                <a:spcPts val="1000"/>
              </a:lnSpc>
              <a:spcBef>
                <a:spcPts val="600"/>
              </a:spcBef>
            </a:pPr>
            <a:r>
              <a:rPr lang="en-US" sz="900" dirty="0"/>
              <a:t>If they are allowed, never leave fires or hot coals unattended. Always make sure your fire is dead out before you leave.</a:t>
            </a:r>
          </a:p>
          <a:p>
            <a:pPr>
              <a:lnSpc>
                <a:spcPts val="1000"/>
              </a:lnSpc>
              <a:spcBef>
                <a:spcPts val="600"/>
              </a:spcBef>
            </a:pPr>
            <a:r>
              <a:rPr lang="en-US" sz="900" dirty="0"/>
              <a:t>Fireworks are prohibited on public lands in Oregon and Washington. Enjoy fireworks at community events instead.</a:t>
            </a:r>
          </a:p>
          <a:p>
            <a:pPr>
              <a:lnSpc>
                <a:spcPts val="1000"/>
              </a:lnSpc>
              <a:spcBef>
                <a:spcPts val="600"/>
              </a:spcBef>
            </a:pPr>
            <a:r>
              <a:rPr lang="en-US" sz="900" dirty="0"/>
              <a:t>Make sure your trailer chains are not dragging and creating a spark that can ignite nearby vegetation.</a:t>
            </a:r>
          </a:p>
          <a:p>
            <a:pPr>
              <a:lnSpc>
                <a:spcPts val="1000"/>
              </a:lnSpc>
              <a:spcBef>
                <a:spcPts val="600"/>
              </a:spcBef>
            </a:pPr>
            <a:r>
              <a:rPr lang="en-US" sz="900" dirty="0"/>
              <a:t>Sky lanterns (mini hot air balloons) are illegal to release into Oregon airspace and in most areas in Washington.</a:t>
            </a:r>
          </a:p>
        </p:txBody>
      </p:sp>
      <p:sp>
        <p:nvSpPr>
          <p:cNvPr id="184" name="TextBox 183"/>
          <p:cNvSpPr txBox="1"/>
          <p:nvPr/>
        </p:nvSpPr>
        <p:spPr>
          <a:xfrm>
            <a:off x="3061077" y="4780891"/>
            <a:ext cx="1637368" cy="2069797"/>
          </a:xfrm>
          <a:prstGeom prst="rect">
            <a:avLst/>
          </a:prstGeom>
          <a:noFill/>
        </p:spPr>
        <p:txBody>
          <a:bodyPr wrap="square" lIns="0" tIns="0" rIns="0" bIns="0" rtlCol="0">
            <a:spAutoFit/>
          </a:bodyPr>
          <a:lstStyle/>
          <a:p>
            <a:pPr>
              <a:spcBef>
                <a:spcPts val="600"/>
              </a:spcBef>
            </a:pPr>
            <a:r>
              <a:rPr lang="en-US" sz="900" dirty="0"/>
              <a:t>When restricted, smoking is allowed only in an enclosed vehicle on improved roads. Always use an ashtray.</a:t>
            </a:r>
          </a:p>
          <a:p>
            <a:pPr>
              <a:spcBef>
                <a:spcPts val="600"/>
              </a:spcBef>
            </a:pPr>
            <a:r>
              <a:rPr lang="en-US" sz="900" dirty="0"/>
              <a:t>Use properly functioning spark arrestors and stay on designated roads and/or trails.</a:t>
            </a:r>
          </a:p>
          <a:p>
            <a:pPr>
              <a:spcBef>
                <a:spcPts val="700"/>
              </a:spcBef>
            </a:pPr>
            <a:r>
              <a:rPr lang="en-US" sz="900" dirty="0"/>
              <a:t>Do not park, drive or idle on dry, flammable vegetation. Your vehicle could start a wildfire.</a:t>
            </a:r>
          </a:p>
          <a:p>
            <a:pPr>
              <a:spcBef>
                <a:spcPts val="800"/>
              </a:spcBef>
            </a:pPr>
            <a:r>
              <a:rPr lang="en-US" sz="900" dirty="0"/>
              <a:t>Call 911 to report a wildfire. Be prepared to provide your location and contact information.</a:t>
            </a:r>
            <a:endParaRPr lang="en-US" sz="900" dirty="0"/>
          </a:p>
        </p:txBody>
      </p:sp>
      <p:pic>
        <p:nvPicPr>
          <p:cNvPr id="185" name="Picture 184"/>
          <p:cNvPicPr>
            <a:picLocks noChangeAspect="1"/>
          </p:cNvPicPr>
          <p:nvPr/>
        </p:nvPicPr>
        <p:blipFill>
          <a:blip r:embed="rId3"/>
          <a:stretch>
            <a:fillRect/>
          </a:stretch>
        </p:blipFill>
        <p:spPr>
          <a:xfrm>
            <a:off x="338478" y="4745200"/>
            <a:ext cx="457200" cy="457200"/>
          </a:xfrm>
          <a:prstGeom prst="rect">
            <a:avLst/>
          </a:prstGeom>
        </p:spPr>
      </p:pic>
      <p:pic>
        <p:nvPicPr>
          <p:cNvPr id="186" name="Picture 185"/>
          <p:cNvPicPr>
            <a:picLocks noChangeAspect="1"/>
          </p:cNvPicPr>
          <p:nvPr/>
        </p:nvPicPr>
        <p:blipFill>
          <a:blip r:embed="rId4"/>
          <a:stretch>
            <a:fillRect/>
          </a:stretch>
        </p:blipFill>
        <p:spPr>
          <a:xfrm>
            <a:off x="2534431" y="5369504"/>
            <a:ext cx="457200" cy="457200"/>
          </a:xfrm>
          <a:prstGeom prst="rect">
            <a:avLst/>
          </a:prstGeom>
        </p:spPr>
      </p:pic>
      <p:pic>
        <p:nvPicPr>
          <p:cNvPr id="187" name="Picture 186"/>
          <p:cNvPicPr>
            <a:picLocks noChangeAspect="1"/>
          </p:cNvPicPr>
          <p:nvPr/>
        </p:nvPicPr>
        <p:blipFill>
          <a:blip r:embed="rId5"/>
          <a:stretch>
            <a:fillRect/>
          </a:stretch>
        </p:blipFill>
        <p:spPr>
          <a:xfrm>
            <a:off x="333226" y="5349740"/>
            <a:ext cx="457200" cy="457200"/>
          </a:xfrm>
          <a:prstGeom prst="rect">
            <a:avLst/>
          </a:prstGeom>
        </p:spPr>
      </p:pic>
      <p:pic>
        <p:nvPicPr>
          <p:cNvPr id="188" name="Picture 187"/>
          <p:cNvPicPr>
            <a:picLocks noChangeAspect="1"/>
          </p:cNvPicPr>
          <p:nvPr/>
        </p:nvPicPr>
        <p:blipFill>
          <a:blip r:embed="rId6"/>
          <a:stretch>
            <a:fillRect/>
          </a:stretch>
        </p:blipFill>
        <p:spPr>
          <a:xfrm>
            <a:off x="338478" y="6438500"/>
            <a:ext cx="457200" cy="457200"/>
          </a:xfrm>
          <a:prstGeom prst="rect">
            <a:avLst/>
          </a:prstGeom>
        </p:spPr>
      </p:pic>
      <p:pic>
        <p:nvPicPr>
          <p:cNvPr id="189" name="Picture 188"/>
          <p:cNvPicPr>
            <a:picLocks noChangeAspect="1"/>
          </p:cNvPicPr>
          <p:nvPr/>
        </p:nvPicPr>
        <p:blipFill>
          <a:blip r:embed="rId7"/>
          <a:stretch>
            <a:fillRect/>
          </a:stretch>
        </p:blipFill>
        <p:spPr>
          <a:xfrm>
            <a:off x="331903" y="5900140"/>
            <a:ext cx="457200" cy="457200"/>
          </a:xfrm>
          <a:prstGeom prst="rect">
            <a:avLst/>
          </a:prstGeom>
        </p:spPr>
      </p:pic>
      <p:pic>
        <p:nvPicPr>
          <p:cNvPr id="190" name="Picture 189"/>
          <p:cNvPicPr>
            <a:picLocks noChangeAspect="1"/>
          </p:cNvPicPr>
          <p:nvPr/>
        </p:nvPicPr>
        <p:blipFill>
          <a:blip r:embed="rId8"/>
          <a:stretch>
            <a:fillRect/>
          </a:stretch>
        </p:blipFill>
        <p:spPr>
          <a:xfrm>
            <a:off x="2519424" y="5895660"/>
            <a:ext cx="466253" cy="457200"/>
          </a:xfrm>
          <a:prstGeom prst="rect">
            <a:avLst/>
          </a:prstGeom>
        </p:spPr>
      </p:pic>
      <p:pic>
        <p:nvPicPr>
          <p:cNvPr id="191" name="Picture 190"/>
          <p:cNvPicPr>
            <a:picLocks noChangeAspect="1"/>
          </p:cNvPicPr>
          <p:nvPr/>
        </p:nvPicPr>
        <p:blipFill>
          <a:blip r:embed="rId9"/>
          <a:stretch>
            <a:fillRect/>
          </a:stretch>
        </p:blipFill>
        <p:spPr>
          <a:xfrm>
            <a:off x="2534431" y="4757305"/>
            <a:ext cx="457200" cy="457200"/>
          </a:xfrm>
          <a:prstGeom prst="rect">
            <a:avLst/>
          </a:prstGeom>
        </p:spPr>
      </p:pic>
      <p:pic>
        <p:nvPicPr>
          <p:cNvPr id="192" name="Picture 191"/>
          <p:cNvPicPr>
            <a:picLocks noChangeAspect="1"/>
          </p:cNvPicPr>
          <p:nvPr/>
        </p:nvPicPr>
        <p:blipFill>
          <a:blip r:embed="rId10"/>
          <a:stretch>
            <a:fillRect/>
          </a:stretch>
        </p:blipFill>
        <p:spPr>
          <a:xfrm>
            <a:off x="362731" y="4226356"/>
            <a:ext cx="4343400" cy="469900"/>
          </a:xfrm>
          <a:prstGeom prst="rect">
            <a:avLst/>
          </a:prstGeom>
        </p:spPr>
      </p:pic>
      <p:sp>
        <p:nvSpPr>
          <p:cNvPr id="193" name="TextBox 192"/>
          <p:cNvSpPr txBox="1"/>
          <p:nvPr/>
        </p:nvSpPr>
        <p:spPr>
          <a:xfrm>
            <a:off x="374857" y="4211344"/>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pic>
        <p:nvPicPr>
          <p:cNvPr id="194" name="Picture 193"/>
          <p:cNvPicPr>
            <a:picLocks noChangeAspect="1"/>
          </p:cNvPicPr>
          <p:nvPr/>
        </p:nvPicPr>
        <p:blipFill>
          <a:blip r:embed="rId11"/>
          <a:stretch>
            <a:fillRect/>
          </a:stretch>
        </p:blipFill>
        <p:spPr>
          <a:xfrm>
            <a:off x="2534431" y="6432748"/>
            <a:ext cx="457200" cy="457200"/>
          </a:xfrm>
          <a:prstGeom prst="rect">
            <a:avLst/>
          </a:prstGeom>
        </p:spPr>
      </p:pic>
      <p:pic>
        <p:nvPicPr>
          <p:cNvPr id="195" name="Picture 194"/>
          <p:cNvPicPr>
            <a:picLocks noChangeAspect="1"/>
          </p:cNvPicPr>
          <p:nvPr/>
        </p:nvPicPr>
        <p:blipFill>
          <a:blip r:embed="rId12"/>
          <a:stretch>
            <a:fillRect/>
          </a:stretch>
        </p:blipFill>
        <p:spPr>
          <a:xfrm>
            <a:off x="300582" y="6968075"/>
            <a:ext cx="2760495" cy="500090"/>
          </a:xfrm>
          <a:prstGeom prst="rect">
            <a:avLst/>
          </a:prstGeom>
        </p:spPr>
      </p:pic>
      <p:pic>
        <p:nvPicPr>
          <p:cNvPr id="196" name="Picture 195"/>
          <p:cNvPicPr>
            <a:picLocks noChangeAspect="1"/>
          </p:cNvPicPr>
          <p:nvPr/>
        </p:nvPicPr>
        <p:blipFill>
          <a:blip r:embed="rId13"/>
          <a:stretch>
            <a:fillRect/>
          </a:stretch>
        </p:blipFill>
        <p:spPr>
          <a:xfrm>
            <a:off x="4137985" y="6839407"/>
            <a:ext cx="538653" cy="675765"/>
          </a:xfrm>
          <a:prstGeom prst="rect">
            <a:avLst/>
          </a:prstGeom>
        </p:spPr>
      </p:pic>
      <p:sp>
        <p:nvSpPr>
          <p:cNvPr id="197" name="TextBox 196"/>
          <p:cNvSpPr txBox="1"/>
          <p:nvPr/>
        </p:nvSpPr>
        <p:spPr>
          <a:xfrm>
            <a:off x="5914664" y="4794487"/>
            <a:ext cx="1582507" cy="2154436"/>
          </a:xfrm>
          <a:prstGeom prst="rect">
            <a:avLst/>
          </a:prstGeom>
          <a:noFill/>
        </p:spPr>
        <p:txBody>
          <a:bodyPr wrap="square" lIns="0" tIns="0" rIns="0" bIns="0" rtlCol="0">
            <a:spAutoFit/>
          </a:bodyPr>
          <a:lstStyle/>
          <a:p>
            <a:pPr>
              <a:lnSpc>
                <a:spcPts val="1000"/>
              </a:lnSpc>
              <a:spcBef>
                <a:spcPts val="600"/>
              </a:spcBef>
            </a:pPr>
            <a:r>
              <a:rPr lang="en-US" sz="900" dirty="0"/>
              <a:t>If they are allowed, never leave fires or hot coals unattended. Always make sure your fire is dead out before you leave.</a:t>
            </a:r>
          </a:p>
          <a:p>
            <a:pPr>
              <a:lnSpc>
                <a:spcPts val="1000"/>
              </a:lnSpc>
              <a:spcBef>
                <a:spcPts val="600"/>
              </a:spcBef>
            </a:pPr>
            <a:r>
              <a:rPr lang="en-US" sz="900" dirty="0"/>
              <a:t>Fireworks are prohibited on public lands in Oregon and Washington. Enjoy fireworks at community events instead.</a:t>
            </a:r>
          </a:p>
          <a:p>
            <a:pPr>
              <a:lnSpc>
                <a:spcPts val="1000"/>
              </a:lnSpc>
              <a:spcBef>
                <a:spcPts val="600"/>
              </a:spcBef>
            </a:pPr>
            <a:r>
              <a:rPr lang="en-US" sz="900" dirty="0"/>
              <a:t>Make sure your trailer chains are not dragging and creating a spark that can ignite nearby vegetation.</a:t>
            </a:r>
          </a:p>
          <a:p>
            <a:pPr>
              <a:lnSpc>
                <a:spcPts val="1000"/>
              </a:lnSpc>
              <a:spcBef>
                <a:spcPts val="600"/>
              </a:spcBef>
            </a:pPr>
            <a:r>
              <a:rPr lang="en-US" sz="900" dirty="0"/>
              <a:t>Sky lanterns (mini hot air balloons) are illegal to release into Oregon airspace and in most areas in Washington.</a:t>
            </a:r>
          </a:p>
        </p:txBody>
      </p:sp>
      <p:sp>
        <p:nvSpPr>
          <p:cNvPr id="198" name="TextBox 197"/>
          <p:cNvSpPr txBox="1"/>
          <p:nvPr/>
        </p:nvSpPr>
        <p:spPr>
          <a:xfrm>
            <a:off x="8115869" y="4808355"/>
            <a:ext cx="1637368" cy="2069797"/>
          </a:xfrm>
          <a:prstGeom prst="rect">
            <a:avLst/>
          </a:prstGeom>
          <a:noFill/>
        </p:spPr>
        <p:txBody>
          <a:bodyPr wrap="square" lIns="0" tIns="0" rIns="0" bIns="0" rtlCol="0">
            <a:spAutoFit/>
          </a:bodyPr>
          <a:lstStyle/>
          <a:p>
            <a:pPr>
              <a:spcBef>
                <a:spcPts val="600"/>
              </a:spcBef>
            </a:pPr>
            <a:r>
              <a:rPr lang="en-US" sz="900" dirty="0"/>
              <a:t>When restricted, smoking is allowed only in an enclosed vehicle on improved roads. Always use an ashtray.</a:t>
            </a:r>
          </a:p>
          <a:p>
            <a:pPr>
              <a:spcBef>
                <a:spcPts val="600"/>
              </a:spcBef>
            </a:pPr>
            <a:r>
              <a:rPr lang="en-US" sz="900" dirty="0"/>
              <a:t>Use properly functioning spark arrestors and stay on designated roads and/or trails.</a:t>
            </a:r>
          </a:p>
          <a:p>
            <a:pPr>
              <a:spcBef>
                <a:spcPts val="700"/>
              </a:spcBef>
            </a:pPr>
            <a:r>
              <a:rPr lang="en-US" sz="900" dirty="0"/>
              <a:t>Do not park, drive or idle on dry, flammable vegetation. Your vehicle could start a wildfire.</a:t>
            </a:r>
          </a:p>
          <a:p>
            <a:pPr>
              <a:spcBef>
                <a:spcPts val="800"/>
              </a:spcBef>
            </a:pPr>
            <a:r>
              <a:rPr lang="en-US" sz="900" dirty="0"/>
              <a:t>Call 911 to report a wildfire. Be prepared to provide your location and contact information.</a:t>
            </a:r>
            <a:endParaRPr lang="en-US" sz="900" dirty="0"/>
          </a:p>
        </p:txBody>
      </p:sp>
      <p:pic>
        <p:nvPicPr>
          <p:cNvPr id="199" name="Picture 198"/>
          <p:cNvPicPr>
            <a:picLocks noChangeAspect="1"/>
          </p:cNvPicPr>
          <p:nvPr/>
        </p:nvPicPr>
        <p:blipFill>
          <a:blip r:embed="rId3"/>
          <a:stretch>
            <a:fillRect/>
          </a:stretch>
        </p:blipFill>
        <p:spPr>
          <a:xfrm>
            <a:off x="5393270" y="4772664"/>
            <a:ext cx="457200" cy="457200"/>
          </a:xfrm>
          <a:prstGeom prst="rect">
            <a:avLst/>
          </a:prstGeom>
        </p:spPr>
      </p:pic>
      <p:pic>
        <p:nvPicPr>
          <p:cNvPr id="200" name="Picture 199"/>
          <p:cNvPicPr>
            <a:picLocks noChangeAspect="1"/>
          </p:cNvPicPr>
          <p:nvPr/>
        </p:nvPicPr>
        <p:blipFill>
          <a:blip r:embed="rId4"/>
          <a:stretch>
            <a:fillRect/>
          </a:stretch>
        </p:blipFill>
        <p:spPr>
          <a:xfrm>
            <a:off x="7589223" y="5396968"/>
            <a:ext cx="457200" cy="457200"/>
          </a:xfrm>
          <a:prstGeom prst="rect">
            <a:avLst/>
          </a:prstGeom>
        </p:spPr>
      </p:pic>
      <p:pic>
        <p:nvPicPr>
          <p:cNvPr id="201" name="Picture 200"/>
          <p:cNvPicPr>
            <a:picLocks noChangeAspect="1"/>
          </p:cNvPicPr>
          <p:nvPr/>
        </p:nvPicPr>
        <p:blipFill>
          <a:blip r:embed="rId5"/>
          <a:stretch>
            <a:fillRect/>
          </a:stretch>
        </p:blipFill>
        <p:spPr>
          <a:xfrm>
            <a:off x="5388018" y="5377204"/>
            <a:ext cx="457200" cy="457200"/>
          </a:xfrm>
          <a:prstGeom prst="rect">
            <a:avLst/>
          </a:prstGeom>
        </p:spPr>
      </p:pic>
      <p:pic>
        <p:nvPicPr>
          <p:cNvPr id="202" name="Picture 201"/>
          <p:cNvPicPr>
            <a:picLocks noChangeAspect="1"/>
          </p:cNvPicPr>
          <p:nvPr/>
        </p:nvPicPr>
        <p:blipFill>
          <a:blip r:embed="rId6"/>
          <a:stretch>
            <a:fillRect/>
          </a:stretch>
        </p:blipFill>
        <p:spPr>
          <a:xfrm>
            <a:off x="5393270" y="6465964"/>
            <a:ext cx="457200" cy="457200"/>
          </a:xfrm>
          <a:prstGeom prst="rect">
            <a:avLst/>
          </a:prstGeom>
        </p:spPr>
      </p:pic>
      <p:pic>
        <p:nvPicPr>
          <p:cNvPr id="203" name="Picture 202"/>
          <p:cNvPicPr>
            <a:picLocks noChangeAspect="1"/>
          </p:cNvPicPr>
          <p:nvPr/>
        </p:nvPicPr>
        <p:blipFill>
          <a:blip r:embed="rId7"/>
          <a:stretch>
            <a:fillRect/>
          </a:stretch>
        </p:blipFill>
        <p:spPr>
          <a:xfrm>
            <a:off x="5386695" y="5927604"/>
            <a:ext cx="457200" cy="457200"/>
          </a:xfrm>
          <a:prstGeom prst="rect">
            <a:avLst/>
          </a:prstGeom>
        </p:spPr>
      </p:pic>
      <p:pic>
        <p:nvPicPr>
          <p:cNvPr id="204" name="Picture 203"/>
          <p:cNvPicPr>
            <a:picLocks noChangeAspect="1"/>
          </p:cNvPicPr>
          <p:nvPr/>
        </p:nvPicPr>
        <p:blipFill>
          <a:blip r:embed="rId8"/>
          <a:stretch>
            <a:fillRect/>
          </a:stretch>
        </p:blipFill>
        <p:spPr>
          <a:xfrm>
            <a:off x="7574216" y="5923124"/>
            <a:ext cx="466253" cy="457200"/>
          </a:xfrm>
          <a:prstGeom prst="rect">
            <a:avLst/>
          </a:prstGeom>
        </p:spPr>
      </p:pic>
      <p:pic>
        <p:nvPicPr>
          <p:cNvPr id="205" name="Picture 204"/>
          <p:cNvPicPr>
            <a:picLocks noChangeAspect="1"/>
          </p:cNvPicPr>
          <p:nvPr/>
        </p:nvPicPr>
        <p:blipFill>
          <a:blip r:embed="rId9"/>
          <a:stretch>
            <a:fillRect/>
          </a:stretch>
        </p:blipFill>
        <p:spPr>
          <a:xfrm>
            <a:off x="7589223" y="4784769"/>
            <a:ext cx="457200" cy="457200"/>
          </a:xfrm>
          <a:prstGeom prst="rect">
            <a:avLst/>
          </a:prstGeom>
        </p:spPr>
      </p:pic>
      <p:pic>
        <p:nvPicPr>
          <p:cNvPr id="206" name="Picture 205"/>
          <p:cNvPicPr>
            <a:picLocks noChangeAspect="1"/>
          </p:cNvPicPr>
          <p:nvPr/>
        </p:nvPicPr>
        <p:blipFill>
          <a:blip r:embed="rId10"/>
          <a:stretch>
            <a:fillRect/>
          </a:stretch>
        </p:blipFill>
        <p:spPr>
          <a:xfrm>
            <a:off x="5417523" y="4253820"/>
            <a:ext cx="4343400" cy="469900"/>
          </a:xfrm>
          <a:prstGeom prst="rect">
            <a:avLst/>
          </a:prstGeom>
        </p:spPr>
      </p:pic>
      <p:sp>
        <p:nvSpPr>
          <p:cNvPr id="207" name="TextBox 206"/>
          <p:cNvSpPr txBox="1"/>
          <p:nvPr/>
        </p:nvSpPr>
        <p:spPr>
          <a:xfrm>
            <a:off x="5429649" y="4238808"/>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pic>
        <p:nvPicPr>
          <p:cNvPr id="208" name="Picture 207"/>
          <p:cNvPicPr>
            <a:picLocks noChangeAspect="1"/>
          </p:cNvPicPr>
          <p:nvPr/>
        </p:nvPicPr>
        <p:blipFill>
          <a:blip r:embed="rId11"/>
          <a:stretch>
            <a:fillRect/>
          </a:stretch>
        </p:blipFill>
        <p:spPr>
          <a:xfrm>
            <a:off x="7589223" y="6460212"/>
            <a:ext cx="457200" cy="457200"/>
          </a:xfrm>
          <a:prstGeom prst="rect">
            <a:avLst/>
          </a:prstGeom>
        </p:spPr>
      </p:pic>
      <p:pic>
        <p:nvPicPr>
          <p:cNvPr id="209" name="Picture 208"/>
          <p:cNvPicPr>
            <a:picLocks noChangeAspect="1"/>
          </p:cNvPicPr>
          <p:nvPr/>
        </p:nvPicPr>
        <p:blipFill>
          <a:blip r:embed="rId12"/>
          <a:stretch>
            <a:fillRect/>
          </a:stretch>
        </p:blipFill>
        <p:spPr>
          <a:xfrm>
            <a:off x="5355374" y="6995539"/>
            <a:ext cx="2760495" cy="500090"/>
          </a:xfrm>
          <a:prstGeom prst="rect">
            <a:avLst/>
          </a:prstGeom>
        </p:spPr>
      </p:pic>
      <p:pic>
        <p:nvPicPr>
          <p:cNvPr id="210" name="Picture 209"/>
          <p:cNvPicPr>
            <a:picLocks noChangeAspect="1"/>
          </p:cNvPicPr>
          <p:nvPr/>
        </p:nvPicPr>
        <p:blipFill>
          <a:blip r:embed="rId13"/>
          <a:stretch>
            <a:fillRect/>
          </a:stretch>
        </p:blipFill>
        <p:spPr>
          <a:xfrm>
            <a:off x="9192777" y="6866871"/>
            <a:ext cx="538653" cy="675765"/>
          </a:xfrm>
          <a:prstGeom prst="rect">
            <a:avLst/>
          </a:prstGeom>
        </p:spPr>
      </p:pic>
    </p:spTree>
    <p:extLst>
      <p:ext uri="{BB962C8B-B14F-4D97-AF65-F5344CB8AC3E}">
        <p14:creationId xmlns:p14="http://schemas.microsoft.com/office/powerpoint/2010/main" val="101562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740</TotalTime>
  <Words>1158</Words>
  <Application>Microsoft Macintosh PowerPoint</Application>
  <PresentationFormat>Custom</PresentationFormat>
  <Paragraphs>69</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 Black</vt:lpstr>
      <vt:lpstr>Calibri</vt:lpstr>
      <vt:lpstr>Arial</vt:lpstr>
      <vt:lpstr>Office Theme</vt:lpstr>
      <vt:lpstr>PowerPoint Presentation</vt:lpstr>
      <vt:lpstr>PowerPoint Presentation</vt:lpstr>
    </vt:vector>
  </TitlesOfParts>
  <Company>US Forest Service</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 Hensley</dc:creator>
  <cp:lastModifiedBy>Microsoft Office User</cp:lastModifiedBy>
  <cp:revision>49</cp:revision>
  <cp:lastPrinted>2017-06-25T23:19:24Z</cp:lastPrinted>
  <dcterms:created xsi:type="dcterms:W3CDTF">2014-07-24T03:46:57Z</dcterms:created>
  <dcterms:modified xsi:type="dcterms:W3CDTF">2017-06-25T23:19:27Z</dcterms:modified>
</cp:coreProperties>
</file>