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CC0000"/>
    <a:srgbClr val="006C00"/>
    <a:srgbClr val="0B560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30" d="100"/>
          <a:sy n="130" d="100"/>
        </p:scale>
        <p:origin x="-834" y="-72"/>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4C3650-8856-3545-9BD3-665B5554708D}" type="datetimeFigureOut">
              <a:t>9/10/2015</a:t>
            </a:fld>
            <a:endParaRPr lang="en-US"/>
          </a:p>
        </p:txBody>
      </p:sp>
      <p:sp>
        <p:nvSpPr>
          <p:cNvPr id="4" name="Slide Image Placeholder 3"/>
          <p:cNvSpPr>
            <a:spLocks noGrp="1" noRot="1" noChangeAspect="1"/>
          </p:cNvSpPr>
          <p:nvPr>
            <p:ph type="sldImg" idx="2"/>
          </p:nvPr>
        </p:nvSpPr>
        <p:spPr>
          <a:xfrm>
            <a:off x="2103438" y="685800"/>
            <a:ext cx="2651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CE08BD-0FE1-FC4E-9058-14BD03EBCE5B}" type="slidenum">
              <a:t>‹#›</a:t>
            </a:fld>
            <a:endParaRPr lang="en-US"/>
          </a:p>
        </p:txBody>
      </p:sp>
    </p:spTree>
    <p:extLst>
      <p:ext uri="{BB962C8B-B14F-4D97-AF65-F5344CB8AC3E}">
        <p14:creationId xmlns:p14="http://schemas.microsoft.com/office/powerpoint/2010/main" val="3845320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C7CE08BD-0FE1-FC4E-9058-14BD03EBCE5B}" type="slidenum">
              <a:t>1</a:t>
            </a:fld>
            <a:endParaRPr lang="en-US"/>
          </a:p>
        </p:txBody>
      </p:sp>
    </p:spTree>
    <p:extLst>
      <p:ext uri="{BB962C8B-B14F-4D97-AF65-F5344CB8AC3E}">
        <p14:creationId xmlns:p14="http://schemas.microsoft.com/office/powerpoint/2010/main" val="1052208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855D333-D932-F045-A60D-556500EF67AE}" type="datetimeFigureOut">
              <a:t>9/10/2015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0D70E5-9A3E-6C44-A7CF-58EB83BC4495}" type="slidenum">
              <a:t>‹#›</a:t>
            </a:fld>
            <a:endParaRPr lang="en-US"/>
          </a:p>
        </p:txBody>
      </p:sp>
    </p:spTree>
    <p:extLst>
      <p:ext uri="{BB962C8B-B14F-4D97-AF65-F5344CB8AC3E}">
        <p14:creationId xmlns:p14="http://schemas.microsoft.com/office/powerpoint/2010/main" val="1696798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55D333-D932-F045-A60D-556500EF67AE}" type="datetimeFigureOut">
              <a:t>9/10/2015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0D70E5-9A3E-6C44-A7CF-58EB83BC4495}" type="slidenum">
              <a:t>‹#›</a:t>
            </a:fld>
            <a:endParaRPr lang="en-US"/>
          </a:p>
        </p:txBody>
      </p:sp>
    </p:spTree>
    <p:extLst>
      <p:ext uri="{BB962C8B-B14F-4D97-AF65-F5344CB8AC3E}">
        <p14:creationId xmlns:p14="http://schemas.microsoft.com/office/powerpoint/2010/main" val="381971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55D333-D932-F045-A60D-556500EF67AE}" type="datetimeFigureOut">
              <a:t>9/10/2015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0D70E5-9A3E-6C44-A7CF-58EB83BC4495}" type="slidenum">
              <a:t>‹#›</a:t>
            </a:fld>
            <a:endParaRPr lang="en-US"/>
          </a:p>
        </p:txBody>
      </p:sp>
    </p:spTree>
    <p:extLst>
      <p:ext uri="{BB962C8B-B14F-4D97-AF65-F5344CB8AC3E}">
        <p14:creationId xmlns:p14="http://schemas.microsoft.com/office/powerpoint/2010/main" val="1041653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55D333-D932-F045-A60D-556500EF67AE}" type="datetimeFigureOut">
              <a:t>9/10/2015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0D70E5-9A3E-6C44-A7CF-58EB83BC4495}" type="slidenum">
              <a:t>‹#›</a:t>
            </a:fld>
            <a:endParaRPr lang="en-US"/>
          </a:p>
        </p:txBody>
      </p:sp>
    </p:spTree>
    <p:extLst>
      <p:ext uri="{BB962C8B-B14F-4D97-AF65-F5344CB8AC3E}">
        <p14:creationId xmlns:p14="http://schemas.microsoft.com/office/powerpoint/2010/main" val="3852631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55D333-D932-F045-A60D-556500EF67AE}" type="datetimeFigureOut">
              <a:t>9/10/2015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0D70E5-9A3E-6C44-A7CF-58EB83BC4495}" type="slidenum">
              <a:t>‹#›</a:t>
            </a:fld>
            <a:endParaRPr lang="en-US"/>
          </a:p>
        </p:txBody>
      </p:sp>
    </p:spTree>
    <p:extLst>
      <p:ext uri="{BB962C8B-B14F-4D97-AF65-F5344CB8AC3E}">
        <p14:creationId xmlns:p14="http://schemas.microsoft.com/office/powerpoint/2010/main" val="1831050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855D333-D932-F045-A60D-556500EF67AE}" type="datetimeFigureOut">
              <a:t>9/10/2015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0D70E5-9A3E-6C44-A7CF-58EB83BC4495}" type="slidenum">
              <a:t>‹#›</a:t>
            </a:fld>
            <a:endParaRPr lang="en-US"/>
          </a:p>
        </p:txBody>
      </p:sp>
    </p:spTree>
    <p:extLst>
      <p:ext uri="{BB962C8B-B14F-4D97-AF65-F5344CB8AC3E}">
        <p14:creationId xmlns:p14="http://schemas.microsoft.com/office/powerpoint/2010/main" val="4100420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55D333-D932-F045-A60D-556500EF67AE}" type="datetimeFigureOut">
              <a:t>9/10/2015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0D70E5-9A3E-6C44-A7CF-58EB83BC4495}" type="slidenum">
              <a:t>‹#›</a:t>
            </a:fld>
            <a:endParaRPr lang="en-US"/>
          </a:p>
        </p:txBody>
      </p:sp>
    </p:spTree>
    <p:extLst>
      <p:ext uri="{BB962C8B-B14F-4D97-AF65-F5344CB8AC3E}">
        <p14:creationId xmlns:p14="http://schemas.microsoft.com/office/powerpoint/2010/main" val="1263609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55D333-D932-F045-A60D-556500EF67AE}" type="datetimeFigureOut">
              <a:t>9/10/2015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0D70E5-9A3E-6C44-A7CF-58EB83BC4495}" type="slidenum">
              <a:t>‹#›</a:t>
            </a:fld>
            <a:endParaRPr lang="en-US"/>
          </a:p>
        </p:txBody>
      </p:sp>
    </p:spTree>
    <p:extLst>
      <p:ext uri="{BB962C8B-B14F-4D97-AF65-F5344CB8AC3E}">
        <p14:creationId xmlns:p14="http://schemas.microsoft.com/office/powerpoint/2010/main" val="535892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55D333-D932-F045-A60D-556500EF67AE}" type="datetimeFigureOut">
              <a:t>9/10/2015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0D70E5-9A3E-6C44-A7CF-58EB83BC4495}" type="slidenum">
              <a:t>‹#›</a:t>
            </a:fld>
            <a:endParaRPr lang="en-US"/>
          </a:p>
        </p:txBody>
      </p:sp>
    </p:spTree>
    <p:extLst>
      <p:ext uri="{BB962C8B-B14F-4D97-AF65-F5344CB8AC3E}">
        <p14:creationId xmlns:p14="http://schemas.microsoft.com/office/powerpoint/2010/main" val="2118378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55D333-D932-F045-A60D-556500EF67AE}" type="datetimeFigureOut">
              <a:t>9/10/2015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0D70E5-9A3E-6C44-A7CF-58EB83BC4495}" type="slidenum">
              <a:t>‹#›</a:t>
            </a:fld>
            <a:endParaRPr lang="en-US"/>
          </a:p>
        </p:txBody>
      </p:sp>
    </p:spTree>
    <p:extLst>
      <p:ext uri="{BB962C8B-B14F-4D97-AF65-F5344CB8AC3E}">
        <p14:creationId xmlns:p14="http://schemas.microsoft.com/office/powerpoint/2010/main" val="1766271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55D333-D932-F045-A60D-556500EF67AE}" type="datetimeFigureOut">
              <a:t>9/10/2015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0D70E5-9A3E-6C44-A7CF-58EB83BC4495}" type="slidenum">
              <a:t>‹#›</a:t>
            </a:fld>
            <a:endParaRPr lang="en-US"/>
          </a:p>
        </p:txBody>
      </p:sp>
    </p:spTree>
    <p:extLst>
      <p:ext uri="{BB962C8B-B14F-4D97-AF65-F5344CB8AC3E}">
        <p14:creationId xmlns:p14="http://schemas.microsoft.com/office/powerpoint/2010/main" val="3509984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88620" y="2346961"/>
            <a:ext cx="6995160" cy="66380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7"/>
            <a:ext cx="1813560" cy="535517"/>
          </a:xfrm>
          <a:prstGeom prst="rect">
            <a:avLst/>
          </a:prstGeom>
        </p:spPr>
        <p:txBody>
          <a:bodyPr vert="horz" lIns="91440" tIns="45720" rIns="91440" bIns="45720" rtlCol="0" anchor="ctr"/>
          <a:lstStyle>
            <a:lvl1pPr algn="l">
              <a:defRPr sz="1200">
                <a:solidFill>
                  <a:schemeClr val="tx1">
                    <a:tint val="75000"/>
                  </a:schemeClr>
                </a:solidFill>
              </a:defRPr>
            </a:lvl1pPr>
          </a:lstStyle>
          <a:p>
            <a:fld id="{7855D333-D932-F045-A60D-556500EF67AE}" type="datetimeFigureOut">
              <a:t>9/10/2015</a:t>
            </a:fld>
            <a:endParaRPr lang="en-US"/>
          </a:p>
        </p:txBody>
      </p:sp>
      <p:sp>
        <p:nvSpPr>
          <p:cNvPr id="5" name="Footer Placeholder 4"/>
          <p:cNvSpPr>
            <a:spLocks noGrp="1"/>
          </p:cNvSpPr>
          <p:nvPr>
            <p:ph type="ftr" sz="quarter" idx="3"/>
          </p:nvPr>
        </p:nvSpPr>
        <p:spPr>
          <a:xfrm>
            <a:off x="2655570" y="9322647"/>
            <a:ext cx="2461260" cy="53551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7"/>
            <a:ext cx="1813560" cy="535517"/>
          </a:xfrm>
          <a:prstGeom prst="rect">
            <a:avLst/>
          </a:prstGeom>
        </p:spPr>
        <p:txBody>
          <a:bodyPr vert="horz" lIns="91440" tIns="45720" rIns="91440" bIns="45720" rtlCol="0" anchor="ctr"/>
          <a:lstStyle>
            <a:lvl1pPr algn="r">
              <a:defRPr sz="1200">
                <a:solidFill>
                  <a:schemeClr val="tx1">
                    <a:tint val="75000"/>
                  </a:schemeClr>
                </a:solidFill>
              </a:defRPr>
            </a:lvl1pPr>
          </a:lstStyle>
          <a:p>
            <a:fld id="{480D70E5-9A3E-6C44-A7CF-58EB83BC4495}" type="slidenum">
              <a:t>‹#›</a:t>
            </a:fld>
            <a:endParaRPr lang="en-US"/>
          </a:p>
        </p:txBody>
      </p:sp>
    </p:spTree>
    <p:extLst>
      <p:ext uri="{BB962C8B-B14F-4D97-AF65-F5344CB8AC3E}">
        <p14:creationId xmlns:p14="http://schemas.microsoft.com/office/powerpoint/2010/main" val="16611257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descr="Tricholoma_magnivelare_27974.jpg"/>
          <p:cNvPicPr>
            <a:picLocks noChangeAspect="1"/>
          </p:cNvPicPr>
          <p:nvPr/>
        </p:nvPicPr>
        <p:blipFill rotWithShape="1">
          <a:blip r:embed="rId3">
            <a:extLst>
              <a:ext uri="{28A0092B-C50C-407E-A947-70E740481C1C}">
                <a14:useLocalDpi xmlns:a14="http://schemas.microsoft.com/office/drawing/2010/main" val="0"/>
              </a:ext>
            </a:extLst>
          </a:blip>
          <a:srcRect l="37102" r="6372" b="27526"/>
          <a:stretch/>
        </p:blipFill>
        <p:spPr>
          <a:xfrm>
            <a:off x="341531" y="373851"/>
            <a:ext cx="2780659" cy="2673902"/>
          </a:xfrm>
          <a:prstGeom prst="rect">
            <a:avLst/>
          </a:prstGeom>
          <a:ln>
            <a:solidFill>
              <a:schemeClr val="tx1"/>
            </a:solidFill>
          </a:ln>
        </p:spPr>
      </p:pic>
      <p:pic>
        <p:nvPicPr>
          <p:cNvPr id="23" name="Picture 22" descr="nosmokingcircl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0184" y="5899786"/>
            <a:ext cx="1084458" cy="1084458"/>
          </a:xfrm>
          <a:prstGeom prst="rect">
            <a:avLst/>
          </a:prstGeom>
        </p:spPr>
      </p:pic>
      <p:sp>
        <p:nvSpPr>
          <p:cNvPr id="24" name="TextBox 23"/>
          <p:cNvSpPr txBox="1"/>
          <p:nvPr/>
        </p:nvSpPr>
        <p:spPr>
          <a:xfrm>
            <a:off x="3298586" y="261467"/>
            <a:ext cx="4161236" cy="2862322"/>
          </a:xfrm>
          <a:prstGeom prst="rect">
            <a:avLst/>
          </a:prstGeom>
          <a:noFill/>
        </p:spPr>
        <p:txBody>
          <a:bodyPr wrap="square" lIns="0" tIns="0" rIns="0" bIns="0" rtlCol="0">
            <a:spAutoFit/>
          </a:bodyPr>
          <a:lstStyle/>
          <a:p>
            <a:r>
              <a:rPr lang="es-PE" sz="2400" b="1" dirty="0"/>
              <a:t>¡Proteja el hogar de matsutake de los incendios forestales</a:t>
            </a:r>
            <a:r>
              <a:rPr lang="es-PE" sz="2400" b="1" dirty="0" smtClean="0"/>
              <a:t>!  </a:t>
            </a:r>
          </a:p>
          <a:p>
            <a:pPr>
              <a:spcBef>
                <a:spcPts val="1200"/>
              </a:spcBef>
            </a:pPr>
            <a:r>
              <a:rPr lang="es-PE" sz="2400" b="1" dirty="0" smtClean="0"/>
              <a:t>¡</a:t>
            </a:r>
            <a:r>
              <a:rPr lang="es-PE" sz="2400" b="1" dirty="0"/>
              <a:t>Proteja el privilegio de cosechar</a:t>
            </a:r>
            <a:r>
              <a:rPr lang="es-PE" sz="2400" b="1" dirty="0" smtClean="0"/>
              <a:t>!</a:t>
            </a:r>
            <a:endParaRPr lang="en-US" sz="2400" b="1" dirty="0"/>
          </a:p>
          <a:p>
            <a:pPr>
              <a:spcBef>
                <a:spcPts val="1200"/>
              </a:spcBef>
            </a:pPr>
            <a:r>
              <a:rPr lang="es-PE" sz="1400" dirty="0"/>
              <a:t>Nuestros bosques son el hogar de </a:t>
            </a:r>
            <a:r>
              <a:rPr lang="es-PE" sz="1400" dirty="0" err="1"/>
              <a:t>matsutake</a:t>
            </a:r>
            <a:r>
              <a:rPr lang="es-PE" sz="1400" dirty="0"/>
              <a:t>, muy apreciado en todo el mundo por su sabor único. Debido al peligro de incendios, se debe tener extremo cuidado para evitar iniciar un incendio forestal, mientras se encuentra en el bosque.</a:t>
            </a:r>
            <a:endParaRPr lang="en-US" sz="1400" dirty="0"/>
          </a:p>
        </p:txBody>
      </p:sp>
      <p:pic>
        <p:nvPicPr>
          <p:cNvPr id="26" name="Picture 25" descr="smokingboa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9852" y="5868426"/>
            <a:ext cx="1706406" cy="1500539"/>
          </a:xfrm>
          <a:prstGeom prst="rect">
            <a:avLst/>
          </a:prstGeom>
        </p:spPr>
      </p:pic>
      <p:pic>
        <p:nvPicPr>
          <p:cNvPr id="38" name="Picture 37" descr="smokingcleared.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1531" y="7511103"/>
            <a:ext cx="1678669" cy="1482899"/>
          </a:xfrm>
          <a:prstGeom prst="rect">
            <a:avLst/>
          </a:prstGeom>
        </p:spPr>
      </p:pic>
      <p:pic>
        <p:nvPicPr>
          <p:cNvPr id="39" name="Picture 38" descr="smokingdeveloped.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39852" y="7486600"/>
            <a:ext cx="1706406" cy="1507402"/>
          </a:xfrm>
          <a:prstGeom prst="rect">
            <a:avLst/>
          </a:prstGeom>
        </p:spPr>
      </p:pic>
      <p:pic>
        <p:nvPicPr>
          <p:cNvPr id="40" name="Picture 39" descr="smokingvehicle.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2132" y="5868426"/>
            <a:ext cx="1658068" cy="1458033"/>
          </a:xfrm>
          <a:prstGeom prst="rect">
            <a:avLst/>
          </a:prstGeom>
        </p:spPr>
      </p:pic>
      <p:sp>
        <p:nvSpPr>
          <p:cNvPr id="41" name="TextBox 40"/>
          <p:cNvSpPr txBox="1"/>
          <p:nvPr/>
        </p:nvSpPr>
        <p:spPr>
          <a:xfrm>
            <a:off x="341531" y="9082388"/>
            <a:ext cx="3504727" cy="769441"/>
          </a:xfrm>
          <a:prstGeom prst="rect">
            <a:avLst/>
          </a:prstGeom>
          <a:noFill/>
        </p:spPr>
        <p:txBody>
          <a:bodyPr wrap="square" lIns="0" tIns="0" rIns="0" bIns="0" rtlCol="0">
            <a:spAutoFit/>
          </a:bodyPr>
          <a:lstStyle/>
          <a:p>
            <a:r>
              <a:rPr lang="es-PE" sz="1000" dirty="0"/>
              <a:t>Usted puede fumar en un vehículo cerrado o en un edificio, en un campamento designado, en botes en los lagos y ríos, o mientras está detenido en un área de al menos 3 pies de diámetro libre de todo material inflamable</a:t>
            </a:r>
            <a:r>
              <a:rPr lang="es-PE" sz="1000" dirty="0" smtClean="0"/>
              <a:t>.  </a:t>
            </a:r>
          </a:p>
          <a:p>
            <a:pPr algn="r"/>
            <a:r>
              <a:rPr lang="es-PE" sz="1000" b="1" dirty="0" smtClean="0"/>
              <a:t>  </a:t>
            </a:r>
            <a:r>
              <a:rPr lang="es-PE" sz="1000" b="1" i="1" dirty="0" err="1" smtClean="0">
                <a:solidFill>
                  <a:schemeClr val="tx2">
                    <a:lumMod val="60000"/>
                    <a:lumOff val="40000"/>
                  </a:schemeClr>
                </a:solidFill>
              </a:rPr>
              <a:t>Spanish</a:t>
            </a:r>
            <a:endParaRPr lang="en-US" sz="1000" b="1" i="1" dirty="0">
              <a:solidFill>
                <a:schemeClr val="tx2">
                  <a:lumMod val="60000"/>
                  <a:lumOff val="40000"/>
                </a:schemeClr>
              </a:solidFill>
            </a:endParaRPr>
          </a:p>
        </p:txBody>
      </p:sp>
      <p:sp>
        <p:nvSpPr>
          <p:cNvPr id="2" name="Rectangle 1"/>
          <p:cNvSpPr/>
          <p:nvPr/>
        </p:nvSpPr>
        <p:spPr>
          <a:xfrm>
            <a:off x="393831" y="4950436"/>
            <a:ext cx="7019408" cy="646331"/>
          </a:xfrm>
          <a:prstGeom prst="rect">
            <a:avLst/>
          </a:prstGeom>
        </p:spPr>
        <p:txBody>
          <a:bodyPr wrap="square" lIns="0" tIns="0" rIns="0" bIns="0">
            <a:spAutoFit/>
          </a:bodyPr>
          <a:lstStyle/>
          <a:p>
            <a:pPr algn="ctr"/>
            <a:r>
              <a:rPr lang="es-PE" sz="1400" dirty="0"/>
              <a:t>Todos los incendios al aire libre están prohibidos en el Deschutes </a:t>
            </a:r>
            <a:r>
              <a:rPr lang="es-PE" sz="1400" dirty="0" err="1"/>
              <a:t>National</a:t>
            </a:r>
            <a:r>
              <a:rPr lang="es-PE" sz="1400" dirty="0"/>
              <a:t> Forest. No hay excepciones para los campamentos desarrollados o alojados.</a:t>
            </a:r>
            <a:endParaRPr lang="en-US" sz="1400" dirty="0"/>
          </a:p>
          <a:p>
            <a:r>
              <a:rPr lang="en-US" sz="1400" dirty="0" smtClean="0"/>
              <a:t>.</a:t>
            </a:r>
            <a:endParaRPr lang="en-US" sz="1400" dirty="0"/>
          </a:p>
        </p:txBody>
      </p:sp>
      <p:grpSp>
        <p:nvGrpSpPr>
          <p:cNvPr id="19" name="Group 18"/>
          <p:cNvGrpSpPr>
            <a:grpSpLocks noChangeAspect="1"/>
          </p:cNvGrpSpPr>
          <p:nvPr/>
        </p:nvGrpSpPr>
        <p:grpSpPr>
          <a:xfrm>
            <a:off x="3979049" y="7059135"/>
            <a:ext cx="1085593" cy="1085593"/>
            <a:chOff x="3550239" y="6158195"/>
            <a:chExt cx="1279806" cy="1279806"/>
          </a:xfrm>
        </p:grpSpPr>
        <p:pic>
          <p:nvPicPr>
            <p:cNvPr id="25" name="Picture 24" descr="metalfirering.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01016" y="6256740"/>
              <a:ext cx="988780" cy="962880"/>
            </a:xfrm>
            <a:prstGeom prst="rect">
              <a:avLst/>
            </a:prstGeom>
          </p:spPr>
        </p:pic>
        <p:pic>
          <p:nvPicPr>
            <p:cNvPr id="27" name="Picture 26" descr="donotredcircle.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50239" y="6158195"/>
              <a:ext cx="1279806" cy="1279806"/>
            </a:xfrm>
            <a:prstGeom prst="rect">
              <a:avLst/>
            </a:prstGeom>
          </p:spPr>
        </p:pic>
      </p:grpSp>
      <p:sp>
        <p:nvSpPr>
          <p:cNvPr id="31" name="TextBox 30"/>
          <p:cNvSpPr txBox="1"/>
          <p:nvPr/>
        </p:nvSpPr>
        <p:spPr>
          <a:xfrm>
            <a:off x="5112171" y="5956269"/>
            <a:ext cx="1219038" cy="2143749"/>
          </a:xfrm>
          <a:prstGeom prst="rect">
            <a:avLst/>
          </a:prstGeom>
          <a:noFill/>
        </p:spPr>
        <p:txBody>
          <a:bodyPr wrap="square" lIns="0" tIns="0" rIns="0" bIns="0" rtlCol="0">
            <a:spAutoFit/>
          </a:bodyPr>
          <a:lstStyle/>
          <a:p>
            <a:pPr marL="119063" indent="-119063">
              <a:lnSpc>
                <a:spcPts val="1100"/>
              </a:lnSpc>
              <a:spcBef>
                <a:spcPts val="500"/>
              </a:spcBef>
              <a:buFont typeface="Arial"/>
              <a:buChar char="•"/>
            </a:pPr>
            <a:r>
              <a:rPr lang="en-US" sz="1000" dirty="0" err="1" smtClean="0"/>
              <a:t>Fumar</a:t>
            </a:r>
            <a:endParaRPr lang="en-US" sz="1000" dirty="0"/>
          </a:p>
          <a:p>
            <a:pPr marL="119063" indent="-119063">
              <a:lnSpc>
                <a:spcPts val="1100"/>
              </a:lnSpc>
              <a:spcBef>
                <a:spcPts val="500"/>
              </a:spcBef>
              <a:buFont typeface="Arial"/>
              <a:buChar char="•"/>
            </a:pPr>
            <a:r>
              <a:rPr lang="en-US" sz="1000" dirty="0" err="1" smtClean="0"/>
              <a:t>Fogatas</a:t>
            </a:r>
            <a:endParaRPr lang="en-US" sz="1000" dirty="0"/>
          </a:p>
          <a:p>
            <a:pPr marL="119063" indent="-119063">
              <a:lnSpc>
                <a:spcPts val="1100"/>
              </a:lnSpc>
              <a:spcBef>
                <a:spcPts val="500"/>
              </a:spcBef>
              <a:buFont typeface="Arial"/>
              <a:buChar char="•"/>
            </a:pPr>
            <a:r>
              <a:rPr lang="en-US" sz="1000" dirty="0" err="1" smtClean="0"/>
              <a:t>Alimentar</a:t>
            </a:r>
            <a:r>
              <a:rPr lang="en-US" sz="1000" dirty="0" smtClean="0"/>
              <a:t> </a:t>
            </a:r>
            <a:r>
              <a:rPr lang="en-US" sz="1000" dirty="0" err="1" smtClean="0"/>
              <a:t>fogatas</a:t>
            </a:r>
            <a:endParaRPr lang="en-US" sz="1000" dirty="0"/>
          </a:p>
          <a:p>
            <a:pPr marL="119063" indent="-119063">
              <a:lnSpc>
                <a:spcPts val="1100"/>
              </a:lnSpc>
              <a:spcBef>
                <a:spcPts val="500"/>
              </a:spcBef>
              <a:buFont typeface="Arial"/>
              <a:buChar char="•"/>
            </a:pPr>
            <a:r>
              <a:rPr lang="en-US" sz="1000" dirty="0" err="1" smtClean="0"/>
              <a:t>Incendios</a:t>
            </a:r>
            <a:r>
              <a:rPr lang="en-US" sz="1000" dirty="0" smtClean="0"/>
              <a:t> al </a:t>
            </a:r>
            <a:r>
              <a:rPr lang="en-US" sz="1000" dirty="0" err="1" smtClean="0"/>
              <a:t>cocinar</a:t>
            </a:r>
            <a:endParaRPr lang="en-US" sz="1000" dirty="0" smtClean="0"/>
          </a:p>
          <a:p>
            <a:pPr marL="119063" lvl="0" indent="-119063">
              <a:lnSpc>
                <a:spcPts val="1100"/>
              </a:lnSpc>
              <a:spcBef>
                <a:spcPts val="500"/>
              </a:spcBef>
              <a:buFont typeface="Arial"/>
              <a:buChar char="•"/>
            </a:pPr>
            <a:r>
              <a:rPr lang="en-US" sz="1000" dirty="0" err="1"/>
              <a:t>Fogatas</a:t>
            </a:r>
            <a:r>
              <a:rPr lang="en-US" sz="1000" dirty="0"/>
              <a:t> de </a:t>
            </a:r>
            <a:r>
              <a:rPr lang="en-US" sz="1000" dirty="0" err="1"/>
              <a:t>propano</a:t>
            </a:r>
            <a:r>
              <a:rPr lang="en-US" sz="1000" dirty="0"/>
              <a:t> </a:t>
            </a:r>
            <a:r>
              <a:rPr lang="en-US" sz="1000" dirty="0" err="1"/>
              <a:t>portátiles</a:t>
            </a:r>
            <a:endParaRPr lang="en-US" sz="1000" dirty="0"/>
          </a:p>
          <a:p>
            <a:pPr marL="119063" indent="-119063">
              <a:lnSpc>
                <a:spcPts val="1100"/>
              </a:lnSpc>
              <a:spcBef>
                <a:spcPts val="500"/>
              </a:spcBef>
              <a:buFont typeface="Arial"/>
              <a:buChar char="•"/>
            </a:pPr>
            <a:r>
              <a:rPr lang="en-US" sz="1000" dirty="0" err="1"/>
              <a:t>Fogatas</a:t>
            </a:r>
            <a:r>
              <a:rPr lang="en-US" sz="1000" dirty="0"/>
              <a:t> de </a:t>
            </a:r>
            <a:r>
              <a:rPr lang="en-US" sz="1000" dirty="0" err="1"/>
              <a:t>carbón</a:t>
            </a:r>
            <a:endParaRPr lang="en-US" sz="1000" dirty="0" smtClean="0"/>
          </a:p>
          <a:p>
            <a:pPr marL="119063" lvl="0" indent="-119063">
              <a:lnSpc>
                <a:spcPts val="1100"/>
              </a:lnSpc>
              <a:spcBef>
                <a:spcPts val="500"/>
              </a:spcBef>
              <a:buFont typeface="Arial"/>
              <a:buChar char="•"/>
            </a:pPr>
            <a:r>
              <a:rPr lang="es-PE" sz="1000" dirty="0"/>
              <a:t>Estufas de partículas de leña o biomasa</a:t>
            </a:r>
            <a:endParaRPr lang="en-US" sz="1000" dirty="0"/>
          </a:p>
          <a:p>
            <a:pPr marL="119063" indent="-119063">
              <a:lnSpc>
                <a:spcPts val="1100"/>
              </a:lnSpc>
              <a:spcBef>
                <a:spcPts val="500"/>
              </a:spcBef>
              <a:buFont typeface="Arial"/>
              <a:buChar char="•"/>
            </a:pPr>
            <a:r>
              <a:rPr lang="es-PE" sz="1000" dirty="0"/>
              <a:t>Parrillas de gránulos de madera o </a:t>
            </a:r>
            <a:r>
              <a:rPr lang="es-PE" sz="1000" dirty="0" err="1" smtClean="0"/>
              <a:t>ahumadores</a:t>
            </a:r>
            <a:r>
              <a:rPr lang="es-PE" sz="1000" dirty="0" smtClean="0"/>
              <a:t>.</a:t>
            </a:r>
            <a:endParaRPr lang="en-US" sz="1000" dirty="0"/>
          </a:p>
        </p:txBody>
      </p:sp>
      <p:grpSp>
        <p:nvGrpSpPr>
          <p:cNvPr id="32" name="Group 31"/>
          <p:cNvGrpSpPr>
            <a:grpSpLocks noChangeAspect="1"/>
          </p:cNvGrpSpPr>
          <p:nvPr/>
        </p:nvGrpSpPr>
        <p:grpSpPr>
          <a:xfrm>
            <a:off x="6340978" y="5868426"/>
            <a:ext cx="1110511" cy="1110511"/>
            <a:chOff x="5731503" y="7212207"/>
            <a:chExt cx="1279806" cy="1279806"/>
          </a:xfrm>
        </p:grpSpPr>
        <p:pic>
          <p:nvPicPr>
            <p:cNvPr id="33" name="Picture 32" descr="shortgrill.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979056" y="7295555"/>
              <a:ext cx="804496" cy="1007981"/>
            </a:xfrm>
            <a:prstGeom prst="rect">
              <a:avLst/>
            </a:prstGeom>
          </p:spPr>
        </p:pic>
        <p:pic>
          <p:nvPicPr>
            <p:cNvPr id="34" name="Picture 33" descr="donotredcircle.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31503" y="7212207"/>
              <a:ext cx="1279806" cy="1279806"/>
            </a:xfrm>
            <a:prstGeom prst="rect">
              <a:avLst/>
            </a:prstGeom>
          </p:spPr>
        </p:pic>
      </p:grpSp>
      <p:sp>
        <p:nvSpPr>
          <p:cNvPr id="35" name="TextBox 34"/>
          <p:cNvSpPr txBox="1"/>
          <p:nvPr/>
        </p:nvSpPr>
        <p:spPr>
          <a:xfrm>
            <a:off x="4027218" y="5463409"/>
            <a:ext cx="3386021" cy="335989"/>
          </a:xfrm>
          <a:prstGeom prst="rect">
            <a:avLst/>
          </a:prstGeom>
          <a:solidFill>
            <a:srgbClr val="BA0000"/>
          </a:solidFill>
        </p:spPr>
        <p:txBody>
          <a:bodyPr wrap="square" rtlCol="0">
            <a:spAutoFit/>
          </a:bodyPr>
          <a:lstStyle/>
          <a:p>
            <a:pPr algn="ctr">
              <a:lnSpc>
                <a:spcPts val="1800"/>
              </a:lnSpc>
            </a:pPr>
            <a:r>
              <a:rPr lang="en-US" sz="2000" b="1" dirty="0" smtClean="0">
                <a:solidFill>
                  <a:schemeClr val="bg1"/>
                </a:solidFill>
              </a:rPr>
              <a:t>PROHIBIDO</a:t>
            </a:r>
            <a:endParaRPr lang="en-US" sz="2000" b="1" dirty="0">
              <a:solidFill>
                <a:schemeClr val="bg1"/>
              </a:solidFill>
            </a:endParaRPr>
          </a:p>
        </p:txBody>
      </p:sp>
      <p:sp>
        <p:nvSpPr>
          <p:cNvPr id="46" name="TextBox 45"/>
          <p:cNvSpPr txBox="1"/>
          <p:nvPr/>
        </p:nvSpPr>
        <p:spPr>
          <a:xfrm>
            <a:off x="388113" y="5463409"/>
            <a:ext cx="3458145" cy="335989"/>
          </a:xfrm>
          <a:prstGeom prst="rect">
            <a:avLst/>
          </a:prstGeom>
          <a:solidFill>
            <a:srgbClr val="006C00"/>
          </a:solidFill>
        </p:spPr>
        <p:txBody>
          <a:bodyPr wrap="square" rtlCol="0">
            <a:spAutoFit/>
          </a:bodyPr>
          <a:lstStyle/>
          <a:p>
            <a:pPr algn="ctr">
              <a:lnSpc>
                <a:spcPts val="1800"/>
              </a:lnSpc>
            </a:pPr>
            <a:r>
              <a:rPr lang="en-US" sz="2000" b="1" dirty="0" smtClean="0">
                <a:solidFill>
                  <a:schemeClr val="bg1"/>
                </a:solidFill>
              </a:rPr>
              <a:t>PERMITIDO	</a:t>
            </a:r>
            <a:endParaRPr lang="en-US" sz="2000" b="1" dirty="0">
              <a:solidFill>
                <a:schemeClr val="bg1"/>
              </a:solidFill>
            </a:endParaRPr>
          </a:p>
        </p:txBody>
      </p:sp>
      <p:sp>
        <p:nvSpPr>
          <p:cNvPr id="47" name="Content Placeholder 2"/>
          <p:cNvSpPr txBox="1">
            <a:spLocks/>
          </p:cNvSpPr>
          <p:nvPr/>
        </p:nvSpPr>
        <p:spPr>
          <a:xfrm>
            <a:off x="4106945" y="8868091"/>
            <a:ext cx="2116436" cy="808164"/>
          </a:xfrm>
          <a:prstGeom prst="rect">
            <a:avLst/>
          </a:prstGeom>
        </p:spPr>
        <p:txBody>
          <a:bodyPr vert="horz" lIns="0" tIns="0" rIns="0" bIns="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1200"/>
              </a:lnSpc>
              <a:spcBef>
                <a:spcPts val="0"/>
              </a:spcBef>
              <a:buNone/>
              <a:tabLst>
                <a:tab pos="2001838" algn="l"/>
                <a:tab pos="3587750" algn="l"/>
              </a:tabLst>
            </a:pPr>
            <a:r>
              <a:rPr lang="en-US" sz="1000" dirty="0" err="1"/>
              <a:t>Crescent Ranger District Office</a:t>
            </a:r>
          </a:p>
          <a:p>
            <a:pPr marL="0" indent="0">
              <a:lnSpc>
                <a:spcPts val="1200"/>
              </a:lnSpc>
              <a:spcBef>
                <a:spcPts val="0"/>
              </a:spcBef>
              <a:buNone/>
              <a:tabLst>
                <a:tab pos="2001838" algn="l"/>
                <a:tab pos="3587750" algn="l"/>
              </a:tabLst>
            </a:pPr>
            <a:r>
              <a:rPr lang="en-US" sz="1000" dirty="0" err="1"/>
              <a:t>136471 Hwy 97 North</a:t>
            </a:r>
          </a:p>
          <a:p>
            <a:pPr marL="0" indent="0">
              <a:lnSpc>
                <a:spcPts val="1200"/>
              </a:lnSpc>
              <a:spcBef>
                <a:spcPts val="0"/>
              </a:spcBef>
              <a:buNone/>
              <a:tabLst>
                <a:tab pos="2001838" algn="l"/>
                <a:tab pos="3587750" algn="l"/>
              </a:tabLst>
            </a:pPr>
            <a:r>
              <a:rPr lang="en-US" sz="1000" dirty="0" err="1"/>
              <a:t>Crescent, OR 97733</a:t>
            </a:r>
          </a:p>
          <a:p>
            <a:pPr marL="0" indent="0">
              <a:lnSpc>
                <a:spcPts val="1200"/>
              </a:lnSpc>
              <a:spcBef>
                <a:spcPts val="0"/>
              </a:spcBef>
              <a:buNone/>
              <a:tabLst>
                <a:tab pos="2001838" algn="l"/>
                <a:tab pos="3587750" algn="l"/>
              </a:tabLst>
            </a:pPr>
            <a:r>
              <a:rPr lang="en-US" sz="1000" dirty="0" err="1"/>
              <a:t>541-433-3200</a:t>
            </a:r>
          </a:p>
          <a:p>
            <a:pPr marL="0" indent="0">
              <a:lnSpc>
                <a:spcPts val="1200"/>
              </a:lnSpc>
              <a:spcBef>
                <a:spcPts val="0"/>
              </a:spcBef>
              <a:buNone/>
              <a:tabLst>
                <a:tab pos="2001838" algn="l"/>
                <a:tab pos="3587750" algn="l"/>
              </a:tabLst>
            </a:pPr>
            <a:r>
              <a:rPr lang="en-US" sz="1000" dirty="0" err="1"/>
              <a:t>www.fs.usda.gov/deschutes</a:t>
            </a:r>
          </a:p>
        </p:txBody>
      </p:sp>
      <p:pic>
        <p:nvPicPr>
          <p:cNvPr id="52" name="Picture 51" descr="deschutessign.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748219" y="8437951"/>
            <a:ext cx="1710372" cy="1182480"/>
          </a:xfrm>
          <a:prstGeom prst="rect">
            <a:avLst/>
          </a:prstGeom>
        </p:spPr>
      </p:pic>
      <p:cxnSp>
        <p:nvCxnSpPr>
          <p:cNvPr id="4" name="Straight Connector 3"/>
          <p:cNvCxnSpPr/>
          <p:nvPr/>
        </p:nvCxnSpPr>
        <p:spPr>
          <a:xfrm>
            <a:off x="4106945" y="8251544"/>
            <a:ext cx="3306294" cy="0"/>
          </a:xfrm>
          <a:prstGeom prst="line">
            <a:avLst/>
          </a:prstGeom>
          <a:ln w="38100" cmpd="sng">
            <a:solidFill>
              <a:srgbClr val="008000"/>
            </a:solidFill>
          </a:ln>
          <a:effectLst/>
        </p:spPr>
        <p:style>
          <a:lnRef idx="2">
            <a:schemeClr val="accent1"/>
          </a:lnRef>
          <a:fillRef idx="0">
            <a:schemeClr val="accent1"/>
          </a:fillRef>
          <a:effectRef idx="1">
            <a:schemeClr val="accent1"/>
          </a:effectRef>
          <a:fontRef idx="minor">
            <a:schemeClr val="tx1"/>
          </a:fontRef>
        </p:style>
      </p:cxnSp>
      <p:pic>
        <p:nvPicPr>
          <p:cNvPr id="18" name="Picture 17" descr="2010greenyellow.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106945" y="8312955"/>
            <a:ext cx="531985" cy="566476"/>
          </a:xfrm>
          <a:prstGeom prst="rect">
            <a:avLst/>
          </a:prstGeom>
        </p:spPr>
      </p:pic>
      <p:grpSp>
        <p:nvGrpSpPr>
          <p:cNvPr id="5" name="Group 4"/>
          <p:cNvGrpSpPr/>
          <p:nvPr/>
        </p:nvGrpSpPr>
        <p:grpSpPr>
          <a:xfrm>
            <a:off x="6345024" y="7031068"/>
            <a:ext cx="1100431" cy="1092669"/>
            <a:chOff x="6345024" y="7031068"/>
            <a:chExt cx="1100431" cy="1092669"/>
          </a:xfrm>
        </p:grpSpPr>
        <p:pic>
          <p:nvPicPr>
            <p:cNvPr id="28" name="Picture 27" descr="charcoal2.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345024" y="7295159"/>
              <a:ext cx="1068010" cy="522854"/>
            </a:xfrm>
            <a:prstGeom prst="rect">
              <a:avLst/>
            </a:prstGeom>
          </p:spPr>
        </p:pic>
        <p:pic>
          <p:nvPicPr>
            <p:cNvPr id="29" name="Picture 28" descr="nocircle.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52786" y="7031068"/>
              <a:ext cx="1092669" cy="1092669"/>
            </a:xfrm>
            <a:prstGeom prst="rect">
              <a:avLst/>
            </a:prstGeom>
          </p:spPr>
        </p:pic>
      </p:grpSp>
      <p:pic>
        <p:nvPicPr>
          <p:cNvPr id="30" name="Picture 29" descr="nofire.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41531" y="3208575"/>
            <a:ext cx="1647398" cy="1647398"/>
          </a:xfrm>
          <a:prstGeom prst="rect">
            <a:avLst/>
          </a:prstGeom>
        </p:spPr>
      </p:pic>
      <p:sp>
        <p:nvSpPr>
          <p:cNvPr id="3" name="TextBox 2"/>
          <p:cNvSpPr txBox="1"/>
          <p:nvPr/>
        </p:nvSpPr>
        <p:spPr>
          <a:xfrm>
            <a:off x="1988929" y="3331226"/>
            <a:ext cx="5550716" cy="1354217"/>
          </a:xfrm>
          <a:prstGeom prst="rect">
            <a:avLst/>
          </a:prstGeom>
          <a:noFill/>
        </p:spPr>
        <p:txBody>
          <a:bodyPr wrap="square" lIns="0" tIns="0" rIns="0" bIns="0" rtlCol="0">
            <a:spAutoFit/>
          </a:bodyPr>
          <a:lstStyle/>
          <a:p>
            <a:pPr algn="ctr"/>
            <a:r>
              <a:rPr lang="en-US" sz="6600" dirty="0">
                <a:ln>
                  <a:solidFill>
                    <a:schemeClr val="accent1"/>
                  </a:solidFill>
                </a:ln>
                <a:solidFill>
                  <a:srgbClr val="CC0000"/>
                </a:solidFill>
                <a:latin typeface="Impact"/>
                <a:cs typeface="Impact"/>
              </a:rPr>
              <a:t>CERO </a:t>
            </a:r>
            <a:r>
              <a:rPr lang="en-US" sz="6600" dirty="0" smtClean="0">
                <a:ln>
                  <a:solidFill>
                    <a:schemeClr val="accent1"/>
                  </a:solidFill>
                </a:ln>
                <a:solidFill>
                  <a:srgbClr val="CC0000"/>
                </a:solidFill>
                <a:latin typeface="Impact"/>
                <a:cs typeface="Impact"/>
              </a:rPr>
              <a:t>INCENDIOS</a:t>
            </a:r>
          </a:p>
          <a:p>
            <a:pPr algn="ctr"/>
            <a:r>
              <a:rPr lang="en-US" sz="2200" dirty="0" err="1" smtClean="0">
                <a:latin typeface="Impact"/>
                <a:cs typeface="Impact"/>
              </a:rPr>
              <a:t>causados</a:t>
            </a:r>
            <a:r>
              <a:rPr lang="en-US" sz="2200" dirty="0" smtClean="0">
                <a:latin typeface="Impact"/>
                <a:cs typeface="Impact"/>
              </a:rPr>
              <a:t> </a:t>
            </a:r>
            <a:r>
              <a:rPr lang="en-US" sz="2200" dirty="0" err="1">
                <a:latin typeface="Impact"/>
                <a:cs typeface="Impact"/>
              </a:rPr>
              <a:t>por</a:t>
            </a:r>
            <a:r>
              <a:rPr lang="en-US" sz="2200" dirty="0">
                <a:latin typeface="Impact"/>
                <a:cs typeface="Impact"/>
              </a:rPr>
              <a:t> el </a:t>
            </a:r>
            <a:r>
              <a:rPr lang="en-US" sz="2200" dirty="0" err="1">
                <a:latin typeface="Impact"/>
                <a:cs typeface="Impact"/>
              </a:rPr>
              <a:t>peligro</a:t>
            </a:r>
            <a:r>
              <a:rPr lang="en-US" sz="2200" dirty="0">
                <a:latin typeface="Impact"/>
                <a:cs typeface="Impact"/>
              </a:rPr>
              <a:t> de </a:t>
            </a:r>
            <a:r>
              <a:rPr lang="en-US" sz="2200" dirty="0" err="1">
                <a:latin typeface="Impact"/>
                <a:cs typeface="Impact"/>
              </a:rPr>
              <a:t>incendios</a:t>
            </a:r>
            <a:r>
              <a:rPr lang="en-US" sz="2200" dirty="0">
                <a:latin typeface="Impact"/>
                <a:cs typeface="Impact"/>
              </a:rPr>
              <a:t> </a:t>
            </a:r>
            <a:r>
              <a:rPr lang="en-US" sz="2200" dirty="0" err="1">
                <a:latin typeface="Impact"/>
                <a:cs typeface="Impact"/>
              </a:rPr>
              <a:t>forestales</a:t>
            </a:r>
            <a:r>
              <a:rPr lang="en-US" sz="2200" dirty="0">
                <a:latin typeface="Impact"/>
                <a:cs typeface="Impact"/>
              </a:rPr>
              <a:t>.</a:t>
            </a:r>
          </a:p>
        </p:txBody>
      </p:sp>
    </p:spTree>
    <p:extLst>
      <p:ext uri="{BB962C8B-B14F-4D97-AF65-F5344CB8AC3E}">
        <p14:creationId xmlns:p14="http://schemas.microsoft.com/office/powerpoint/2010/main" val="18411292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493</TotalTime>
  <Words>190</Words>
  <Application>Microsoft Office PowerPoint</Application>
  <PresentationFormat>Custom</PresentationFormat>
  <Paragraphs>25</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US Forest Service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Gwen Hensley</dc:creator>
  <cp:lastModifiedBy>USDA Forest Service</cp:lastModifiedBy>
  <cp:revision>40</cp:revision>
  <cp:lastPrinted>2015-08-28T17:28:31Z</cp:lastPrinted>
  <dcterms:created xsi:type="dcterms:W3CDTF">2015-07-20T22:47:26Z</dcterms:created>
  <dcterms:modified xsi:type="dcterms:W3CDTF">2015-09-11T00:54:20Z</dcterms:modified>
</cp:coreProperties>
</file>