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315200" cy="3657600"/>
  <p:notesSz cx="6858000" cy="9144000"/>
  <p:defaultTextStyle>
    <a:defPPr>
      <a:defRPr lang="en-US"/>
    </a:defPPr>
    <a:lvl1pPr marL="0" algn="l" defTabSz="313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13377" algn="l" defTabSz="313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26753" algn="l" defTabSz="313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40130" algn="l" defTabSz="313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53507" algn="l" defTabSz="313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66883" algn="l" defTabSz="313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80260" algn="l" defTabSz="313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93637" algn="l" defTabSz="313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507013" algn="l" defTabSz="313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FE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69" autoAdjust="0"/>
  </p:normalViewPr>
  <p:slideViewPr>
    <p:cSldViewPr snapToGrid="0" snapToObjects="1">
      <p:cViewPr>
        <p:scale>
          <a:sx n="103" d="100"/>
          <a:sy n="103" d="100"/>
        </p:scale>
        <p:origin x="-1192" y="-536"/>
      </p:cViewPr>
      <p:guideLst>
        <p:guide orient="horz" pos="1152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789D4-A4FF-2249-982A-1B4AFB956366}" type="datetimeFigureOut">
              <a:t>8/28/15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11084-9475-D74E-A51A-8727706D72B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6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Billboards typically have different</a:t>
            </a:r>
            <a:r>
              <a:rPr lang="en-US" baseline="0"/>
              <a:t> dimensions/proportions based on location and company. This PowerPoint version is just to give you an idea of how it can look. The background landscape is low-resolution just to show how it will look… you will need to find a hi-res version for production by sign company. Most billboard companies have specific file formats (Like Adobe Illustrator) and cannot accept PowerPoint files for final output. SInce this is a billboard, graphic elements are kept deliberately simple; background elements that look great on your computer or when printed out small on an office laser printer will not be visually effective on a billboard. These were analysed using Outdoor Advertising Association of America’s Creative Testing Tool to make sure they worked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11084-9475-D74E-A51A-8727706D72BE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93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136227"/>
            <a:ext cx="6217920" cy="784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2072640"/>
            <a:ext cx="5120640" cy="9347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3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0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53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66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8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93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0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D24A-1094-6F42-8DBC-DCC8B38CA077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8801-14C8-5141-A202-9AFABB69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8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D24A-1094-6F42-8DBC-DCC8B38CA077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8801-14C8-5141-A202-9AFABB69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457151" y="469053"/>
            <a:ext cx="7900670" cy="99864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5141" y="469053"/>
            <a:ext cx="23580090" cy="99864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D24A-1094-6F42-8DBC-DCC8B38CA077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8801-14C8-5141-A202-9AFABB69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1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D24A-1094-6F42-8DBC-DCC8B38CA077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8801-14C8-5141-A202-9AFABB69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5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350347"/>
            <a:ext cx="6217920" cy="72644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1550247"/>
            <a:ext cx="6217920" cy="8001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33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2675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4013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5350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6688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88026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19363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0701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D24A-1094-6F42-8DBC-DCC8B38CA077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8801-14C8-5141-A202-9AFABB69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3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5140" y="2731347"/>
            <a:ext cx="15740380" cy="77241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17440" y="2731347"/>
            <a:ext cx="15740380" cy="77241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D24A-1094-6F42-8DBC-DCC8B38CA077}" type="datetimeFigureOut">
              <a:rPr lang="en-US" smtClean="0"/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8801-14C8-5141-A202-9AFABB69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46474"/>
            <a:ext cx="658368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818727"/>
            <a:ext cx="3232150" cy="341206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13377" indent="0">
              <a:buNone/>
              <a:defRPr sz="1400" b="1"/>
            </a:lvl2pPr>
            <a:lvl3pPr marL="626753" indent="0">
              <a:buNone/>
              <a:defRPr sz="1200" b="1"/>
            </a:lvl3pPr>
            <a:lvl4pPr marL="940130" indent="0">
              <a:buNone/>
              <a:defRPr sz="1100" b="1"/>
            </a:lvl4pPr>
            <a:lvl5pPr marL="1253507" indent="0">
              <a:buNone/>
              <a:defRPr sz="1100" b="1"/>
            </a:lvl5pPr>
            <a:lvl6pPr marL="1566883" indent="0">
              <a:buNone/>
              <a:defRPr sz="1100" b="1"/>
            </a:lvl6pPr>
            <a:lvl7pPr marL="1880260" indent="0">
              <a:buNone/>
              <a:defRPr sz="1100" b="1"/>
            </a:lvl7pPr>
            <a:lvl8pPr marL="2193637" indent="0">
              <a:buNone/>
              <a:defRPr sz="1100" b="1"/>
            </a:lvl8pPr>
            <a:lvl9pPr marL="25070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159933"/>
            <a:ext cx="3232150" cy="210735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0" y="818727"/>
            <a:ext cx="3233420" cy="341206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13377" indent="0">
              <a:buNone/>
              <a:defRPr sz="1400" b="1"/>
            </a:lvl2pPr>
            <a:lvl3pPr marL="626753" indent="0">
              <a:buNone/>
              <a:defRPr sz="1200" b="1"/>
            </a:lvl3pPr>
            <a:lvl4pPr marL="940130" indent="0">
              <a:buNone/>
              <a:defRPr sz="1100" b="1"/>
            </a:lvl4pPr>
            <a:lvl5pPr marL="1253507" indent="0">
              <a:buNone/>
              <a:defRPr sz="1100" b="1"/>
            </a:lvl5pPr>
            <a:lvl6pPr marL="1566883" indent="0">
              <a:buNone/>
              <a:defRPr sz="1100" b="1"/>
            </a:lvl6pPr>
            <a:lvl7pPr marL="1880260" indent="0">
              <a:buNone/>
              <a:defRPr sz="1100" b="1"/>
            </a:lvl7pPr>
            <a:lvl8pPr marL="2193637" indent="0">
              <a:buNone/>
              <a:defRPr sz="1100" b="1"/>
            </a:lvl8pPr>
            <a:lvl9pPr marL="25070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1159933"/>
            <a:ext cx="3233420" cy="210735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D24A-1094-6F42-8DBC-DCC8B38CA077}" type="datetimeFigureOut">
              <a:rPr lang="en-US" smtClean="0"/>
              <a:t>8/28/15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8801-14C8-5141-A202-9AFABB69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8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D24A-1094-6F42-8DBC-DCC8B38CA077}" type="datetimeFigureOut">
              <a:rPr lang="en-US" smtClean="0"/>
              <a:t>8/28/15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8801-14C8-5141-A202-9AFABB69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0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D24A-1094-6F42-8DBC-DCC8B38CA077}" type="datetimeFigureOut">
              <a:rPr lang="en-US" smtClean="0"/>
              <a:t>8/28/15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8801-14C8-5141-A202-9AFABB69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5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145627"/>
            <a:ext cx="2406650" cy="619760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145627"/>
            <a:ext cx="4089400" cy="312166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765387"/>
            <a:ext cx="2406650" cy="2501900"/>
          </a:xfrm>
        </p:spPr>
        <p:txBody>
          <a:bodyPr/>
          <a:lstStyle>
            <a:lvl1pPr marL="0" indent="0">
              <a:buNone/>
              <a:defRPr sz="1000"/>
            </a:lvl1pPr>
            <a:lvl2pPr marL="313377" indent="0">
              <a:buNone/>
              <a:defRPr sz="800"/>
            </a:lvl2pPr>
            <a:lvl3pPr marL="626753" indent="0">
              <a:buNone/>
              <a:defRPr sz="700"/>
            </a:lvl3pPr>
            <a:lvl4pPr marL="940130" indent="0">
              <a:buNone/>
              <a:defRPr sz="600"/>
            </a:lvl4pPr>
            <a:lvl5pPr marL="1253507" indent="0">
              <a:buNone/>
              <a:defRPr sz="600"/>
            </a:lvl5pPr>
            <a:lvl6pPr marL="1566883" indent="0">
              <a:buNone/>
              <a:defRPr sz="600"/>
            </a:lvl6pPr>
            <a:lvl7pPr marL="1880260" indent="0">
              <a:buNone/>
              <a:defRPr sz="600"/>
            </a:lvl7pPr>
            <a:lvl8pPr marL="2193637" indent="0">
              <a:buNone/>
              <a:defRPr sz="600"/>
            </a:lvl8pPr>
            <a:lvl9pPr marL="25070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D24A-1094-6F42-8DBC-DCC8B38CA077}" type="datetimeFigureOut">
              <a:rPr lang="en-US" smtClean="0"/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8801-14C8-5141-A202-9AFABB69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2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2560320"/>
            <a:ext cx="4389120" cy="302260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326813"/>
            <a:ext cx="4389120" cy="2194560"/>
          </a:xfrm>
        </p:spPr>
        <p:txBody>
          <a:bodyPr/>
          <a:lstStyle>
            <a:lvl1pPr marL="0" indent="0">
              <a:buNone/>
              <a:defRPr sz="2200"/>
            </a:lvl1pPr>
            <a:lvl2pPr marL="313377" indent="0">
              <a:buNone/>
              <a:defRPr sz="1900"/>
            </a:lvl2pPr>
            <a:lvl3pPr marL="626753" indent="0">
              <a:buNone/>
              <a:defRPr sz="1600"/>
            </a:lvl3pPr>
            <a:lvl4pPr marL="940130" indent="0">
              <a:buNone/>
              <a:defRPr sz="1400"/>
            </a:lvl4pPr>
            <a:lvl5pPr marL="1253507" indent="0">
              <a:buNone/>
              <a:defRPr sz="1400"/>
            </a:lvl5pPr>
            <a:lvl6pPr marL="1566883" indent="0">
              <a:buNone/>
              <a:defRPr sz="1400"/>
            </a:lvl6pPr>
            <a:lvl7pPr marL="1880260" indent="0">
              <a:buNone/>
              <a:defRPr sz="1400"/>
            </a:lvl7pPr>
            <a:lvl8pPr marL="2193637" indent="0">
              <a:buNone/>
              <a:defRPr sz="1400"/>
            </a:lvl8pPr>
            <a:lvl9pPr marL="2507013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2862580"/>
            <a:ext cx="4389120" cy="429260"/>
          </a:xfrm>
        </p:spPr>
        <p:txBody>
          <a:bodyPr/>
          <a:lstStyle>
            <a:lvl1pPr marL="0" indent="0">
              <a:buNone/>
              <a:defRPr sz="1000"/>
            </a:lvl1pPr>
            <a:lvl2pPr marL="313377" indent="0">
              <a:buNone/>
              <a:defRPr sz="800"/>
            </a:lvl2pPr>
            <a:lvl3pPr marL="626753" indent="0">
              <a:buNone/>
              <a:defRPr sz="700"/>
            </a:lvl3pPr>
            <a:lvl4pPr marL="940130" indent="0">
              <a:buNone/>
              <a:defRPr sz="600"/>
            </a:lvl4pPr>
            <a:lvl5pPr marL="1253507" indent="0">
              <a:buNone/>
              <a:defRPr sz="600"/>
            </a:lvl5pPr>
            <a:lvl6pPr marL="1566883" indent="0">
              <a:buNone/>
              <a:defRPr sz="600"/>
            </a:lvl6pPr>
            <a:lvl7pPr marL="1880260" indent="0">
              <a:buNone/>
              <a:defRPr sz="600"/>
            </a:lvl7pPr>
            <a:lvl8pPr marL="2193637" indent="0">
              <a:buNone/>
              <a:defRPr sz="600"/>
            </a:lvl8pPr>
            <a:lvl9pPr marL="25070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D24A-1094-6F42-8DBC-DCC8B38CA077}" type="datetimeFigureOut">
              <a:rPr lang="en-US" smtClean="0"/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8801-14C8-5141-A202-9AFABB69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1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146474"/>
            <a:ext cx="6583680" cy="609600"/>
          </a:xfrm>
          <a:prstGeom prst="rect">
            <a:avLst/>
          </a:prstGeom>
        </p:spPr>
        <p:txBody>
          <a:bodyPr vert="horz" lIns="62675" tIns="31338" rIns="62675" bIns="3133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853440"/>
            <a:ext cx="6583680" cy="2413847"/>
          </a:xfrm>
          <a:prstGeom prst="rect">
            <a:avLst/>
          </a:prstGeom>
        </p:spPr>
        <p:txBody>
          <a:bodyPr vert="horz" lIns="62675" tIns="31338" rIns="62675" bIns="313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3390054"/>
            <a:ext cx="1706880" cy="194733"/>
          </a:xfrm>
          <a:prstGeom prst="rect">
            <a:avLst/>
          </a:prstGeom>
        </p:spPr>
        <p:txBody>
          <a:bodyPr vert="horz" lIns="62675" tIns="31338" rIns="62675" bIns="31338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3D24A-1094-6F42-8DBC-DCC8B38CA077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3390054"/>
            <a:ext cx="2316480" cy="194733"/>
          </a:xfrm>
          <a:prstGeom prst="rect">
            <a:avLst/>
          </a:prstGeom>
        </p:spPr>
        <p:txBody>
          <a:bodyPr vert="horz" lIns="62675" tIns="31338" rIns="62675" bIns="31338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3390054"/>
            <a:ext cx="1706880" cy="194733"/>
          </a:xfrm>
          <a:prstGeom prst="rect">
            <a:avLst/>
          </a:prstGeom>
        </p:spPr>
        <p:txBody>
          <a:bodyPr vert="horz" lIns="62675" tIns="31338" rIns="62675" bIns="31338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68801-14C8-5141-A202-9AFABB69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0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377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5032" indent="-235032" algn="l" defTabSz="31337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37" indent="-195860" algn="l" defTabSz="313377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83442" indent="-156688" algn="l" defTabSz="313377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818" indent="-156688" algn="l" defTabSz="313377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10195" indent="-156688" algn="l" defTabSz="313377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23571" indent="-156688" algn="l" defTabSz="313377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36948" indent="-156688" algn="l" defTabSz="313377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50325" indent="-156688" algn="l" defTabSz="313377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63701" indent="-156688" algn="l" defTabSz="313377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3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3377" algn="l" defTabSz="3133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26753" algn="l" defTabSz="3133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40130" algn="l" defTabSz="3133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3507" algn="l" defTabSz="3133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66883" algn="l" defTabSz="3133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80260" algn="l" defTabSz="3133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93637" algn="l" defTabSz="3133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07013" algn="l" defTabSz="3133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ge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7" b="5235"/>
          <a:stretch/>
        </p:blipFill>
        <p:spPr>
          <a:xfrm>
            <a:off x="0" y="-1"/>
            <a:ext cx="7315200" cy="3657601"/>
          </a:xfrm>
          <a:prstGeom prst="rect">
            <a:avLst/>
          </a:prstGeom>
        </p:spPr>
      </p:pic>
      <p:pic>
        <p:nvPicPr>
          <p:cNvPr id="5" name="Picture 4" descr="sagegrou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92106" cy="3657600"/>
          </a:xfrm>
          <a:prstGeom prst="rect">
            <a:avLst/>
          </a:prstGeom>
        </p:spPr>
      </p:pic>
      <p:pic>
        <p:nvPicPr>
          <p:cNvPr id="2" name="Picture 1" descr="10steppeu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735" y="209621"/>
            <a:ext cx="2943100" cy="2042275"/>
          </a:xfrm>
          <a:prstGeom prst="rect">
            <a:avLst/>
          </a:prstGeom>
        </p:spPr>
      </p:pic>
      <p:pic>
        <p:nvPicPr>
          <p:cNvPr id="4" name="Picture 3" descr="pnwfac3stackrigh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11" y="2786743"/>
            <a:ext cx="3091824" cy="74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6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34339"/>
            <a:ext cx="2356790" cy="1202028"/>
          </a:xfrm>
        </p:spPr>
        <p:txBody>
          <a:bodyPr lIns="0" tIns="0" rIns="0" bIns="0">
            <a:normAutofit/>
          </a:bodyPr>
          <a:lstStyle/>
          <a:p>
            <a:pPr algn="r"/>
            <a:r>
              <a:rPr lang="en-US" b="1"/>
              <a:t>About Boards</a:t>
            </a:r>
            <a:br>
              <a:rPr lang="en-US" b="1"/>
            </a:br>
            <a:r>
              <a:rPr lang="en-US" b="1"/>
              <a:t>and Signs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1144" y="1301212"/>
            <a:ext cx="3172812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/>
              <a:t>THE MESSAGE</a:t>
            </a:r>
          </a:p>
          <a:p>
            <a:pPr marL="111125" indent="-111125">
              <a:buFont typeface="Arial"/>
              <a:buChar char="•"/>
            </a:pPr>
            <a:r>
              <a:rPr lang="en-US"/>
              <a:t>Express the most important idea concisely.</a:t>
            </a:r>
          </a:p>
          <a:p>
            <a:pPr marL="111125" indent="-111125">
              <a:buFont typeface="Arial"/>
              <a:buChar char="•"/>
            </a:pPr>
            <a:r>
              <a:rPr lang="en-US"/>
              <a:t>Use short copy lines. </a:t>
            </a:r>
            <a:r>
              <a:rPr lang="en-US" b="1"/>
              <a:t>Seven words or less.</a:t>
            </a:r>
          </a:p>
          <a:p>
            <a:pPr marL="111125" indent="-111125">
              <a:buFont typeface="Arial"/>
              <a:buChar char="•"/>
            </a:pPr>
            <a:r>
              <a:rPr lang="en-US"/>
              <a:t>Make sure the logo is legible.</a:t>
            </a:r>
          </a:p>
          <a:p>
            <a:pPr>
              <a:spcBef>
                <a:spcPts val="1200"/>
              </a:spcBef>
            </a:pPr>
            <a:r>
              <a:rPr lang="en-US" b="1"/>
              <a:t>COLORS</a:t>
            </a:r>
          </a:p>
          <a:p>
            <a:pPr marL="111125" indent="-111125">
              <a:buFont typeface="Arial"/>
              <a:buChar char="•"/>
            </a:pPr>
            <a:r>
              <a:rPr lang="en-US"/>
              <a:t>Use bold colors. Being subtle from 600 feet does not work.</a:t>
            </a:r>
          </a:p>
          <a:p>
            <a:pPr marL="111125" indent="-111125">
              <a:buFont typeface="Arial"/>
              <a:buChar char="•"/>
            </a:pPr>
            <a:r>
              <a:rPr lang="en-US"/>
              <a:t>Forget about white space. It does not apply in outdoor like in print.</a:t>
            </a:r>
          </a:p>
          <a:p>
            <a:pPr marL="111125" indent="-111125">
              <a:buFont typeface="Arial"/>
              <a:buChar char="•"/>
            </a:pPr>
            <a:r>
              <a:rPr lang="en-US"/>
              <a:t>Use contrasting colors, they read better from a distance.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25605" y="356296"/>
            <a:ext cx="451304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/>
              <a:t>The audience for outdoor signing is mobile. This fast pace lifestyle of your audience reduces the time you have to reach them with your message to only a few seconds. If you edit this sign, below are some tips to help you meet this challenge.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00571" y="1280805"/>
            <a:ext cx="3538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FONTS</a:t>
            </a:r>
          </a:p>
          <a:p>
            <a:pPr marL="111125" indent="-111125">
              <a:buFont typeface="Arial"/>
              <a:buChar char="•"/>
            </a:pPr>
            <a:r>
              <a:rPr lang="en-US"/>
              <a:t>Use bold, non-serif fonts. </a:t>
            </a:r>
          </a:p>
          <a:p>
            <a:pPr marL="111125" indent="-111125">
              <a:buFont typeface="Arial"/>
              <a:buChar char="•"/>
            </a:pPr>
            <a:r>
              <a:rPr lang="en-US"/>
              <a:t>Avoid decorative, italic or thin serif fonts.</a:t>
            </a:r>
          </a:p>
          <a:p>
            <a:pPr>
              <a:spcBef>
                <a:spcPts val="1200"/>
              </a:spcBef>
            </a:pPr>
            <a:r>
              <a:rPr lang="en-US" b="1"/>
              <a:t>IMAGES</a:t>
            </a:r>
          </a:p>
          <a:p>
            <a:pPr marL="111125" indent="-111125">
              <a:buFont typeface="Arial"/>
              <a:buChar char="•"/>
            </a:pPr>
            <a:r>
              <a:rPr lang="en-US"/>
              <a:t>Choose images with simple backgrounds.</a:t>
            </a:r>
          </a:p>
          <a:p>
            <a:pPr marL="111125" indent="-111125">
              <a:buFont typeface="Arial"/>
              <a:buChar char="•"/>
            </a:pPr>
            <a:r>
              <a:rPr lang="en-US" b="1"/>
              <a:t>Avoid using landscapes or complex scenes.</a:t>
            </a:r>
          </a:p>
          <a:p>
            <a:pPr>
              <a:spcBef>
                <a:spcPts val="1200"/>
              </a:spcBef>
            </a:pPr>
            <a:r>
              <a:rPr lang="en-US" b="1"/>
              <a:t>CONTEXT</a:t>
            </a:r>
          </a:p>
          <a:p>
            <a:pPr marL="111125" indent="-111125">
              <a:buFont typeface="Arial"/>
              <a:buChar char="•"/>
            </a:pPr>
            <a:r>
              <a:rPr lang="en-US"/>
              <a:t>Follow agency guidelines for font size based on sign location and viewing distance. (FS Sign Manual)</a:t>
            </a:r>
          </a:p>
        </p:txBody>
      </p:sp>
    </p:spTree>
    <p:extLst>
      <p:ext uri="{BB962C8B-B14F-4D97-AF65-F5344CB8AC3E}">
        <p14:creationId xmlns:p14="http://schemas.microsoft.com/office/powerpoint/2010/main" val="4079018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310</Words>
  <Application>Microsoft Macintosh PowerPoint</Application>
  <PresentationFormat>Custom</PresentationFormat>
  <Paragraphs>20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About Boards and Signs</vt:lpstr>
    </vt:vector>
  </TitlesOfParts>
  <Company>US 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 Hensley</dc:creator>
  <cp:lastModifiedBy>Gwen Hensley</cp:lastModifiedBy>
  <cp:revision>9</cp:revision>
  <cp:lastPrinted>2015-08-28T17:51:17Z</cp:lastPrinted>
  <dcterms:created xsi:type="dcterms:W3CDTF">2015-07-07T21:54:41Z</dcterms:created>
  <dcterms:modified xsi:type="dcterms:W3CDTF">2015-08-28T17:51:20Z</dcterms:modified>
</cp:coreProperties>
</file>