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2" r:id="rId4"/>
    <p:sldId id="260" r:id="rId5"/>
    <p:sldId id="261" r:id="rId6"/>
    <p:sldId id="263"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8" d="100"/>
          <a:sy n="58" d="100"/>
        </p:scale>
        <p:origin x="-96" y="-32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B724AF5-E366-4576-9D43-6BC8FDF68F74}" type="datetimeFigureOut">
              <a:rPr lang="en-US"/>
              <a:pPr>
                <a:defRPr/>
              </a:pPr>
              <a:t>11/1/2010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9AE4F9C-9FBB-4F90-AF1B-CB89871F6C3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90FABFB-2A39-46E8-AE13-0A05DBDAD53A}" type="datetimeFigureOut">
              <a:rPr lang="en-US"/>
              <a:pPr>
                <a:defRPr/>
              </a:pPr>
              <a:t>11/1/2010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0CB29C-626A-43A9-9C8C-4C82720EB21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79ABEA7-38C2-4A1A-95EB-452D41311ACF}" type="datetimeFigureOut">
              <a:rPr lang="en-US"/>
              <a:pPr>
                <a:defRPr/>
              </a:pPr>
              <a:t>11/1/2010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FAB0543-7D47-4F94-A29F-5618EF68EAC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C678151-9A1A-4D59-9E03-D91FD2426D97}" type="datetimeFigureOut">
              <a:rPr lang="en-US"/>
              <a:pPr>
                <a:defRPr/>
              </a:pPr>
              <a:t>11/1/2010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E804FEF-F85E-4F57-92FA-10C90F19FE1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BBABB06-F5B1-4AF0-BAEE-750BD461FEC7}" type="datetimeFigureOut">
              <a:rPr lang="en-US"/>
              <a:pPr>
                <a:defRPr/>
              </a:pPr>
              <a:t>11/1/2010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990B33-B4DA-4731-AB26-9F0AAF2A437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C594678-05F0-4599-B9B5-780D59AB366D}" type="datetimeFigureOut">
              <a:rPr lang="en-US"/>
              <a:pPr>
                <a:defRPr/>
              </a:pPr>
              <a:t>11/1/2010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3EBB65E-D454-4DC2-84FC-C4581CE2839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388443E-BC6B-4068-A350-AC6AAAADAD51}" type="datetimeFigureOut">
              <a:rPr lang="en-US"/>
              <a:pPr>
                <a:defRPr/>
              </a:pPr>
              <a:t>11/1/2010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AE053EF-9F98-4FD0-A44E-D13758B64B8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B8AC58A-E9A3-433C-AAAB-813A3A3A3FE0}" type="datetimeFigureOut">
              <a:rPr lang="en-US"/>
              <a:pPr>
                <a:defRPr/>
              </a:pPr>
              <a:t>11/1/2010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898B9DA-DC63-4898-8CAF-32E8F780D56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6794537-124E-409D-8408-584DB76F6D77}" type="datetimeFigureOut">
              <a:rPr lang="en-US"/>
              <a:pPr>
                <a:defRPr/>
              </a:pPr>
              <a:t>11/1/2010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1999902-39AD-483D-9187-6E71D53F9B3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784660A-CC75-4998-9393-9EEA7907D8CF}" type="datetimeFigureOut">
              <a:rPr lang="en-US"/>
              <a:pPr>
                <a:defRPr/>
              </a:pPr>
              <a:t>11/1/2010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98F9BC7-36E7-41BC-A176-78F30D8FF07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F93AD61-2C06-42BE-83D2-A65AD763A8F6}" type="datetimeFigureOut">
              <a:rPr lang="en-US"/>
              <a:pPr>
                <a:defRPr/>
              </a:pPr>
              <a:t>11/1/2010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143A5BA-4DFD-40CF-95B9-285822597F0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A616AEB3-A84B-491C-8634-5156063F0038}" type="datetimeFigureOut">
              <a:rPr lang="en-US"/>
              <a:pPr>
                <a:defRPr/>
              </a:pPr>
              <a:t>11/1/2010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909B1988-F529-4840-9C14-8D278CBC953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3"/>
          <p:cNvSpPr>
            <a:spLocks noGrp="1"/>
          </p:cNvSpPr>
          <p:nvPr>
            <p:ph type="title"/>
          </p:nvPr>
        </p:nvSpPr>
        <p:spPr>
          <a:xfrm>
            <a:off x="457200" y="273050"/>
            <a:ext cx="3008313" cy="3765550"/>
          </a:xfrm>
        </p:spPr>
        <p:txBody>
          <a:bodyPr/>
          <a:lstStyle/>
          <a:p>
            <a:r>
              <a:rPr lang="en-US" sz="2800" smtClean="0"/>
              <a:t>Developing a Common Strategy  to Identify Communities at Risk and Prioritize Risk Reduction Projects - An Initial Review by SGSF GIS Task Force</a:t>
            </a:r>
            <a:endParaRPr lang="en-US" sz="2600" smtClean="0"/>
          </a:p>
        </p:txBody>
      </p:sp>
      <p:sp>
        <p:nvSpPr>
          <p:cNvPr id="6" name="Text Placeholder 5"/>
          <p:cNvSpPr>
            <a:spLocks noGrp="1"/>
          </p:cNvSpPr>
          <p:nvPr>
            <p:ph type="body" sz="half" idx="2"/>
          </p:nvPr>
        </p:nvSpPr>
        <p:spPr>
          <a:xfrm>
            <a:off x="457200" y="4648200"/>
            <a:ext cx="3008313" cy="1477963"/>
          </a:xfrm>
          <a:ln w="12700"/>
        </p:spPr>
        <p:txBody>
          <a:bodyPr rtlCol="0">
            <a:noAutofit/>
          </a:bodyPr>
          <a:lstStyle/>
          <a:p>
            <a:pPr algn="ctr" fontAlgn="auto">
              <a:spcAft>
                <a:spcPts val="0"/>
              </a:spcAft>
              <a:buFont typeface="Arial" pitchFamily="34" charset="0"/>
              <a:buNone/>
              <a:defRPr/>
            </a:pPr>
            <a:r>
              <a:rPr lang="en-US" sz="1350" dirty="0" err="1" smtClean="0">
                <a:solidFill>
                  <a:schemeClr val="tx1">
                    <a:lumMod val="50000"/>
                    <a:lumOff val="50000"/>
                  </a:schemeClr>
                </a:solidFill>
              </a:rPr>
              <a:t>SGSF</a:t>
            </a:r>
            <a:r>
              <a:rPr lang="en-US" sz="1350" dirty="0" smtClean="0">
                <a:solidFill>
                  <a:schemeClr val="tx1">
                    <a:lumMod val="50000"/>
                    <a:lumOff val="50000"/>
                  </a:schemeClr>
                </a:solidFill>
              </a:rPr>
              <a:t> GIS Annual Meeting</a:t>
            </a:r>
          </a:p>
          <a:p>
            <a:pPr algn="ctr" fontAlgn="auto">
              <a:spcAft>
                <a:spcPts val="0"/>
              </a:spcAft>
              <a:buFont typeface="Arial" pitchFamily="34" charset="0"/>
              <a:buNone/>
              <a:defRPr/>
            </a:pPr>
            <a:r>
              <a:rPr lang="en-US" sz="1350" dirty="0" smtClean="0">
                <a:solidFill>
                  <a:schemeClr val="tx1">
                    <a:lumMod val="50000"/>
                    <a:lumOff val="50000"/>
                  </a:schemeClr>
                </a:solidFill>
              </a:rPr>
              <a:t>Asheville, North Carolina</a:t>
            </a:r>
          </a:p>
          <a:p>
            <a:pPr algn="ctr" fontAlgn="auto">
              <a:spcAft>
                <a:spcPts val="0"/>
              </a:spcAft>
              <a:buFont typeface="Arial" pitchFamily="34" charset="0"/>
              <a:buNone/>
              <a:defRPr/>
            </a:pPr>
            <a:r>
              <a:rPr lang="en-US" sz="1350" dirty="0" smtClean="0">
                <a:solidFill>
                  <a:schemeClr val="tx1">
                    <a:lumMod val="50000"/>
                    <a:lumOff val="50000"/>
                  </a:schemeClr>
                </a:solidFill>
              </a:rPr>
              <a:t>November 3, 2010</a:t>
            </a:r>
          </a:p>
          <a:p>
            <a:pPr algn="ctr" fontAlgn="auto">
              <a:spcAft>
                <a:spcPts val="0"/>
              </a:spcAft>
              <a:buFont typeface="Arial" pitchFamily="34" charset="0"/>
              <a:buNone/>
              <a:defRPr/>
            </a:pPr>
            <a:endParaRPr lang="en-US" sz="1350" dirty="0" smtClean="0">
              <a:solidFill>
                <a:schemeClr val="tx1">
                  <a:lumMod val="50000"/>
                  <a:lumOff val="50000"/>
                </a:schemeClr>
              </a:solidFill>
            </a:endParaRPr>
          </a:p>
          <a:p>
            <a:pPr algn="ctr" fontAlgn="auto">
              <a:spcAft>
                <a:spcPts val="0"/>
              </a:spcAft>
              <a:buFont typeface="Arial" pitchFamily="34" charset="0"/>
              <a:buNone/>
              <a:defRPr/>
            </a:pPr>
            <a:r>
              <a:rPr lang="en-US" sz="1350" dirty="0" smtClean="0">
                <a:solidFill>
                  <a:schemeClr val="tx1">
                    <a:lumMod val="50000"/>
                    <a:lumOff val="50000"/>
                  </a:schemeClr>
                </a:solidFill>
              </a:rPr>
              <a:t>Curt Stripling, Sue Leverette, Roy Boggs</a:t>
            </a:r>
            <a:endParaRPr lang="en-US" sz="1350" dirty="0">
              <a:solidFill>
                <a:schemeClr val="tx1">
                  <a:lumMod val="50000"/>
                  <a:lumOff val="50000"/>
                </a:schemeClr>
              </a:solidFill>
            </a:endParaRPr>
          </a:p>
        </p:txBody>
      </p:sp>
      <p:pic>
        <p:nvPicPr>
          <p:cNvPr id="7" name="Picture 5"/>
          <p:cNvPicPr>
            <a:picLocks noGrp="1" noChangeAspect="1" noChangeArrowheads="1"/>
          </p:cNvPicPr>
          <p:nvPr>
            <p:ph idx="1"/>
          </p:nvPr>
        </p:nvPicPr>
        <p:blipFill>
          <a:blip r:embed="rId2"/>
          <a:srcRect/>
          <a:stretch>
            <a:fillRect/>
          </a:stretch>
        </p:blipFill>
        <p:spPr>
          <a:xfrm>
            <a:off x="3878263" y="273050"/>
            <a:ext cx="4505325" cy="5853113"/>
          </a:xfrm>
          <a:ln>
            <a:solidFill>
              <a:schemeClr val="bg1">
                <a:lumMod val="50000"/>
              </a:schemeClr>
            </a:solid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4"/>
          <p:cNvSpPr>
            <a:spLocks noGrp="1"/>
          </p:cNvSpPr>
          <p:nvPr>
            <p:ph type="title"/>
          </p:nvPr>
        </p:nvSpPr>
        <p:spPr/>
        <p:txBody>
          <a:bodyPr/>
          <a:lstStyle/>
          <a:p>
            <a:r>
              <a:rPr lang="en-US" sz="3200" b="1" smtClean="0"/>
              <a:t>Objectives</a:t>
            </a:r>
          </a:p>
        </p:txBody>
      </p:sp>
      <p:sp>
        <p:nvSpPr>
          <p:cNvPr id="6" name="Content Placeholder 5"/>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en-US" dirty="0" smtClean="0"/>
              <a:t>Initial review and discussion will focus primarily on the first two commitments and expectations outlined in the briefing paper - </a:t>
            </a:r>
            <a:r>
              <a:rPr lang="en-US" b="1" dirty="0" smtClean="0"/>
              <a:t>Identification and Prioritization</a:t>
            </a:r>
          </a:p>
          <a:p>
            <a:pPr fontAlgn="auto">
              <a:spcAft>
                <a:spcPts val="0"/>
              </a:spcAft>
              <a:buFont typeface="Arial" pitchFamily="34" charset="0"/>
              <a:buChar char="•"/>
              <a:defRPr/>
            </a:pPr>
            <a:r>
              <a:rPr lang="en-US" dirty="0" smtClean="0"/>
              <a:t>Review history and  purpose for identifying and communities at risk</a:t>
            </a:r>
          </a:p>
          <a:p>
            <a:pPr fontAlgn="auto">
              <a:spcAft>
                <a:spcPts val="0"/>
              </a:spcAft>
              <a:buFont typeface="Arial" pitchFamily="34" charset="0"/>
              <a:buChar char="•"/>
              <a:defRPr/>
            </a:pPr>
            <a:r>
              <a:rPr lang="en-US" dirty="0" smtClean="0"/>
              <a:t>Identify and review current issues</a:t>
            </a:r>
          </a:p>
          <a:p>
            <a:pPr fontAlgn="auto">
              <a:spcAft>
                <a:spcPts val="0"/>
              </a:spcAft>
              <a:buFont typeface="Arial" pitchFamily="34" charset="0"/>
              <a:buChar char="•"/>
              <a:defRPr/>
            </a:pPr>
            <a:r>
              <a:rPr lang="en-US" dirty="0" smtClean="0"/>
              <a:t>Discuss future strategies for identifying communities at risk or alternately landscapes of similar risk</a:t>
            </a:r>
          </a:p>
          <a:p>
            <a:pPr fontAlgn="auto">
              <a:spcAft>
                <a:spcPts val="0"/>
              </a:spcAft>
              <a:buFont typeface="Arial" pitchFamily="34" charset="0"/>
              <a:buChar char="•"/>
              <a:defRPr/>
            </a:pPr>
            <a:r>
              <a:rPr lang="en-US" dirty="0" smtClean="0"/>
              <a:t>Identify action items </a:t>
            </a:r>
          </a:p>
          <a:p>
            <a:pPr fontAlgn="auto">
              <a:spcAft>
                <a:spcPts val="0"/>
              </a:spcAft>
              <a:buFont typeface="Arial" pitchFamily="34" charset="0"/>
              <a:buChar char="•"/>
              <a:defRPr/>
            </a:pPr>
            <a:endParaRPr lang="en-US" dirty="0" smtClean="0"/>
          </a:p>
          <a:p>
            <a:pPr lvl="1" fontAlgn="auto">
              <a:spcAft>
                <a:spcPts val="0"/>
              </a:spcAft>
              <a:buFont typeface="Arial" pitchFamily="34" charset="0"/>
              <a:buChar char="–"/>
              <a:defRPr/>
            </a:pPr>
            <a:endParaRPr lang="en-US" dirty="0" smtClean="0"/>
          </a:p>
          <a:p>
            <a:pPr lvl="1" fontAlgn="auto">
              <a:spcAft>
                <a:spcPts val="0"/>
              </a:spcAft>
              <a:buFont typeface="Arial" pitchFamily="34" charset="0"/>
              <a:buChar char="–"/>
              <a:defRPr/>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4"/>
          <p:cNvSpPr>
            <a:spLocks noGrp="1"/>
          </p:cNvSpPr>
          <p:nvPr>
            <p:ph type="title"/>
          </p:nvPr>
        </p:nvSpPr>
        <p:spPr/>
        <p:txBody>
          <a:bodyPr/>
          <a:lstStyle/>
          <a:p>
            <a:r>
              <a:rPr lang="en-US" sz="3200" b="1" smtClean="0"/>
              <a:t>History and Purpose for Identifying Communities at Risk</a:t>
            </a:r>
          </a:p>
        </p:txBody>
      </p:sp>
      <p:sp>
        <p:nvSpPr>
          <p:cNvPr id="15362" name="Content Placeholder 5"/>
          <p:cNvSpPr>
            <a:spLocks noGrp="1"/>
          </p:cNvSpPr>
          <p:nvPr>
            <p:ph idx="1"/>
          </p:nvPr>
        </p:nvSpPr>
        <p:spPr/>
        <p:txBody>
          <a:bodyPr/>
          <a:lstStyle/>
          <a:p>
            <a:r>
              <a:rPr lang="en-US" sz="1900" smtClean="0"/>
              <a:t>Federal Register – </a:t>
            </a:r>
          </a:p>
          <a:p>
            <a:r>
              <a:rPr lang="en-US" sz="1900" smtClean="0"/>
              <a:t>Cohesive Strategy – “assessing the level of risk to communities”</a:t>
            </a:r>
          </a:p>
          <a:p>
            <a:r>
              <a:rPr lang="en-US" sz="1900" smtClean="0"/>
              <a:t>National Fire Plan - </a:t>
            </a:r>
          </a:p>
          <a:p>
            <a:r>
              <a:rPr lang="en-US" sz="1900" smtClean="0"/>
              <a:t>SGSF Briefing Paper – “ Each state will determine how many communities are at risk or alternately identify landscapes of similar risk and will establish methodology for assessing community risk.’</a:t>
            </a:r>
            <a:endParaRPr lang="en-US" smtClean="0"/>
          </a:p>
          <a:p>
            <a:pPr lvl="1"/>
            <a:endParaRPr lang="en-US" smtClean="0"/>
          </a:p>
          <a:p>
            <a:pPr lvl="1"/>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4"/>
          <p:cNvSpPr>
            <a:spLocks noGrp="1"/>
          </p:cNvSpPr>
          <p:nvPr>
            <p:ph type="title"/>
          </p:nvPr>
        </p:nvSpPr>
        <p:spPr/>
        <p:txBody>
          <a:bodyPr/>
          <a:lstStyle/>
          <a:p>
            <a:r>
              <a:rPr lang="en-US" sz="3200" b="1" smtClean="0"/>
              <a:t># 1 - Identification</a:t>
            </a:r>
          </a:p>
        </p:txBody>
      </p:sp>
      <p:sp>
        <p:nvSpPr>
          <p:cNvPr id="6" name="Content Placeholder 5"/>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r>
              <a:rPr lang="en-US" dirty="0" smtClean="0"/>
              <a:t>“Each state will determine how many communities are at risk or alternately identify landscapes of similar risk and will establish methodology for assessing community risk. Statewide Forest Resource Assessments will also aid in determining priority areas of wildfire risk. To determine communities at risk, each state should:</a:t>
            </a:r>
          </a:p>
          <a:p>
            <a:pPr lvl="1" fontAlgn="auto">
              <a:spcAft>
                <a:spcPts val="0"/>
              </a:spcAft>
              <a:buFont typeface="Arial" pitchFamily="34" charset="0"/>
              <a:buChar char="–"/>
              <a:defRPr/>
            </a:pPr>
            <a:r>
              <a:rPr lang="en-US" dirty="0" smtClean="0"/>
              <a:t>Include all lands and all ownerships</a:t>
            </a:r>
          </a:p>
          <a:p>
            <a:pPr lvl="1" fontAlgn="auto">
              <a:spcAft>
                <a:spcPts val="0"/>
              </a:spcAft>
              <a:buFont typeface="Arial" pitchFamily="34" charset="0"/>
              <a:buChar char="–"/>
              <a:defRPr/>
            </a:pPr>
            <a:r>
              <a:rPr lang="en-US" dirty="0" smtClean="0"/>
              <a:t>Use a collaborative process that is consistent with the complexity of land ownership patterns, resource management issues, and the number of interested stakeholders</a:t>
            </a:r>
          </a:p>
          <a:p>
            <a:pPr lvl="1" fontAlgn="auto">
              <a:spcAft>
                <a:spcPts val="0"/>
              </a:spcAft>
              <a:buFont typeface="Arial" pitchFamily="34" charset="0"/>
              <a:buChar char="–"/>
              <a:defRPr/>
            </a:pPr>
            <a:r>
              <a:rPr lang="en-US" dirty="0" smtClean="0"/>
              <a:t>Report the number of communities at risk on a gradient scale of low, moderate, and high”</a:t>
            </a:r>
          </a:p>
          <a:p>
            <a:pPr lvl="1" fontAlgn="auto">
              <a:spcAft>
                <a:spcPts val="0"/>
              </a:spcAft>
              <a:buFont typeface="Arial" pitchFamily="34" charset="0"/>
              <a:buChar char="–"/>
              <a:defRPr/>
            </a:pPr>
            <a:endParaRPr lang="en-US" dirty="0" smtClean="0"/>
          </a:p>
          <a:p>
            <a:pPr lvl="1" fontAlgn="auto">
              <a:spcAft>
                <a:spcPts val="0"/>
              </a:spcAft>
              <a:buFont typeface="Arial" pitchFamily="34" charset="0"/>
              <a:buChar char="–"/>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4"/>
          <p:cNvSpPr>
            <a:spLocks noGrp="1"/>
          </p:cNvSpPr>
          <p:nvPr>
            <p:ph type="title"/>
          </p:nvPr>
        </p:nvSpPr>
        <p:spPr/>
        <p:txBody>
          <a:bodyPr/>
          <a:lstStyle/>
          <a:p>
            <a:r>
              <a:rPr lang="en-US" sz="3200" b="1" smtClean="0"/>
              <a:t># 2 - Prioritization</a:t>
            </a:r>
          </a:p>
        </p:txBody>
      </p:sp>
      <p:sp>
        <p:nvSpPr>
          <p:cNvPr id="6" name="Content Placeholder 5"/>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r>
              <a:rPr lang="en-US" dirty="0" smtClean="0"/>
              <a:t>“</a:t>
            </a:r>
            <a:r>
              <a:rPr lang="en-US" dirty="0" err="1" smtClean="0"/>
              <a:t>NASF</a:t>
            </a:r>
            <a:r>
              <a:rPr lang="en-US" dirty="0" smtClean="0"/>
              <a:t> strongly promotes Community Wildfire Protection Planning and encourages each state to prioritize community wildfire risk reduction projects based on nationally publicized risk-assessment methods and on community, state, or regional risk assessments. The intent of the risk assessment process is to compare relative risk to communities from wildfire within a state, not to compare wildfire risk to communities between or among states.”</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t>“Using available mitigation plans, </a:t>
            </a:r>
            <a:r>
              <a:rPr lang="en-US" dirty="0" err="1" smtClean="0"/>
              <a:t>CWPPs</a:t>
            </a:r>
            <a:r>
              <a:rPr lang="en-US" dirty="0" smtClean="0"/>
              <a:t>, or another similar analysis process, federal, state and local agencies and tribes will each annually examine the lands under its own ownership or jurisdiction and, with the involvement of all interested parties, identify high priority areas for conducting fuels reduction, ecosystem restoration, and other projects that have the potential to reduce the risk to a specific community or communities.”</a:t>
            </a:r>
          </a:p>
          <a:p>
            <a:pPr lvl="1" fontAlgn="auto">
              <a:spcAft>
                <a:spcPts val="0"/>
              </a:spcAft>
              <a:buFont typeface="Arial" pitchFamily="34" charset="0"/>
              <a:buChar char="–"/>
              <a:defRPr/>
            </a:pPr>
            <a:endParaRPr lang="en-US" dirty="0" smtClean="0"/>
          </a:p>
          <a:p>
            <a:pPr lvl="1" fontAlgn="auto">
              <a:spcAft>
                <a:spcPts val="0"/>
              </a:spcAft>
              <a:buFont typeface="Arial" pitchFamily="34" charset="0"/>
              <a:buChar char="–"/>
              <a:defRPr/>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4"/>
          <p:cNvSpPr>
            <a:spLocks noGrp="1"/>
          </p:cNvSpPr>
          <p:nvPr>
            <p:ph type="title"/>
          </p:nvPr>
        </p:nvSpPr>
        <p:spPr/>
        <p:txBody>
          <a:bodyPr/>
          <a:lstStyle/>
          <a:p>
            <a:r>
              <a:rPr lang="en-US" sz="3200" b="1" smtClean="0"/>
              <a:t>Current Issues Related to Identifying, Mapping and Rating Communities at Risk</a:t>
            </a:r>
          </a:p>
        </p:txBody>
      </p:sp>
      <p:sp>
        <p:nvSpPr>
          <p:cNvPr id="18434" name="Content Placeholder 5"/>
          <p:cNvSpPr>
            <a:spLocks noGrp="1"/>
          </p:cNvSpPr>
          <p:nvPr>
            <p:ph idx="1"/>
          </p:nvPr>
        </p:nvSpPr>
        <p:spPr/>
        <p:txBody>
          <a:bodyPr/>
          <a:lstStyle/>
          <a:p>
            <a:r>
              <a:rPr lang="en-US" smtClean="0"/>
              <a:t>text</a:t>
            </a:r>
          </a:p>
          <a:p>
            <a:pPr lvl="1"/>
            <a:endParaRPr lang="en-US" smtClean="0"/>
          </a:p>
          <a:p>
            <a:pPr lvl="1"/>
            <a:endParaRPr lang="en-US"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851</TotalTime>
  <Words>377</Words>
  <Application>Microsoft Office PowerPoint</Application>
  <PresentationFormat>On-screen Show (4:3)</PresentationFormat>
  <Paragraphs>29</Paragraphs>
  <Slides>6</Slides>
  <Notes>0</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6</vt:i4>
      </vt:variant>
    </vt:vector>
  </HeadingPairs>
  <TitlesOfParts>
    <vt:vector size="9" baseType="lpstr">
      <vt:lpstr>Calibri</vt:lpstr>
      <vt:lpstr>Arial</vt:lpstr>
      <vt:lpstr>Office Theme</vt:lpstr>
      <vt:lpstr>Developing a Common Strategy  to Identify Communities at Risk and Prioritize Risk Reduction Projects - An Initial Review by SGSF GIS Task Force</vt:lpstr>
      <vt:lpstr>Objectives</vt:lpstr>
      <vt:lpstr>History and Purpose for Identifying Communities at Risk</vt:lpstr>
      <vt:lpstr># 1 - Identification</vt:lpstr>
      <vt:lpstr># 2 - Prioritization</vt:lpstr>
      <vt:lpstr>Current Issues Related to Identifying, Mapping and Rating Communities at Risk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Curt Stripling</dc:creator>
  <cp:lastModifiedBy>Florida Division of Forestry</cp:lastModifiedBy>
  <cp:revision>81</cp:revision>
  <dcterms:created xsi:type="dcterms:W3CDTF">2010-10-29T16:26:56Z</dcterms:created>
  <dcterms:modified xsi:type="dcterms:W3CDTF">2010-11-01T19:27:18Z</dcterms:modified>
</cp:coreProperties>
</file>