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3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im%20Howell\Desktop\dad_pocketcard\dad_data.tx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marker>
            <c:symbol val="none"/>
          </c:marker>
          <c:trendline>
            <c:spPr>
              <a:ln w="22225">
                <a:solidFill>
                  <a:schemeClr val="tx1"/>
                </a:solidFill>
              </a:ln>
            </c:spPr>
            <c:trendlineType val="poly"/>
            <c:order val="6"/>
          </c:trendline>
          <c:cat>
            <c:numRef>
              <c:f>dad_data!$A$201:$A$323</c:f>
              <c:numCache>
                <c:formatCode>d\-mmm</c:formatCode>
                <c:ptCount val="123"/>
                <c:pt idx="0">
                  <c:v>41030</c:v>
                </c:pt>
                <c:pt idx="1">
                  <c:v>41031</c:v>
                </c:pt>
                <c:pt idx="2">
                  <c:v>41032</c:v>
                </c:pt>
                <c:pt idx="3">
                  <c:v>41033</c:v>
                </c:pt>
                <c:pt idx="4">
                  <c:v>41034</c:v>
                </c:pt>
                <c:pt idx="5">
                  <c:v>41035</c:v>
                </c:pt>
                <c:pt idx="6">
                  <c:v>41036</c:v>
                </c:pt>
                <c:pt idx="7">
                  <c:v>41037</c:v>
                </c:pt>
                <c:pt idx="8">
                  <c:v>41038</c:v>
                </c:pt>
                <c:pt idx="9">
                  <c:v>41039</c:v>
                </c:pt>
                <c:pt idx="10">
                  <c:v>41040</c:v>
                </c:pt>
                <c:pt idx="11">
                  <c:v>41041</c:v>
                </c:pt>
                <c:pt idx="12">
                  <c:v>41042</c:v>
                </c:pt>
                <c:pt idx="13">
                  <c:v>41043</c:v>
                </c:pt>
                <c:pt idx="14">
                  <c:v>41044</c:v>
                </c:pt>
                <c:pt idx="15">
                  <c:v>41045</c:v>
                </c:pt>
                <c:pt idx="16">
                  <c:v>41046</c:v>
                </c:pt>
                <c:pt idx="17">
                  <c:v>41047</c:v>
                </c:pt>
                <c:pt idx="18">
                  <c:v>41048</c:v>
                </c:pt>
                <c:pt idx="19">
                  <c:v>41049</c:v>
                </c:pt>
                <c:pt idx="20">
                  <c:v>41050</c:v>
                </c:pt>
                <c:pt idx="21">
                  <c:v>41051</c:v>
                </c:pt>
                <c:pt idx="22">
                  <c:v>41052</c:v>
                </c:pt>
                <c:pt idx="23">
                  <c:v>41053</c:v>
                </c:pt>
                <c:pt idx="24">
                  <c:v>41054</c:v>
                </c:pt>
                <c:pt idx="25">
                  <c:v>41055</c:v>
                </c:pt>
                <c:pt idx="26">
                  <c:v>41056</c:v>
                </c:pt>
                <c:pt idx="27">
                  <c:v>41057</c:v>
                </c:pt>
                <c:pt idx="28">
                  <c:v>41058</c:v>
                </c:pt>
                <c:pt idx="29">
                  <c:v>41059</c:v>
                </c:pt>
                <c:pt idx="30">
                  <c:v>41060</c:v>
                </c:pt>
                <c:pt idx="31">
                  <c:v>41061</c:v>
                </c:pt>
                <c:pt idx="32">
                  <c:v>41062</c:v>
                </c:pt>
                <c:pt idx="33">
                  <c:v>41063</c:v>
                </c:pt>
                <c:pt idx="34">
                  <c:v>41064</c:v>
                </c:pt>
                <c:pt idx="35">
                  <c:v>41065</c:v>
                </c:pt>
                <c:pt idx="36">
                  <c:v>41066</c:v>
                </c:pt>
                <c:pt idx="37">
                  <c:v>41067</c:v>
                </c:pt>
                <c:pt idx="38">
                  <c:v>41068</c:v>
                </c:pt>
                <c:pt idx="39">
                  <c:v>41069</c:v>
                </c:pt>
                <c:pt idx="40">
                  <c:v>41070</c:v>
                </c:pt>
                <c:pt idx="41">
                  <c:v>41071</c:v>
                </c:pt>
                <c:pt idx="42">
                  <c:v>41072</c:v>
                </c:pt>
                <c:pt idx="43">
                  <c:v>41073</c:v>
                </c:pt>
                <c:pt idx="44">
                  <c:v>41074</c:v>
                </c:pt>
                <c:pt idx="45">
                  <c:v>41075</c:v>
                </c:pt>
                <c:pt idx="46">
                  <c:v>41076</c:v>
                </c:pt>
                <c:pt idx="47">
                  <c:v>41077</c:v>
                </c:pt>
                <c:pt idx="48">
                  <c:v>41078</c:v>
                </c:pt>
                <c:pt idx="49">
                  <c:v>41079</c:v>
                </c:pt>
                <c:pt idx="50">
                  <c:v>41080</c:v>
                </c:pt>
                <c:pt idx="51">
                  <c:v>41081</c:v>
                </c:pt>
                <c:pt idx="52">
                  <c:v>41082</c:v>
                </c:pt>
                <c:pt idx="53">
                  <c:v>41083</c:v>
                </c:pt>
                <c:pt idx="54">
                  <c:v>41084</c:v>
                </c:pt>
                <c:pt idx="55">
                  <c:v>41085</c:v>
                </c:pt>
                <c:pt idx="56">
                  <c:v>41086</c:v>
                </c:pt>
                <c:pt idx="57">
                  <c:v>41087</c:v>
                </c:pt>
                <c:pt idx="58">
                  <c:v>41088</c:v>
                </c:pt>
                <c:pt idx="59">
                  <c:v>41089</c:v>
                </c:pt>
                <c:pt idx="60">
                  <c:v>41090</c:v>
                </c:pt>
                <c:pt idx="61">
                  <c:v>41091</c:v>
                </c:pt>
                <c:pt idx="62">
                  <c:v>41092</c:v>
                </c:pt>
                <c:pt idx="63">
                  <c:v>41093</c:v>
                </c:pt>
                <c:pt idx="64">
                  <c:v>41094</c:v>
                </c:pt>
                <c:pt idx="65">
                  <c:v>41095</c:v>
                </c:pt>
                <c:pt idx="66">
                  <c:v>41096</c:v>
                </c:pt>
                <c:pt idx="67">
                  <c:v>41097</c:v>
                </c:pt>
                <c:pt idx="68">
                  <c:v>41098</c:v>
                </c:pt>
                <c:pt idx="69">
                  <c:v>41099</c:v>
                </c:pt>
                <c:pt idx="70">
                  <c:v>41100</c:v>
                </c:pt>
                <c:pt idx="71">
                  <c:v>41101</c:v>
                </c:pt>
                <c:pt idx="72">
                  <c:v>41102</c:v>
                </c:pt>
                <c:pt idx="73">
                  <c:v>41103</c:v>
                </c:pt>
                <c:pt idx="74">
                  <c:v>41104</c:v>
                </c:pt>
                <c:pt idx="75">
                  <c:v>41105</c:v>
                </c:pt>
                <c:pt idx="76">
                  <c:v>41106</c:v>
                </c:pt>
                <c:pt idx="77">
                  <c:v>41107</c:v>
                </c:pt>
                <c:pt idx="78">
                  <c:v>41108</c:v>
                </c:pt>
                <c:pt idx="79">
                  <c:v>41109</c:v>
                </c:pt>
                <c:pt idx="80">
                  <c:v>41110</c:v>
                </c:pt>
                <c:pt idx="81">
                  <c:v>41111</c:v>
                </c:pt>
                <c:pt idx="82">
                  <c:v>41112</c:v>
                </c:pt>
                <c:pt idx="83">
                  <c:v>41113</c:v>
                </c:pt>
                <c:pt idx="84">
                  <c:v>41114</c:v>
                </c:pt>
                <c:pt idx="85">
                  <c:v>41115</c:v>
                </c:pt>
                <c:pt idx="86">
                  <c:v>41116</c:v>
                </c:pt>
                <c:pt idx="87">
                  <c:v>41117</c:v>
                </c:pt>
                <c:pt idx="88">
                  <c:v>41118</c:v>
                </c:pt>
                <c:pt idx="89">
                  <c:v>41119</c:v>
                </c:pt>
                <c:pt idx="90">
                  <c:v>41120</c:v>
                </c:pt>
                <c:pt idx="91">
                  <c:v>41121</c:v>
                </c:pt>
                <c:pt idx="92">
                  <c:v>41122</c:v>
                </c:pt>
                <c:pt idx="93">
                  <c:v>41123</c:v>
                </c:pt>
                <c:pt idx="94">
                  <c:v>41124</c:v>
                </c:pt>
                <c:pt idx="95">
                  <c:v>41125</c:v>
                </c:pt>
                <c:pt idx="96">
                  <c:v>41126</c:v>
                </c:pt>
                <c:pt idx="97">
                  <c:v>41127</c:v>
                </c:pt>
                <c:pt idx="98">
                  <c:v>41128</c:v>
                </c:pt>
                <c:pt idx="99">
                  <c:v>41129</c:v>
                </c:pt>
                <c:pt idx="100">
                  <c:v>41130</c:v>
                </c:pt>
                <c:pt idx="101">
                  <c:v>41131</c:v>
                </c:pt>
                <c:pt idx="102">
                  <c:v>41132</c:v>
                </c:pt>
                <c:pt idx="103">
                  <c:v>41133</c:v>
                </c:pt>
                <c:pt idx="104">
                  <c:v>41134</c:v>
                </c:pt>
                <c:pt idx="105">
                  <c:v>41135</c:v>
                </c:pt>
                <c:pt idx="106">
                  <c:v>41136</c:v>
                </c:pt>
                <c:pt idx="107">
                  <c:v>41137</c:v>
                </c:pt>
                <c:pt idx="108">
                  <c:v>41138</c:v>
                </c:pt>
                <c:pt idx="109">
                  <c:v>41139</c:v>
                </c:pt>
                <c:pt idx="110">
                  <c:v>41140</c:v>
                </c:pt>
                <c:pt idx="111">
                  <c:v>41141</c:v>
                </c:pt>
                <c:pt idx="112">
                  <c:v>41142</c:v>
                </c:pt>
                <c:pt idx="113">
                  <c:v>41143</c:v>
                </c:pt>
                <c:pt idx="114">
                  <c:v>41144</c:v>
                </c:pt>
                <c:pt idx="115">
                  <c:v>41145</c:v>
                </c:pt>
                <c:pt idx="116">
                  <c:v>41146</c:v>
                </c:pt>
                <c:pt idx="117">
                  <c:v>41147</c:v>
                </c:pt>
                <c:pt idx="118">
                  <c:v>41148</c:v>
                </c:pt>
                <c:pt idx="119">
                  <c:v>41149</c:v>
                </c:pt>
                <c:pt idx="120">
                  <c:v>41150</c:v>
                </c:pt>
                <c:pt idx="121">
                  <c:v>41151</c:v>
                </c:pt>
                <c:pt idx="122">
                  <c:v>41152</c:v>
                </c:pt>
              </c:numCache>
            </c:numRef>
          </c:cat>
          <c:val>
            <c:numRef>
              <c:f>dad_data!$C$201:$C$323</c:f>
              <c:numCache>
                <c:formatCode>General</c:formatCode>
                <c:ptCount val="123"/>
                <c:pt idx="0">
                  <c:v>27.1</c:v>
                </c:pt>
                <c:pt idx="1">
                  <c:v>28.2</c:v>
                </c:pt>
                <c:pt idx="2">
                  <c:v>27.1</c:v>
                </c:pt>
                <c:pt idx="3">
                  <c:v>25.6</c:v>
                </c:pt>
                <c:pt idx="4">
                  <c:v>24</c:v>
                </c:pt>
                <c:pt idx="5">
                  <c:v>24.2</c:v>
                </c:pt>
                <c:pt idx="6">
                  <c:v>26</c:v>
                </c:pt>
                <c:pt idx="7">
                  <c:v>24.1</c:v>
                </c:pt>
                <c:pt idx="8">
                  <c:v>26.3</c:v>
                </c:pt>
                <c:pt idx="9">
                  <c:v>27.4</c:v>
                </c:pt>
                <c:pt idx="10">
                  <c:v>23.1</c:v>
                </c:pt>
                <c:pt idx="11">
                  <c:v>27.8</c:v>
                </c:pt>
                <c:pt idx="12">
                  <c:v>27.9</c:v>
                </c:pt>
                <c:pt idx="13">
                  <c:v>28.2</c:v>
                </c:pt>
                <c:pt idx="14">
                  <c:v>27.7</c:v>
                </c:pt>
                <c:pt idx="15">
                  <c:v>27.7</c:v>
                </c:pt>
                <c:pt idx="16">
                  <c:v>24.7</c:v>
                </c:pt>
                <c:pt idx="17">
                  <c:v>25.7</c:v>
                </c:pt>
                <c:pt idx="18">
                  <c:v>25</c:v>
                </c:pt>
                <c:pt idx="19">
                  <c:v>25</c:v>
                </c:pt>
                <c:pt idx="20">
                  <c:v>26.6</c:v>
                </c:pt>
                <c:pt idx="21">
                  <c:v>27.6</c:v>
                </c:pt>
                <c:pt idx="22">
                  <c:v>25.1</c:v>
                </c:pt>
                <c:pt idx="23">
                  <c:v>24.4</c:v>
                </c:pt>
                <c:pt idx="24">
                  <c:v>26.6</c:v>
                </c:pt>
                <c:pt idx="25">
                  <c:v>26</c:v>
                </c:pt>
                <c:pt idx="26">
                  <c:v>27.5</c:v>
                </c:pt>
                <c:pt idx="27">
                  <c:v>26.7</c:v>
                </c:pt>
                <c:pt idx="28">
                  <c:v>27.7</c:v>
                </c:pt>
                <c:pt idx="29">
                  <c:v>24.6</c:v>
                </c:pt>
                <c:pt idx="30">
                  <c:v>26.5</c:v>
                </c:pt>
                <c:pt idx="31">
                  <c:v>25.4</c:v>
                </c:pt>
                <c:pt idx="32">
                  <c:v>25.2</c:v>
                </c:pt>
                <c:pt idx="33">
                  <c:v>23.4</c:v>
                </c:pt>
                <c:pt idx="34">
                  <c:v>23.4</c:v>
                </c:pt>
                <c:pt idx="35">
                  <c:v>24.1</c:v>
                </c:pt>
                <c:pt idx="36">
                  <c:v>22.5</c:v>
                </c:pt>
                <c:pt idx="37">
                  <c:v>23.3</c:v>
                </c:pt>
                <c:pt idx="38">
                  <c:v>23</c:v>
                </c:pt>
                <c:pt idx="39">
                  <c:v>24.3</c:v>
                </c:pt>
                <c:pt idx="40">
                  <c:v>26.4</c:v>
                </c:pt>
                <c:pt idx="41">
                  <c:v>26.5</c:v>
                </c:pt>
                <c:pt idx="42">
                  <c:v>26.6</c:v>
                </c:pt>
                <c:pt idx="43">
                  <c:v>24.8</c:v>
                </c:pt>
                <c:pt idx="44">
                  <c:v>24</c:v>
                </c:pt>
                <c:pt idx="45">
                  <c:v>24.2</c:v>
                </c:pt>
                <c:pt idx="46">
                  <c:v>24.1</c:v>
                </c:pt>
                <c:pt idx="47">
                  <c:v>24.7</c:v>
                </c:pt>
                <c:pt idx="48">
                  <c:v>26.8</c:v>
                </c:pt>
                <c:pt idx="49">
                  <c:v>26.8</c:v>
                </c:pt>
                <c:pt idx="50">
                  <c:v>24.9</c:v>
                </c:pt>
                <c:pt idx="51">
                  <c:v>26.5</c:v>
                </c:pt>
                <c:pt idx="52">
                  <c:v>27.4</c:v>
                </c:pt>
                <c:pt idx="53">
                  <c:v>27.9</c:v>
                </c:pt>
                <c:pt idx="54">
                  <c:v>27.7</c:v>
                </c:pt>
                <c:pt idx="55">
                  <c:v>26.3</c:v>
                </c:pt>
                <c:pt idx="56">
                  <c:v>26.1</c:v>
                </c:pt>
                <c:pt idx="57">
                  <c:v>25.6</c:v>
                </c:pt>
                <c:pt idx="58">
                  <c:v>25</c:v>
                </c:pt>
                <c:pt idx="59">
                  <c:v>24.3</c:v>
                </c:pt>
                <c:pt idx="60">
                  <c:v>25</c:v>
                </c:pt>
                <c:pt idx="61">
                  <c:v>25.2</c:v>
                </c:pt>
                <c:pt idx="62">
                  <c:v>24.6</c:v>
                </c:pt>
                <c:pt idx="63">
                  <c:v>26.2</c:v>
                </c:pt>
                <c:pt idx="64">
                  <c:v>26.6</c:v>
                </c:pt>
                <c:pt idx="65">
                  <c:v>26.9</c:v>
                </c:pt>
                <c:pt idx="66">
                  <c:v>25.7</c:v>
                </c:pt>
                <c:pt idx="67">
                  <c:v>25.5</c:v>
                </c:pt>
                <c:pt idx="68">
                  <c:v>25</c:v>
                </c:pt>
                <c:pt idx="69">
                  <c:v>24.6</c:v>
                </c:pt>
                <c:pt idx="70">
                  <c:v>26.1</c:v>
                </c:pt>
                <c:pt idx="71">
                  <c:v>24.4</c:v>
                </c:pt>
                <c:pt idx="72">
                  <c:v>24.3</c:v>
                </c:pt>
                <c:pt idx="73">
                  <c:v>23.5</c:v>
                </c:pt>
                <c:pt idx="74">
                  <c:v>22.9</c:v>
                </c:pt>
                <c:pt idx="75">
                  <c:v>24.2</c:v>
                </c:pt>
                <c:pt idx="76">
                  <c:v>25.4</c:v>
                </c:pt>
                <c:pt idx="77">
                  <c:v>24.6</c:v>
                </c:pt>
                <c:pt idx="78">
                  <c:v>23.1</c:v>
                </c:pt>
                <c:pt idx="79">
                  <c:v>23.4</c:v>
                </c:pt>
                <c:pt idx="80">
                  <c:v>24.4</c:v>
                </c:pt>
                <c:pt idx="81">
                  <c:v>25.2</c:v>
                </c:pt>
                <c:pt idx="82">
                  <c:v>25.5</c:v>
                </c:pt>
                <c:pt idx="83">
                  <c:v>24.3</c:v>
                </c:pt>
                <c:pt idx="84">
                  <c:v>22.9</c:v>
                </c:pt>
                <c:pt idx="85">
                  <c:v>23.1</c:v>
                </c:pt>
                <c:pt idx="86">
                  <c:v>23.5</c:v>
                </c:pt>
                <c:pt idx="87">
                  <c:v>23.1</c:v>
                </c:pt>
                <c:pt idx="88">
                  <c:v>23.4</c:v>
                </c:pt>
                <c:pt idx="89">
                  <c:v>22.2</c:v>
                </c:pt>
                <c:pt idx="90">
                  <c:v>21.9</c:v>
                </c:pt>
                <c:pt idx="91">
                  <c:v>21.2</c:v>
                </c:pt>
                <c:pt idx="92">
                  <c:v>20.399999999999999</c:v>
                </c:pt>
                <c:pt idx="93">
                  <c:v>22</c:v>
                </c:pt>
                <c:pt idx="94">
                  <c:v>21.8</c:v>
                </c:pt>
                <c:pt idx="95">
                  <c:v>22.3</c:v>
                </c:pt>
                <c:pt idx="96">
                  <c:v>22.6</c:v>
                </c:pt>
                <c:pt idx="97">
                  <c:v>21.4</c:v>
                </c:pt>
                <c:pt idx="98">
                  <c:v>23.4</c:v>
                </c:pt>
                <c:pt idx="99">
                  <c:v>23.3</c:v>
                </c:pt>
                <c:pt idx="100">
                  <c:v>21.4</c:v>
                </c:pt>
                <c:pt idx="101">
                  <c:v>24.3</c:v>
                </c:pt>
                <c:pt idx="102">
                  <c:v>22.5</c:v>
                </c:pt>
                <c:pt idx="103">
                  <c:v>21.8</c:v>
                </c:pt>
                <c:pt idx="104">
                  <c:v>18</c:v>
                </c:pt>
                <c:pt idx="105">
                  <c:v>18.8</c:v>
                </c:pt>
                <c:pt idx="106">
                  <c:v>20.399999999999999</c:v>
                </c:pt>
                <c:pt idx="107">
                  <c:v>21.4</c:v>
                </c:pt>
                <c:pt idx="108">
                  <c:v>20.8</c:v>
                </c:pt>
                <c:pt idx="109">
                  <c:v>21.9</c:v>
                </c:pt>
                <c:pt idx="110">
                  <c:v>21.7</c:v>
                </c:pt>
                <c:pt idx="111">
                  <c:v>22</c:v>
                </c:pt>
                <c:pt idx="112">
                  <c:v>21</c:v>
                </c:pt>
                <c:pt idx="113">
                  <c:v>20.100000000000001</c:v>
                </c:pt>
                <c:pt idx="114">
                  <c:v>20.100000000000001</c:v>
                </c:pt>
                <c:pt idx="115">
                  <c:v>20.7</c:v>
                </c:pt>
                <c:pt idx="116">
                  <c:v>21.8</c:v>
                </c:pt>
                <c:pt idx="117">
                  <c:v>18.600000000000001</c:v>
                </c:pt>
                <c:pt idx="118">
                  <c:v>18.100000000000001</c:v>
                </c:pt>
                <c:pt idx="119">
                  <c:v>19.399999999999999</c:v>
                </c:pt>
                <c:pt idx="120">
                  <c:v>19.3</c:v>
                </c:pt>
                <c:pt idx="121">
                  <c:v>20.100000000000001</c:v>
                </c:pt>
                <c:pt idx="122">
                  <c:v>17.899999999999999</c:v>
                </c:pt>
              </c:numCache>
            </c:numRef>
          </c:val>
        </c:ser>
        <c:ser>
          <c:idx val="1"/>
          <c:order val="1"/>
          <c:spPr>
            <a:ln>
              <a:solidFill>
                <a:srgbClr val="FF0000"/>
              </a:solidFill>
            </a:ln>
          </c:spPr>
          <c:marker>
            <c:symbol val="none"/>
          </c:marker>
          <c:trendline>
            <c:spPr>
              <a:ln w="22225">
                <a:solidFill>
                  <a:schemeClr val="tx1"/>
                </a:solidFill>
              </a:ln>
            </c:spPr>
            <c:trendlineType val="poly"/>
            <c:order val="6"/>
          </c:trendline>
          <c:cat>
            <c:numRef>
              <c:f>dad_data!$A$201:$A$323</c:f>
              <c:numCache>
                <c:formatCode>d\-mmm</c:formatCode>
                <c:ptCount val="123"/>
                <c:pt idx="0">
                  <c:v>41030</c:v>
                </c:pt>
                <c:pt idx="1">
                  <c:v>41031</c:v>
                </c:pt>
                <c:pt idx="2">
                  <c:v>41032</c:v>
                </c:pt>
                <c:pt idx="3">
                  <c:v>41033</c:v>
                </c:pt>
                <c:pt idx="4">
                  <c:v>41034</c:v>
                </c:pt>
                <c:pt idx="5">
                  <c:v>41035</c:v>
                </c:pt>
                <c:pt idx="6">
                  <c:v>41036</c:v>
                </c:pt>
                <c:pt idx="7">
                  <c:v>41037</c:v>
                </c:pt>
                <c:pt idx="8">
                  <c:v>41038</c:v>
                </c:pt>
                <c:pt idx="9">
                  <c:v>41039</c:v>
                </c:pt>
                <c:pt idx="10">
                  <c:v>41040</c:v>
                </c:pt>
                <c:pt idx="11">
                  <c:v>41041</c:v>
                </c:pt>
                <c:pt idx="12">
                  <c:v>41042</c:v>
                </c:pt>
                <c:pt idx="13">
                  <c:v>41043</c:v>
                </c:pt>
                <c:pt idx="14">
                  <c:v>41044</c:v>
                </c:pt>
                <c:pt idx="15">
                  <c:v>41045</c:v>
                </c:pt>
                <c:pt idx="16">
                  <c:v>41046</c:v>
                </c:pt>
                <c:pt idx="17">
                  <c:v>41047</c:v>
                </c:pt>
                <c:pt idx="18">
                  <c:v>41048</c:v>
                </c:pt>
                <c:pt idx="19">
                  <c:v>41049</c:v>
                </c:pt>
                <c:pt idx="20">
                  <c:v>41050</c:v>
                </c:pt>
                <c:pt idx="21">
                  <c:v>41051</c:v>
                </c:pt>
                <c:pt idx="22">
                  <c:v>41052</c:v>
                </c:pt>
                <c:pt idx="23">
                  <c:v>41053</c:v>
                </c:pt>
                <c:pt idx="24">
                  <c:v>41054</c:v>
                </c:pt>
                <c:pt idx="25">
                  <c:v>41055</c:v>
                </c:pt>
                <c:pt idx="26">
                  <c:v>41056</c:v>
                </c:pt>
                <c:pt idx="27">
                  <c:v>41057</c:v>
                </c:pt>
                <c:pt idx="28">
                  <c:v>41058</c:v>
                </c:pt>
                <c:pt idx="29">
                  <c:v>41059</c:v>
                </c:pt>
                <c:pt idx="30">
                  <c:v>41060</c:v>
                </c:pt>
                <c:pt idx="31">
                  <c:v>41061</c:v>
                </c:pt>
                <c:pt idx="32">
                  <c:v>41062</c:v>
                </c:pt>
                <c:pt idx="33">
                  <c:v>41063</c:v>
                </c:pt>
                <c:pt idx="34">
                  <c:v>41064</c:v>
                </c:pt>
                <c:pt idx="35">
                  <c:v>41065</c:v>
                </c:pt>
                <c:pt idx="36">
                  <c:v>41066</c:v>
                </c:pt>
                <c:pt idx="37">
                  <c:v>41067</c:v>
                </c:pt>
                <c:pt idx="38">
                  <c:v>41068</c:v>
                </c:pt>
                <c:pt idx="39">
                  <c:v>41069</c:v>
                </c:pt>
                <c:pt idx="40">
                  <c:v>41070</c:v>
                </c:pt>
                <c:pt idx="41">
                  <c:v>41071</c:v>
                </c:pt>
                <c:pt idx="42">
                  <c:v>41072</c:v>
                </c:pt>
                <c:pt idx="43">
                  <c:v>41073</c:v>
                </c:pt>
                <c:pt idx="44">
                  <c:v>41074</c:v>
                </c:pt>
                <c:pt idx="45">
                  <c:v>41075</c:v>
                </c:pt>
                <c:pt idx="46">
                  <c:v>41076</c:v>
                </c:pt>
                <c:pt idx="47">
                  <c:v>41077</c:v>
                </c:pt>
                <c:pt idx="48">
                  <c:v>41078</c:v>
                </c:pt>
                <c:pt idx="49">
                  <c:v>41079</c:v>
                </c:pt>
                <c:pt idx="50">
                  <c:v>41080</c:v>
                </c:pt>
                <c:pt idx="51">
                  <c:v>41081</c:v>
                </c:pt>
                <c:pt idx="52">
                  <c:v>41082</c:v>
                </c:pt>
                <c:pt idx="53">
                  <c:v>41083</c:v>
                </c:pt>
                <c:pt idx="54">
                  <c:v>41084</c:v>
                </c:pt>
                <c:pt idx="55">
                  <c:v>41085</c:v>
                </c:pt>
                <c:pt idx="56">
                  <c:v>41086</c:v>
                </c:pt>
                <c:pt idx="57">
                  <c:v>41087</c:v>
                </c:pt>
                <c:pt idx="58">
                  <c:v>41088</c:v>
                </c:pt>
                <c:pt idx="59">
                  <c:v>41089</c:v>
                </c:pt>
                <c:pt idx="60">
                  <c:v>41090</c:v>
                </c:pt>
                <c:pt idx="61">
                  <c:v>41091</c:v>
                </c:pt>
                <c:pt idx="62">
                  <c:v>41092</c:v>
                </c:pt>
                <c:pt idx="63">
                  <c:v>41093</c:v>
                </c:pt>
                <c:pt idx="64">
                  <c:v>41094</c:v>
                </c:pt>
                <c:pt idx="65">
                  <c:v>41095</c:v>
                </c:pt>
                <c:pt idx="66">
                  <c:v>41096</c:v>
                </c:pt>
                <c:pt idx="67">
                  <c:v>41097</c:v>
                </c:pt>
                <c:pt idx="68">
                  <c:v>41098</c:v>
                </c:pt>
                <c:pt idx="69">
                  <c:v>41099</c:v>
                </c:pt>
                <c:pt idx="70">
                  <c:v>41100</c:v>
                </c:pt>
                <c:pt idx="71">
                  <c:v>41101</c:v>
                </c:pt>
                <c:pt idx="72">
                  <c:v>41102</c:v>
                </c:pt>
                <c:pt idx="73">
                  <c:v>41103</c:v>
                </c:pt>
                <c:pt idx="74">
                  <c:v>41104</c:v>
                </c:pt>
                <c:pt idx="75">
                  <c:v>41105</c:v>
                </c:pt>
                <c:pt idx="76">
                  <c:v>41106</c:v>
                </c:pt>
                <c:pt idx="77">
                  <c:v>41107</c:v>
                </c:pt>
                <c:pt idx="78">
                  <c:v>41108</c:v>
                </c:pt>
                <c:pt idx="79">
                  <c:v>41109</c:v>
                </c:pt>
                <c:pt idx="80">
                  <c:v>41110</c:v>
                </c:pt>
                <c:pt idx="81">
                  <c:v>41111</c:v>
                </c:pt>
                <c:pt idx="82">
                  <c:v>41112</c:v>
                </c:pt>
                <c:pt idx="83">
                  <c:v>41113</c:v>
                </c:pt>
                <c:pt idx="84">
                  <c:v>41114</c:v>
                </c:pt>
                <c:pt idx="85">
                  <c:v>41115</c:v>
                </c:pt>
                <c:pt idx="86">
                  <c:v>41116</c:v>
                </c:pt>
                <c:pt idx="87">
                  <c:v>41117</c:v>
                </c:pt>
                <c:pt idx="88">
                  <c:v>41118</c:v>
                </c:pt>
                <c:pt idx="89">
                  <c:v>41119</c:v>
                </c:pt>
                <c:pt idx="90">
                  <c:v>41120</c:v>
                </c:pt>
                <c:pt idx="91">
                  <c:v>41121</c:v>
                </c:pt>
                <c:pt idx="92">
                  <c:v>41122</c:v>
                </c:pt>
                <c:pt idx="93">
                  <c:v>41123</c:v>
                </c:pt>
                <c:pt idx="94">
                  <c:v>41124</c:v>
                </c:pt>
                <c:pt idx="95">
                  <c:v>41125</c:v>
                </c:pt>
                <c:pt idx="96">
                  <c:v>41126</c:v>
                </c:pt>
                <c:pt idx="97">
                  <c:v>41127</c:v>
                </c:pt>
                <c:pt idx="98">
                  <c:v>41128</c:v>
                </c:pt>
                <c:pt idx="99">
                  <c:v>41129</c:v>
                </c:pt>
                <c:pt idx="100">
                  <c:v>41130</c:v>
                </c:pt>
                <c:pt idx="101">
                  <c:v>41131</c:v>
                </c:pt>
                <c:pt idx="102">
                  <c:v>41132</c:v>
                </c:pt>
                <c:pt idx="103">
                  <c:v>41133</c:v>
                </c:pt>
                <c:pt idx="104">
                  <c:v>41134</c:v>
                </c:pt>
                <c:pt idx="105">
                  <c:v>41135</c:v>
                </c:pt>
                <c:pt idx="106">
                  <c:v>41136</c:v>
                </c:pt>
                <c:pt idx="107">
                  <c:v>41137</c:v>
                </c:pt>
                <c:pt idx="108">
                  <c:v>41138</c:v>
                </c:pt>
                <c:pt idx="109">
                  <c:v>41139</c:v>
                </c:pt>
                <c:pt idx="110">
                  <c:v>41140</c:v>
                </c:pt>
                <c:pt idx="111">
                  <c:v>41141</c:v>
                </c:pt>
                <c:pt idx="112">
                  <c:v>41142</c:v>
                </c:pt>
                <c:pt idx="113">
                  <c:v>41143</c:v>
                </c:pt>
                <c:pt idx="114">
                  <c:v>41144</c:v>
                </c:pt>
                <c:pt idx="115">
                  <c:v>41145</c:v>
                </c:pt>
                <c:pt idx="116">
                  <c:v>41146</c:v>
                </c:pt>
                <c:pt idx="117">
                  <c:v>41147</c:v>
                </c:pt>
                <c:pt idx="118">
                  <c:v>41148</c:v>
                </c:pt>
                <c:pt idx="119">
                  <c:v>41149</c:v>
                </c:pt>
                <c:pt idx="120">
                  <c:v>41150</c:v>
                </c:pt>
                <c:pt idx="121">
                  <c:v>41151</c:v>
                </c:pt>
                <c:pt idx="122">
                  <c:v>41152</c:v>
                </c:pt>
              </c:numCache>
            </c:numRef>
          </c:cat>
          <c:val>
            <c:numRef>
              <c:f>dad_data!$F$201:$F$323</c:f>
              <c:numCache>
                <c:formatCode>General</c:formatCode>
                <c:ptCount val="123"/>
                <c:pt idx="0">
                  <c:v>40.800000000000004</c:v>
                </c:pt>
                <c:pt idx="1">
                  <c:v>39.300000000000004</c:v>
                </c:pt>
                <c:pt idx="2">
                  <c:v>35</c:v>
                </c:pt>
                <c:pt idx="3">
                  <c:v>35.300000000000004</c:v>
                </c:pt>
                <c:pt idx="4">
                  <c:v>33.800000000000004</c:v>
                </c:pt>
                <c:pt idx="5">
                  <c:v>31.7</c:v>
                </c:pt>
                <c:pt idx="6">
                  <c:v>36</c:v>
                </c:pt>
                <c:pt idx="7">
                  <c:v>29.2</c:v>
                </c:pt>
                <c:pt idx="8">
                  <c:v>37.5</c:v>
                </c:pt>
                <c:pt idx="9">
                  <c:v>37.200000000000003</c:v>
                </c:pt>
                <c:pt idx="10">
                  <c:v>33</c:v>
                </c:pt>
                <c:pt idx="11">
                  <c:v>32</c:v>
                </c:pt>
                <c:pt idx="12">
                  <c:v>32.800000000000004</c:v>
                </c:pt>
                <c:pt idx="13">
                  <c:v>34.300000000000004</c:v>
                </c:pt>
                <c:pt idx="14">
                  <c:v>34.300000000000004</c:v>
                </c:pt>
                <c:pt idx="15">
                  <c:v>34.200000000000003</c:v>
                </c:pt>
                <c:pt idx="16">
                  <c:v>31.3</c:v>
                </c:pt>
                <c:pt idx="17">
                  <c:v>35.5</c:v>
                </c:pt>
                <c:pt idx="18">
                  <c:v>31.5</c:v>
                </c:pt>
                <c:pt idx="19">
                  <c:v>29.6</c:v>
                </c:pt>
                <c:pt idx="20">
                  <c:v>32.800000000000004</c:v>
                </c:pt>
                <c:pt idx="21">
                  <c:v>31.8</c:v>
                </c:pt>
                <c:pt idx="22">
                  <c:v>31.7</c:v>
                </c:pt>
                <c:pt idx="23">
                  <c:v>33.300000000000004</c:v>
                </c:pt>
                <c:pt idx="24">
                  <c:v>34</c:v>
                </c:pt>
                <c:pt idx="25">
                  <c:v>34</c:v>
                </c:pt>
                <c:pt idx="26">
                  <c:v>34.300000000000004</c:v>
                </c:pt>
                <c:pt idx="27">
                  <c:v>35.700000000000003</c:v>
                </c:pt>
                <c:pt idx="28">
                  <c:v>35.5</c:v>
                </c:pt>
                <c:pt idx="29">
                  <c:v>33.800000000000004</c:v>
                </c:pt>
                <c:pt idx="30">
                  <c:v>34.5</c:v>
                </c:pt>
                <c:pt idx="31">
                  <c:v>34.4</c:v>
                </c:pt>
                <c:pt idx="32">
                  <c:v>35.700000000000003</c:v>
                </c:pt>
                <c:pt idx="33">
                  <c:v>36.300000000000004</c:v>
                </c:pt>
                <c:pt idx="34">
                  <c:v>37</c:v>
                </c:pt>
                <c:pt idx="35">
                  <c:v>34</c:v>
                </c:pt>
                <c:pt idx="36">
                  <c:v>35.700000000000003</c:v>
                </c:pt>
                <c:pt idx="37">
                  <c:v>35</c:v>
                </c:pt>
                <c:pt idx="38">
                  <c:v>36.300000000000004</c:v>
                </c:pt>
                <c:pt idx="39">
                  <c:v>36</c:v>
                </c:pt>
                <c:pt idx="40">
                  <c:v>36.300000000000004</c:v>
                </c:pt>
                <c:pt idx="41">
                  <c:v>36.5</c:v>
                </c:pt>
                <c:pt idx="42">
                  <c:v>37</c:v>
                </c:pt>
                <c:pt idx="43">
                  <c:v>33.300000000000004</c:v>
                </c:pt>
                <c:pt idx="44">
                  <c:v>34.5</c:v>
                </c:pt>
                <c:pt idx="45">
                  <c:v>35.5</c:v>
                </c:pt>
                <c:pt idx="46">
                  <c:v>35.200000000000003</c:v>
                </c:pt>
                <c:pt idx="47">
                  <c:v>35.800000000000004</c:v>
                </c:pt>
                <c:pt idx="48">
                  <c:v>36.5</c:v>
                </c:pt>
                <c:pt idx="49">
                  <c:v>35.5</c:v>
                </c:pt>
                <c:pt idx="50">
                  <c:v>36.700000000000003</c:v>
                </c:pt>
                <c:pt idx="51">
                  <c:v>35.700000000000003</c:v>
                </c:pt>
                <c:pt idx="52">
                  <c:v>34.800000000000004</c:v>
                </c:pt>
                <c:pt idx="53">
                  <c:v>34.300000000000004</c:v>
                </c:pt>
                <c:pt idx="54">
                  <c:v>32</c:v>
                </c:pt>
                <c:pt idx="55">
                  <c:v>34.300000000000004</c:v>
                </c:pt>
                <c:pt idx="56">
                  <c:v>33.800000000000004</c:v>
                </c:pt>
                <c:pt idx="57">
                  <c:v>34</c:v>
                </c:pt>
                <c:pt idx="58">
                  <c:v>32.700000000000003</c:v>
                </c:pt>
                <c:pt idx="59">
                  <c:v>30.3</c:v>
                </c:pt>
                <c:pt idx="60">
                  <c:v>32</c:v>
                </c:pt>
                <c:pt idx="61">
                  <c:v>33.700000000000003</c:v>
                </c:pt>
                <c:pt idx="62">
                  <c:v>34.5</c:v>
                </c:pt>
                <c:pt idx="63">
                  <c:v>34.200000000000003</c:v>
                </c:pt>
                <c:pt idx="64">
                  <c:v>34.700000000000003</c:v>
                </c:pt>
                <c:pt idx="65">
                  <c:v>35</c:v>
                </c:pt>
                <c:pt idx="66">
                  <c:v>32</c:v>
                </c:pt>
                <c:pt idx="67">
                  <c:v>32</c:v>
                </c:pt>
                <c:pt idx="68">
                  <c:v>29.8</c:v>
                </c:pt>
                <c:pt idx="69">
                  <c:v>28.5</c:v>
                </c:pt>
                <c:pt idx="70">
                  <c:v>30</c:v>
                </c:pt>
                <c:pt idx="71">
                  <c:v>30.2</c:v>
                </c:pt>
                <c:pt idx="72">
                  <c:v>31.2</c:v>
                </c:pt>
                <c:pt idx="73">
                  <c:v>31.3</c:v>
                </c:pt>
                <c:pt idx="74">
                  <c:v>28.2</c:v>
                </c:pt>
                <c:pt idx="75">
                  <c:v>30.7</c:v>
                </c:pt>
                <c:pt idx="76">
                  <c:v>32.5</c:v>
                </c:pt>
                <c:pt idx="77">
                  <c:v>32</c:v>
                </c:pt>
                <c:pt idx="78">
                  <c:v>32.700000000000003</c:v>
                </c:pt>
                <c:pt idx="79">
                  <c:v>33.200000000000003</c:v>
                </c:pt>
                <c:pt idx="80">
                  <c:v>33</c:v>
                </c:pt>
                <c:pt idx="81">
                  <c:v>31.5</c:v>
                </c:pt>
                <c:pt idx="82">
                  <c:v>33.800000000000004</c:v>
                </c:pt>
                <c:pt idx="83">
                  <c:v>33</c:v>
                </c:pt>
                <c:pt idx="84">
                  <c:v>34</c:v>
                </c:pt>
                <c:pt idx="85">
                  <c:v>30</c:v>
                </c:pt>
                <c:pt idx="86">
                  <c:v>30.2</c:v>
                </c:pt>
                <c:pt idx="87">
                  <c:v>30.5</c:v>
                </c:pt>
                <c:pt idx="88">
                  <c:v>28.3</c:v>
                </c:pt>
                <c:pt idx="89">
                  <c:v>30.2</c:v>
                </c:pt>
                <c:pt idx="90">
                  <c:v>31.5</c:v>
                </c:pt>
                <c:pt idx="91">
                  <c:v>28.5</c:v>
                </c:pt>
                <c:pt idx="92">
                  <c:v>26.3</c:v>
                </c:pt>
                <c:pt idx="93">
                  <c:v>29.3</c:v>
                </c:pt>
                <c:pt idx="94">
                  <c:v>33.5</c:v>
                </c:pt>
                <c:pt idx="95">
                  <c:v>30</c:v>
                </c:pt>
                <c:pt idx="96">
                  <c:v>30</c:v>
                </c:pt>
                <c:pt idx="97">
                  <c:v>27.7</c:v>
                </c:pt>
                <c:pt idx="98">
                  <c:v>28.7</c:v>
                </c:pt>
                <c:pt idx="99">
                  <c:v>29.5</c:v>
                </c:pt>
                <c:pt idx="100">
                  <c:v>30.5</c:v>
                </c:pt>
                <c:pt idx="101">
                  <c:v>31.8</c:v>
                </c:pt>
                <c:pt idx="102">
                  <c:v>31.3</c:v>
                </c:pt>
                <c:pt idx="103">
                  <c:v>31.5</c:v>
                </c:pt>
                <c:pt idx="104">
                  <c:v>28.2</c:v>
                </c:pt>
                <c:pt idx="105">
                  <c:v>31</c:v>
                </c:pt>
                <c:pt idx="106">
                  <c:v>29.5</c:v>
                </c:pt>
                <c:pt idx="107">
                  <c:v>29.3</c:v>
                </c:pt>
                <c:pt idx="108">
                  <c:v>27.7</c:v>
                </c:pt>
                <c:pt idx="109">
                  <c:v>32</c:v>
                </c:pt>
                <c:pt idx="110">
                  <c:v>29.7</c:v>
                </c:pt>
                <c:pt idx="111">
                  <c:v>29.2</c:v>
                </c:pt>
                <c:pt idx="112">
                  <c:v>29.8</c:v>
                </c:pt>
                <c:pt idx="113">
                  <c:v>29.7</c:v>
                </c:pt>
                <c:pt idx="114">
                  <c:v>27</c:v>
                </c:pt>
                <c:pt idx="115">
                  <c:v>27.8</c:v>
                </c:pt>
                <c:pt idx="116">
                  <c:v>29.2</c:v>
                </c:pt>
                <c:pt idx="117">
                  <c:v>25</c:v>
                </c:pt>
                <c:pt idx="118">
                  <c:v>23.8</c:v>
                </c:pt>
                <c:pt idx="119">
                  <c:v>26.3</c:v>
                </c:pt>
                <c:pt idx="120">
                  <c:v>27.2</c:v>
                </c:pt>
                <c:pt idx="121">
                  <c:v>26.3</c:v>
                </c:pt>
                <c:pt idx="122">
                  <c:v>25.5</c:v>
                </c:pt>
              </c:numCache>
            </c:numRef>
          </c:val>
        </c:ser>
        <c:marker val="1"/>
        <c:axId val="73811456"/>
        <c:axId val="74012544"/>
      </c:lineChart>
      <c:dateAx>
        <c:axId val="73811456"/>
        <c:scaling>
          <c:orientation val="minMax"/>
        </c:scaling>
        <c:axPos val="b"/>
        <c:numFmt formatCode="d\-mmm" sourceLinked="1"/>
        <c:tickLblPos val="nextTo"/>
        <c:txPr>
          <a:bodyPr rot="5400000" vert="horz"/>
          <a:lstStyle/>
          <a:p>
            <a:pPr>
              <a:defRPr/>
            </a:pPr>
            <a:endParaRPr lang="en-US"/>
          </a:p>
        </c:txPr>
        <c:crossAx val="74012544"/>
        <c:crosses val="autoZero"/>
        <c:auto val="1"/>
        <c:lblOffset val="100"/>
      </c:dateAx>
      <c:valAx>
        <c:axId val="74012544"/>
        <c:scaling>
          <c:orientation val="minMax"/>
          <c:min val="10"/>
        </c:scaling>
        <c:axPos val="l"/>
        <c:majorGridlines/>
        <c:numFmt formatCode="General" sourceLinked="1"/>
        <c:tickLblPos val="nextTo"/>
        <c:crossAx val="7381145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pPr>
              <a:defRPr/>
            </a:pPr>
            <a:fld id="{4046AD76-87CD-47F0-A2DA-B26E7C82B434}" type="datetimeFigureOut">
              <a:rPr lang="en-US"/>
              <a:pPr>
                <a:defRPr/>
              </a:pPr>
              <a:t>6/19/2012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pPr>
              <a:defRPr/>
            </a:pPr>
            <a:fld id="{E32A13C9-1B69-4D02-BD15-E2E27DBC30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F6C286-3E2B-4253-869F-84A54418EFB6}"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2C6792-C8A3-4B0F-80C4-A034CC98A485}" type="datetimeFigureOut">
              <a:rPr lang="en-US"/>
              <a:pPr>
                <a:defRPr/>
              </a:pPr>
              <a:t>6/19/2012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6CD0CF-DC72-419F-8895-FC45F99974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F2AD5E-9AF7-4AA9-AC82-28EE22C415DC}" type="datetimeFigureOut">
              <a:rPr lang="en-US"/>
              <a:pPr>
                <a:defRPr/>
              </a:pPr>
              <a:t>6/19/2012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662D74-2BE2-4E92-AFB1-A70D83F221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C959FE-418F-4917-A7CC-C94F1A9F2385}" type="datetimeFigureOut">
              <a:rPr lang="en-US"/>
              <a:pPr>
                <a:defRPr/>
              </a:pPr>
              <a:t>6/19/2012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35CE4B-777E-4988-81B7-C820D65D6F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EE0A7D-3B6C-45D6-8DFC-B8A4E97E145B}" type="datetimeFigureOut">
              <a:rPr lang="en-US"/>
              <a:pPr>
                <a:defRPr/>
              </a:pPr>
              <a:t>6/19/2012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26B68C-C9B8-45CB-A48E-34C6B79A63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EB4C5F-0939-4414-8B9A-E272983870E9}" type="datetimeFigureOut">
              <a:rPr lang="en-US"/>
              <a:pPr>
                <a:defRPr/>
              </a:pPr>
              <a:t>6/19/2012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165AF7-BA1C-4577-8EAB-07A0A5C5A2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E0FFB61-B1B0-49CF-9FE1-84BE7614D032}" type="datetimeFigureOut">
              <a:rPr lang="en-US"/>
              <a:pPr>
                <a:defRPr/>
              </a:pPr>
              <a:t>6/19/2012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9BAC51-DF93-4F03-BF86-7BAB78B915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05589F-247F-4158-B6E3-749ED0F80EC4}" type="datetimeFigureOut">
              <a:rPr lang="en-US"/>
              <a:pPr>
                <a:defRPr/>
              </a:pPr>
              <a:t>6/19/2012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CBC125-7455-4DFF-949B-6A3D5ADF98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CDF2A2-3147-4FF3-B303-FC07A92907E9}" type="datetimeFigureOut">
              <a:rPr lang="en-US"/>
              <a:pPr>
                <a:defRPr/>
              </a:pPr>
              <a:t>6/19/2012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B45DFD-D48D-446D-84D2-23C25062F0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F16492-E780-4BF1-9B03-7065E6BFB05C}" type="datetimeFigureOut">
              <a:rPr lang="en-US"/>
              <a:pPr>
                <a:defRPr/>
              </a:pPr>
              <a:t>6/19/2012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228EA0-4495-4A7F-B647-27C3AFD3C2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C313A7-746A-4DD2-9865-BEC48E8A433B}" type="datetimeFigureOut">
              <a:rPr lang="en-US"/>
              <a:pPr>
                <a:defRPr/>
              </a:pPr>
              <a:t>6/19/2012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102221-3115-48E7-A001-35F7DA3D68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DE11D7-2629-4BA6-927E-184FF7A816F6}" type="datetimeFigureOut">
              <a:rPr lang="en-US"/>
              <a:pPr>
                <a:defRPr/>
              </a:pPr>
              <a:t>6/19/2012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73ED7E-2806-469B-B59C-B42EA92DF8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3B37CB6-4721-4811-98AF-3272B457AC46}" type="datetimeFigureOut">
              <a:rPr lang="en-US"/>
              <a:pPr>
                <a:defRPr/>
              </a:pPr>
              <a:t>6/19/2012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B25E1F-D82A-4E38-815B-C0D3D363E9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 name="Group 102"/>
          <p:cNvGrpSpPr/>
          <p:nvPr/>
        </p:nvGrpSpPr>
        <p:grpSpPr>
          <a:xfrm>
            <a:off x="533400" y="381000"/>
            <a:ext cx="4114800" cy="2362200"/>
            <a:chOff x="533400" y="533400"/>
            <a:chExt cx="4114800" cy="2362200"/>
          </a:xfrm>
        </p:grpSpPr>
        <p:sp>
          <p:nvSpPr>
            <p:cNvPr id="84" name="Rectangle 83"/>
            <p:cNvSpPr/>
            <p:nvPr/>
          </p:nvSpPr>
          <p:spPr>
            <a:xfrm>
              <a:off x="533400" y="533400"/>
              <a:ext cx="4114800" cy="5334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33400" y="1066800"/>
              <a:ext cx="4114800" cy="457200"/>
            </a:xfrm>
            <a:prstGeom prst="rect">
              <a:avLst/>
            </a:prstGeom>
            <a:solidFill>
              <a:srgbClr val="FFC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33400" y="1524000"/>
              <a:ext cx="4114800" cy="6858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533400" y="2209800"/>
              <a:ext cx="4114800" cy="685800"/>
            </a:xfrm>
            <a:prstGeom prst="rect">
              <a:avLst/>
            </a:prstGeom>
            <a:solidFill>
              <a:schemeClr val="tx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5" name="Rectangle 16"/>
          <p:cNvSpPr>
            <a:spLocks noChangeArrowheads="1"/>
          </p:cNvSpPr>
          <p:nvPr/>
        </p:nvSpPr>
        <p:spPr bwMode="auto">
          <a:xfrm>
            <a:off x="4724400" y="0"/>
            <a:ext cx="2514600" cy="970138"/>
          </a:xfrm>
          <a:prstGeom prst="rect">
            <a:avLst/>
          </a:prstGeom>
          <a:noFill/>
          <a:ln w="9525">
            <a:noFill/>
            <a:miter lim="800000"/>
            <a:headEnd/>
            <a:tailEnd/>
          </a:ln>
        </p:spPr>
        <p:txBody>
          <a:bodyPr wrap="square" lIns="92075" tIns="46038" rIns="92075" bIns="46038">
            <a:spAutoFit/>
          </a:bodyPr>
          <a:lstStyle/>
          <a:p>
            <a:pPr algn="ctr" defTabSz="762000"/>
            <a:r>
              <a:rPr lang="en-US" sz="1600" b="1" dirty="0" smtClean="0">
                <a:solidFill>
                  <a:srgbClr val="FF0000"/>
                </a:solidFill>
                <a:latin typeface="Univers (W1)"/>
              </a:rPr>
              <a:t>Southern Coastal Plain</a:t>
            </a:r>
          </a:p>
          <a:p>
            <a:pPr algn="ctr" defTabSz="762000"/>
            <a:r>
              <a:rPr lang="en-US" sz="1600" b="1" dirty="0" smtClean="0">
                <a:solidFill>
                  <a:srgbClr val="FF0000"/>
                </a:solidFill>
                <a:latin typeface="Univers (W1)"/>
              </a:rPr>
              <a:t>Fire </a:t>
            </a:r>
            <a:r>
              <a:rPr lang="en-US" sz="1600" b="1" dirty="0">
                <a:solidFill>
                  <a:srgbClr val="FF0000"/>
                </a:solidFill>
                <a:latin typeface="Univers (W1)"/>
              </a:rPr>
              <a:t>Danger </a:t>
            </a:r>
            <a:r>
              <a:rPr lang="en-US" sz="1600" b="1" dirty="0" smtClean="0">
                <a:solidFill>
                  <a:srgbClr val="FF0000"/>
                </a:solidFill>
                <a:latin typeface="Univers (W1)"/>
              </a:rPr>
              <a:t>Rating</a:t>
            </a:r>
          </a:p>
          <a:p>
            <a:pPr defTabSz="762000"/>
            <a:r>
              <a:rPr lang="en-US" sz="1600" b="1" dirty="0" smtClean="0">
                <a:solidFill>
                  <a:srgbClr val="FF0000"/>
                </a:solidFill>
                <a:latin typeface="Univers (W1)"/>
              </a:rPr>
              <a:t>            Area</a:t>
            </a:r>
            <a:r>
              <a:rPr lang="en-US" sz="1000" b="1" dirty="0">
                <a:solidFill>
                  <a:srgbClr val="FF0000"/>
                </a:solidFill>
                <a:latin typeface="Univers (W1)"/>
              </a:rPr>
              <a:t>:</a:t>
            </a:r>
          </a:p>
          <a:p>
            <a:pPr algn="ctr" defTabSz="762000"/>
            <a:endParaRPr lang="en-US" sz="900" b="1" dirty="0">
              <a:latin typeface="Univers (W1)"/>
            </a:endParaRPr>
          </a:p>
        </p:txBody>
      </p:sp>
      <p:sp>
        <p:nvSpPr>
          <p:cNvPr id="1041" name="Rectangle 28"/>
          <p:cNvSpPr>
            <a:spLocks noChangeArrowheads="1"/>
          </p:cNvSpPr>
          <p:nvPr/>
        </p:nvSpPr>
        <p:spPr bwMode="auto">
          <a:xfrm>
            <a:off x="5013325" y="6392863"/>
            <a:ext cx="184150" cy="244475"/>
          </a:xfrm>
          <a:prstGeom prst="rect">
            <a:avLst/>
          </a:prstGeom>
          <a:noFill/>
          <a:ln w="9525">
            <a:noFill/>
            <a:miter lim="800000"/>
            <a:headEnd/>
            <a:tailEnd/>
          </a:ln>
        </p:spPr>
        <p:txBody>
          <a:bodyPr wrap="none" anchor="ctr"/>
          <a:lstStyle/>
          <a:p>
            <a:endParaRPr lang="en-US">
              <a:latin typeface="Calibri" pitchFamily="34" charset="0"/>
            </a:endParaRPr>
          </a:p>
        </p:txBody>
      </p:sp>
      <p:sp>
        <p:nvSpPr>
          <p:cNvPr id="1049" name="Rectangle 39"/>
          <p:cNvSpPr>
            <a:spLocks noChangeArrowheads="1"/>
          </p:cNvSpPr>
          <p:nvPr/>
        </p:nvSpPr>
        <p:spPr bwMode="auto">
          <a:xfrm>
            <a:off x="5410200" y="4876800"/>
            <a:ext cx="184150" cy="244475"/>
          </a:xfrm>
          <a:prstGeom prst="rect">
            <a:avLst/>
          </a:prstGeom>
          <a:noFill/>
          <a:ln w="9525">
            <a:noFill/>
            <a:miter lim="800000"/>
            <a:headEnd/>
            <a:tailEnd/>
          </a:ln>
        </p:spPr>
        <p:txBody>
          <a:bodyPr wrap="none" lIns="92075" tIns="46038" rIns="92075" bIns="46038">
            <a:spAutoFit/>
          </a:bodyPr>
          <a:lstStyle/>
          <a:p>
            <a:pPr defTabSz="762000"/>
            <a:endParaRPr lang="en-US" sz="1000">
              <a:latin typeface="Univers (W1)"/>
            </a:endParaRPr>
          </a:p>
        </p:txBody>
      </p:sp>
      <p:sp>
        <p:nvSpPr>
          <p:cNvPr id="1050" name="Rectangle 40"/>
          <p:cNvSpPr>
            <a:spLocks noChangeArrowheads="1"/>
          </p:cNvSpPr>
          <p:nvPr/>
        </p:nvSpPr>
        <p:spPr bwMode="auto">
          <a:xfrm>
            <a:off x="2438400" y="3285155"/>
            <a:ext cx="2819400" cy="2201245"/>
          </a:xfrm>
          <a:prstGeom prst="rect">
            <a:avLst/>
          </a:prstGeom>
          <a:noFill/>
          <a:ln w="9525">
            <a:noFill/>
            <a:miter lim="800000"/>
            <a:headEnd/>
            <a:tailEnd/>
          </a:ln>
        </p:spPr>
        <p:txBody>
          <a:bodyPr wrap="square" lIns="92075" tIns="46038" rIns="92075" bIns="46038">
            <a:spAutoFit/>
          </a:bodyPr>
          <a:lstStyle/>
          <a:p>
            <a:pPr defTabSz="762000"/>
            <a:r>
              <a:rPr lang="en-US" sz="1100" b="1" dirty="0">
                <a:solidFill>
                  <a:srgbClr val="FF0000"/>
                </a:solidFill>
                <a:latin typeface="Univers (W1)"/>
              </a:rPr>
              <a:t>Energy Release Component </a:t>
            </a:r>
            <a:r>
              <a:rPr lang="en-US" sz="1050" dirty="0">
                <a:latin typeface="Univers (W1)"/>
              </a:rPr>
              <a:t>is</a:t>
            </a:r>
            <a:r>
              <a:rPr lang="en-US" sz="1050" b="1" dirty="0">
                <a:latin typeface="Univers (W1)"/>
              </a:rPr>
              <a:t> </a:t>
            </a:r>
            <a:r>
              <a:rPr lang="en-US" sz="1050" dirty="0">
                <a:latin typeface="Univers (W1)"/>
              </a:rPr>
              <a:t>a number relating to the available energy released from forest fuels at the head of a fire’s flaming front.  ERC is a composite of live &amp; dead fuel moistures.  It is a very good reflection of drought conditions.  It is a “build up” type index.  Given a fire start in a fuel with a high ERC, fire containment can be expected to be difficult.  ERC is very valuable in assessing the depth of a burn, consumption of the various fuel sizes, residual burning,  mop-up requirements &amp; Air Tanker support. </a:t>
            </a:r>
          </a:p>
        </p:txBody>
      </p:sp>
      <p:graphicFrame>
        <p:nvGraphicFramePr>
          <p:cNvPr id="77" name="Table 76"/>
          <p:cNvGraphicFramePr>
            <a:graphicFrameLocks noGrp="1"/>
          </p:cNvGraphicFramePr>
          <p:nvPr/>
        </p:nvGraphicFramePr>
        <p:xfrm>
          <a:off x="0" y="4038600"/>
          <a:ext cx="2346325" cy="1923452"/>
        </p:xfrm>
        <a:graphic>
          <a:graphicData uri="http://schemas.openxmlformats.org/drawingml/2006/table">
            <a:tbl>
              <a:tblPr/>
              <a:tblGrid>
                <a:gridCol w="669925"/>
                <a:gridCol w="564681"/>
                <a:gridCol w="514715"/>
                <a:gridCol w="597004"/>
              </a:tblGrid>
              <a:tr h="457200">
                <a:tc>
                  <a:txBody>
                    <a:bodyPr/>
                    <a:lstStyle/>
                    <a:p>
                      <a:pPr algn="ctr" rtl="0" fontAlgn="b"/>
                      <a:r>
                        <a:rPr lang="en-US" sz="1100" b="1" i="0" u="none" strike="noStrike" dirty="0">
                          <a:solidFill>
                            <a:srgbClr val="000000"/>
                          </a:solidFill>
                          <a:latin typeface="Calibri"/>
                        </a:rPr>
                        <a:t> </a:t>
                      </a:r>
                      <a:r>
                        <a:rPr lang="en-US" sz="1400" b="1" i="0" u="none" strike="noStrike" dirty="0" smtClean="0">
                          <a:solidFill>
                            <a:srgbClr val="000000"/>
                          </a:solidFill>
                          <a:latin typeface="Calibri"/>
                        </a:rPr>
                        <a:t>Fuel</a:t>
                      </a:r>
                    </a:p>
                    <a:p>
                      <a:pPr algn="ctr" rtl="0" fontAlgn="b"/>
                      <a:r>
                        <a:rPr lang="en-US" sz="1400" b="1" i="0" u="none" strike="noStrike" dirty="0" smtClean="0">
                          <a:solidFill>
                            <a:srgbClr val="000000"/>
                          </a:solidFill>
                          <a:latin typeface="Calibri"/>
                        </a:rPr>
                        <a:t>Model</a:t>
                      </a:r>
                    </a:p>
                    <a:p>
                      <a:pPr algn="ctr" rtl="0" fontAlgn="b"/>
                      <a:r>
                        <a:rPr lang="en-US" sz="1400" b="1" i="0" u="none" strike="noStrike" dirty="0" smtClean="0">
                          <a:solidFill>
                            <a:srgbClr val="000000"/>
                          </a:solidFill>
                          <a:latin typeface="Calibri"/>
                        </a:rPr>
                        <a:t>G</a:t>
                      </a:r>
                      <a:endParaRPr lang="en-US" sz="14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rtl="0" fontAlgn="b"/>
                      <a:r>
                        <a:rPr lang="en-US" sz="1400" b="1" i="0" u="none" strike="noStrike" dirty="0">
                          <a:solidFill>
                            <a:srgbClr val="FF0000"/>
                          </a:solidFill>
                          <a:latin typeface="Calibri"/>
                        </a:rPr>
                        <a:t>Energy Release </a:t>
                      </a:r>
                      <a:endParaRPr lang="en-US" sz="1400" b="1" i="0" u="none" strike="noStrike" dirty="0" smtClean="0">
                        <a:solidFill>
                          <a:srgbClr val="FF0000"/>
                        </a:solidFill>
                        <a:latin typeface="Calibri"/>
                      </a:endParaRPr>
                    </a:p>
                    <a:p>
                      <a:pPr algn="ctr" rtl="0" fontAlgn="b"/>
                      <a:r>
                        <a:rPr lang="en-US" sz="1400" b="1" i="0" u="none" strike="noStrike" dirty="0" smtClean="0">
                          <a:solidFill>
                            <a:srgbClr val="FF0000"/>
                          </a:solidFill>
                          <a:latin typeface="Calibri"/>
                        </a:rPr>
                        <a:t>Component</a:t>
                      </a:r>
                    </a:p>
                    <a:p>
                      <a:pPr algn="ctr" rtl="0" fontAlgn="b"/>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192877">
                <a:tc>
                  <a:txBody>
                    <a:bodyPr/>
                    <a:lstStyle/>
                    <a:p>
                      <a:pPr algn="ctr" rtl="0"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Average</a:t>
                      </a:r>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Average</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Max</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2877">
                <a:tc>
                  <a:txBody>
                    <a:bodyPr/>
                    <a:lstStyle/>
                    <a:p>
                      <a:pPr algn="ctr" rtl="0" fontAlgn="b"/>
                      <a:r>
                        <a:rPr lang="en-US"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a:solidFill>
                            <a:srgbClr val="000000"/>
                          </a:solidFill>
                          <a:latin typeface="Calibri"/>
                        </a:rPr>
                        <a:t>Monthly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Max</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a:solidFill>
                            <a:srgbClr val="000000"/>
                          </a:solidFill>
                          <a:latin typeface="Calibri"/>
                        </a:rPr>
                        <a:t>Value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5458">
                <a:tc>
                  <a:txBody>
                    <a:bodyPr/>
                    <a:lstStyle/>
                    <a:p>
                      <a:pPr algn="ctr" rtl="0"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rtl="0" fontAlgn="b"/>
                      <a:r>
                        <a:rPr lang="en-US" sz="1100" b="1" i="0" u="none" strike="noStrike" dirty="0">
                          <a:solidFill>
                            <a:srgbClr val="000000"/>
                          </a:solidFill>
                          <a:latin typeface="Calibri"/>
                        </a:rPr>
                        <a:t>Value</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rtl="0" fontAlgn="b"/>
                      <a:r>
                        <a:rPr lang="en-US" sz="1100" b="1" i="0" u="none" strike="noStrike" dirty="0">
                          <a:solidFill>
                            <a:srgbClr val="000000"/>
                          </a:solidFill>
                          <a:latin typeface="Calibri"/>
                        </a:rPr>
                        <a:t>Value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rtl="0" fontAlgn="b"/>
                      <a:r>
                        <a:rPr lang="en-US" sz="1100" b="1" i="0" u="none" strike="noStrike" dirty="0">
                          <a:solidFill>
                            <a:srgbClr val="000000"/>
                          </a:solidFill>
                          <a:latin typeface="Calibri"/>
                        </a:rPr>
                        <a:t>Observed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178040">
                <a:tc>
                  <a:txBody>
                    <a:bodyPr/>
                    <a:lstStyle/>
                    <a:p>
                      <a:pPr algn="ctr" rtl="0" fontAlgn="b"/>
                      <a:r>
                        <a:rPr lang="en-US" sz="1100" b="1" i="0" u="none" strike="noStrike" dirty="0">
                          <a:solidFill>
                            <a:srgbClr val="000000"/>
                          </a:solidFill>
                          <a:latin typeface="Calibri"/>
                        </a:rPr>
                        <a:t>May</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rtl="0" fontAlgn="b"/>
                      <a:r>
                        <a:rPr lang="en-US" sz="1100" b="1" i="0" u="none" strike="noStrike" dirty="0" smtClean="0">
                          <a:solidFill>
                            <a:srgbClr val="000000"/>
                          </a:solidFill>
                          <a:latin typeface="Calibri"/>
                        </a:rPr>
                        <a:t>26</a:t>
                      </a:r>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FFFF00"/>
                    </a:solidFill>
                  </a:tcPr>
                </a:tc>
                <a:tc>
                  <a:txBody>
                    <a:bodyPr/>
                    <a:lstStyle/>
                    <a:p>
                      <a:pPr algn="ctr" rtl="0" fontAlgn="b"/>
                      <a:r>
                        <a:rPr lang="en-US" sz="1100" b="1" i="0" u="none" strike="noStrike" dirty="0" smtClean="0">
                          <a:solidFill>
                            <a:srgbClr val="000000"/>
                          </a:solidFill>
                          <a:latin typeface="Calibri"/>
                        </a:rPr>
                        <a:t>34</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FFC000"/>
                    </a:solidFill>
                  </a:tcPr>
                </a:tc>
                <a:tc>
                  <a:txBody>
                    <a:bodyPr/>
                    <a:lstStyle/>
                    <a:p>
                      <a:pPr algn="ctr" rtl="0" fontAlgn="b"/>
                      <a:r>
                        <a:rPr lang="en-US" sz="1100" b="1" i="0" u="none" strike="noStrike" dirty="0" smtClean="0">
                          <a:solidFill>
                            <a:srgbClr val="000000"/>
                          </a:solidFill>
                          <a:latin typeface="Calibri"/>
                        </a:rPr>
                        <a:t>41</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FF0000">
                        <a:alpha val="60000"/>
                      </a:srgbClr>
                    </a:solidFill>
                  </a:tcPr>
                </a:tc>
              </a:tr>
              <a:tr h="178040">
                <a:tc>
                  <a:txBody>
                    <a:bodyPr/>
                    <a:lstStyle/>
                    <a:p>
                      <a:pPr algn="ctr" rtl="0" fontAlgn="b"/>
                      <a:r>
                        <a:rPr lang="en-US" sz="1100" b="1" i="0" u="none" strike="noStrike" dirty="0">
                          <a:solidFill>
                            <a:srgbClr val="000000"/>
                          </a:solidFill>
                          <a:latin typeface="Calibri"/>
                        </a:rPr>
                        <a:t>June</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25</a:t>
                      </a:r>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rtl="0" fontAlgn="b"/>
                      <a:r>
                        <a:rPr lang="en-US" sz="1100" b="1" i="0" u="none" strike="noStrike" dirty="0" smtClean="0">
                          <a:solidFill>
                            <a:srgbClr val="000000"/>
                          </a:solidFill>
                          <a:latin typeface="Calibri"/>
                        </a:rPr>
                        <a:t>35</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rtl="0" fontAlgn="b"/>
                      <a:r>
                        <a:rPr lang="en-US" sz="1100" b="1" i="0" u="none" strike="noStrike" dirty="0" smtClean="0">
                          <a:solidFill>
                            <a:srgbClr val="000000"/>
                          </a:solidFill>
                          <a:latin typeface="Calibri"/>
                        </a:rPr>
                        <a:t>37</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r>
              <a:tr h="178040">
                <a:tc>
                  <a:txBody>
                    <a:bodyPr/>
                    <a:lstStyle/>
                    <a:p>
                      <a:pPr algn="ctr" rtl="0" fontAlgn="b"/>
                      <a:r>
                        <a:rPr lang="en-US" sz="1100" b="1" i="0" u="none" strike="noStrike" dirty="0">
                          <a:solidFill>
                            <a:srgbClr val="000000"/>
                          </a:solidFill>
                          <a:latin typeface="Calibri"/>
                        </a:rPr>
                        <a:t>July</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24</a:t>
                      </a:r>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rtl="0" fontAlgn="b"/>
                      <a:r>
                        <a:rPr lang="en-US" sz="1100" b="1" i="0" u="none" strike="noStrike" dirty="0" smtClean="0">
                          <a:solidFill>
                            <a:srgbClr val="000000"/>
                          </a:solidFill>
                          <a:latin typeface="Calibri"/>
                        </a:rPr>
                        <a:t>32</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rtl="0" fontAlgn="b"/>
                      <a:r>
                        <a:rPr lang="en-US" sz="1100" b="1" i="0" u="none" strike="noStrike" dirty="0" smtClean="0">
                          <a:solidFill>
                            <a:srgbClr val="000000"/>
                          </a:solidFill>
                          <a:latin typeface="Calibri"/>
                        </a:rPr>
                        <a:t>36</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r>
              <a:tr h="178040">
                <a:tc>
                  <a:txBody>
                    <a:bodyPr/>
                    <a:lstStyle/>
                    <a:p>
                      <a:pPr algn="ctr" rtl="0" fontAlgn="b"/>
                      <a:r>
                        <a:rPr lang="en-US" sz="1100" b="1" i="0" u="none" strike="noStrike" dirty="0">
                          <a:solidFill>
                            <a:srgbClr val="000000"/>
                          </a:solidFill>
                          <a:latin typeface="Calibri"/>
                        </a:rPr>
                        <a:t>August</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rtl="0" fontAlgn="b"/>
                      <a:r>
                        <a:rPr lang="en-US" sz="1100" b="1" i="0" u="none" strike="noStrike" dirty="0" smtClean="0">
                          <a:solidFill>
                            <a:srgbClr val="000000"/>
                          </a:solidFill>
                          <a:latin typeface="Calibri"/>
                        </a:rPr>
                        <a:t>21</a:t>
                      </a:r>
                      <a:endParaRPr lang="en-US" sz="1100" b="1" i="0" u="none" strike="noStrike" dirty="0">
                        <a:solidFill>
                          <a:srgbClr val="000000"/>
                        </a:solidFill>
                        <a:latin typeface="Calibri"/>
                      </a:endParaRP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tx2">
                        <a:lumMod val="60000"/>
                        <a:lumOff val="40000"/>
                        <a:alpha val="60000"/>
                      </a:schemeClr>
                    </a:solidFill>
                  </a:tcPr>
                </a:tc>
                <a:tc>
                  <a:txBody>
                    <a:bodyPr/>
                    <a:lstStyle/>
                    <a:p>
                      <a:pPr algn="ctr" rtl="0" fontAlgn="b"/>
                      <a:r>
                        <a:rPr lang="en-US" sz="1100" b="1" i="0" u="none" strike="noStrike" dirty="0" smtClean="0">
                          <a:solidFill>
                            <a:srgbClr val="000000"/>
                          </a:solidFill>
                          <a:latin typeface="Calibri"/>
                        </a:rPr>
                        <a:t>29</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rtl="0" fontAlgn="b"/>
                      <a:r>
                        <a:rPr lang="en-US" sz="1100" b="1" i="0" u="none" strike="noStrike" dirty="0" smtClean="0">
                          <a:solidFill>
                            <a:srgbClr val="000000"/>
                          </a:solidFill>
                          <a:latin typeface="Calibri"/>
                        </a:rPr>
                        <a:t>34</a:t>
                      </a:r>
                      <a:endParaRPr lang="en-US" sz="11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r>
            </a:tbl>
          </a:graphicData>
        </a:graphic>
      </p:graphicFrame>
      <p:sp>
        <p:nvSpPr>
          <p:cNvPr id="64" name="TextBox 63"/>
          <p:cNvSpPr txBox="1"/>
          <p:nvPr/>
        </p:nvSpPr>
        <p:spPr>
          <a:xfrm>
            <a:off x="0" y="381000"/>
            <a:ext cx="353943" cy="2057400"/>
          </a:xfrm>
          <a:prstGeom prst="rect">
            <a:avLst/>
          </a:prstGeom>
          <a:noFill/>
        </p:spPr>
        <p:txBody>
          <a:bodyPr vert="vert270">
            <a:spAutoFit/>
          </a:bodyPr>
          <a:lstStyle/>
          <a:p>
            <a:pPr>
              <a:defRPr/>
            </a:pPr>
            <a:r>
              <a:rPr lang="en-US" sz="1100" b="1" dirty="0"/>
              <a:t>Energy Release Component</a:t>
            </a:r>
          </a:p>
        </p:txBody>
      </p:sp>
      <p:sp>
        <p:nvSpPr>
          <p:cNvPr id="1141" name="Text Box 37"/>
          <p:cNvSpPr txBox="1">
            <a:spLocks noChangeArrowheads="1"/>
          </p:cNvSpPr>
          <p:nvPr/>
        </p:nvSpPr>
        <p:spPr bwMode="auto">
          <a:xfrm>
            <a:off x="4800600" y="633933"/>
            <a:ext cx="1828800" cy="1423467"/>
          </a:xfrm>
          <a:prstGeom prst="rect">
            <a:avLst/>
          </a:prstGeom>
          <a:noFill/>
          <a:ln w="12699">
            <a:noFill/>
            <a:miter lim="800000"/>
            <a:headEnd type="none" w="sm" len="sm"/>
            <a:tailEnd type="none" w="sm" len="sm"/>
          </a:ln>
        </p:spPr>
        <p:txBody>
          <a:bodyPr wrap="square">
            <a:spAutoFit/>
          </a:bodyPr>
          <a:lstStyle/>
          <a:p>
            <a:pPr algn="ctr" defTabSz="762000">
              <a:spcBef>
                <a:spcPct val="50000"/>
              </a:spcBef>
            </a:pPr>
            <a:r>
              <a:rPr lang="en-US" sz="800" b="1" dirty="0">
                <a:latin typeface="Univers (W1)"/>
              </a:rPr>
              <a:t>                         </a:t>
            </a:r>
            <a:r>
              <a:rPr lang="en-US" sz="800" b="1" dirty="0" smtClean="0">
                <a:latin typeface="Univers (W1)"/>
              </a:rPr>
              <a:t> </a:t>
            </a:r>
          </a:p>
          <a:p>
            <a:pPr defTabSz="762000">
              <a:lnSpc>
                <a:spcPts val="600"/>
              </a:lnSpc>
              <a:spcBef>
                <a:spcPct val="50000"/>
              </a:spcBef>
            </a:pPr>
            <a:r>
              <a:rPr lang="en-US" sz="800" b="1" dirty="0" smtClean="0">
                <a:latin typeface="Univers (W1)"/>
              </a:rPr>
              <a:t>            </a:t>
            </a:r>
            <a:r>
              <a:rPr lang="en-US" sz="900" b="1" dirty="0" smtClean="0">
                <a:latin typeface="Univers (W1)"/>
              </a:rPr>
              <a:t>RAWS</a:t>
            </a:r>
          </a:p>
          <a:p>
            <a:pPr defTabSz="762000">
              <a:lnSpc>
                <a:spcPts val="600"/>
              </a:lnSpc>
              <a:spcBef>
                <a:spcPct val="50000"/>
              </a:spcBef>
            </a:pPr>
            <a:r>
              <a:rPr lang="en-US" sz="900" dirty="0" smtClean="0">
                <a:latin typeface="Univers (W1)"/>
              </a:rPr>
              <a:t>Beaufort – 317801</a:t>
            </a:r>
          </a:p>
          <a:p>
            <a:pPr defTabSz="762000">
              <a:lnSpc>
                <a:spcPts val="600"/>
              </a:lnSpc>
              <a:spcBef>
                <a:spcPct val="50000"/>
              </a:spcBef>
            </a:pPr>
            <a:r>
              <a:rPr lang="en-US" sz="900" dirty="0" smtClean="0">
                <a:latin typeface="Univers (W1)"/>
              </a:rPr>
              <a:t>New Bern – 319004</a:t>
            </a:r>
          </a:p>
          <a:p>
            <a:pPr defTabSz="762000">
              <a:lnSpc>
                <a:spcPts val="600"/>
              </a:lnSpc>
              <a:spcBef>
                <a:spcPct val="50000"/>
              </a:spcBef>
            </a:pPr>
            <a:r>
              <a:rPr lang="en-US" sz="900" dirty="0" smtClean="0">
                <a:latin typeface="Univers (W1)"/>
              </a:rPr>
              <a:t>Turnbull Creek – 319302</a:t>
            </a:r>
          </a:p>
          <a:p>
            <a:pPr defTabSz="762000">
              <a:lnSpc>
                <a:spcPts val="600"/>
              </a:lnSpc>
              <a:spcBef>
                <a:spcPct val="50000"/>
              </a:spcBef>
            </a:pPr>
            <a:r>
              <a:rPr lang="en-US" sz="900" dirty="0" smtClean="0">
                <a:latin typeface="Univers (W1)"/>
              </a:rPr>
              <a:t>Whiteville – 319701</a:t>
            </a:r>
          </a:p>
          <a:p>
            <a:pPr defTabSz="762000">
              <a:lnSpc>
                <a:spcPts val="600"/>
              </a:lnSpc>
              <a:spcBef>
                <a:spcPct val="50000"/>
              </a:spcBef>
            </a:pPr>
            <a:r>
              <a:rPr lang="en-US" sz="900" dirty="0" smtClean="0">
                <a:latin typeface="Univers (W1)"/>
              </a:rPr>
              <a:t>Nature Conservancy – 319802</a:t>
            </a:r>
          </a:p>
          <a:p>
            <a:pPr defTabSz="762000">
              <a:lnSpc>
                <a:spcPts val="600"/>
              </a:lnSpc>
              <a:spcBef>
                <a:spcPct val="50000"/>
              </a:spcBef>
            </a:pPr>
            <a:r>
              <a:rPr lang="en-US" sz="900" dirty="0" smtClean="0">
                <a:latin typeface="Univers (W1)"/>
              </a:rPr>
              <a:t>Sunny Point – 319803 </a:t>
            </a:r>
            <a:endParaRPr lang="en-US" sz="900" dirty="0">
              <a:latin typeface="Univers (W1)"/>
            </a:endParaRPr>
          </a:p>
          <a:p>
            <a:pPr algn="ctr" defTabSz="762000">
              <a:spcBef>
                <a:spcPct val="50000"/>
              </a:spcBef>
            </a:pPr>
            <a:endParaRPr lang="en-US" sz="800" b="1" dirty="0">
              <a:latin typeface="Univers (W1)"/>
            </a:endParaRPr>
          </a:p>
        </p:txBody>
      </p:sp>
      <p:sp>
        <p:nvSpPr>
          <p:cNvPr id="73" name="Isosceles Triangle 72"/>
          <p:cNvSpPr/>
          <p:nvPr/>
        </p:nvSpPr>
        <p:spPr>
          <a:xfrm>
            <a:off x="9677400" y="1905000"/>
            <a:ext cx="69850" cy="762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grpSp>
        <p:nvGrpSpPr>
          <p:cNvPr id="98" name="Group 97"/>
          <p:cNvGrpSpPr/>
          <p:nvPr/>
        </p:nvGrpSpPr>
        <p:grpSpPr>
          <a:xfrm>
            <a:off x="5257800" y="3429000"/>
            <a:ext cx="3810000" cy="1617821"/>
            <a:chOff x="5181600" y="3429000"/>
            <a:chExt cx="3810000" cy="1617821"/>
          </a:xfrm>
        </p:grpSpPr>
        <p:sp>
          <p:nvSpPr>
            <p:cNvPr id="88" name="TextBox 87"/>
            <p:cNvSpPr txBox="1"/>
            <p:nvPr/>
          </p:nvSpPr>
          <p:spPr>
            <a:xfrm>
              <a:off x="5181600" y="3429000"/>
              <a:ext cx="3810000" cy="400110"/>
            </a:xfrm>
            <a:prstGeom prst="rect">
              <a:avLst/>
            </a:prstGeom>
            <a:solidFill>
              <a:srgbClr val="FF0000">
                <a:alpha val="50000"/>
              </a:srgbClr>
            </a:solidFill>
          </p:spPr>
          <p:txBody>
            <a:bodyPr wrap="square" rtlCol="0">
              <a:spAutoFit/>
            </a:bodyPr>
            <a:lstStyle/>
            <a:p>
              <a:r>
                <a:rPr lang="en-US" sz="1000" b="1" dirty="0" smtClean="0"/>
                <a:t>EXTREME:</a:t>
              </a:r>
              <a:r>
                <a:rPr lang="en-US" sz="1000" dirty="0" smtClean="0"/>
                <a:t> &gt;98 percentile.  Only 2% of the days from 2004-2011 had an ERC </a:t>
              </a:r>
              <a:r>
                <a:rPr lang="en-US" sz="1000" b="1" dirty="0" smtClean="0"/>
                <a:t>39 </a:t>
              </a:r>
              <a:r>
                <a:rPr lang="en-US" sz="1000" dirty="0" smtClean="0"/>
                <a:t>or above</a:t>
              </a:r>
              <a:r>
                <a:rPr lang="en-US" sz="1000" b="1" dirty="0" smtClean="0"/>
                <a:t>.</a:t>
              </a:r>
              <a:endParaRPr lang="en-US" sz="1000" b="1" dirty="0"/>
            </a:p>
          </p:txBody>
        </p:sp>
        <p:sp>
          <p:nvSpPr>
            <p:cNvPr id="89" name="TextBox 88"/>
            <p:cNvSpPr txBox="1"/>
            <p:nvPr/>
          </p:nvSpPr>
          <p:spPr>
            <a:xfrm>
              <a:off x="5181600" y="3810000"/>
              <a:ext cx="3810000" cy="246221"/>
            </a:xfrm>
            <a:prstGeom prst="rect">
              <a:avLst/>
            </a:prstGeom>
            <a:solidFill>
              <a:srgbClr val="FFC000">
                <a:alpha val="50000"/>
              </a:srgbClr>
            </a:solidFill>
          </p:spPr>
          <p:txBody>
            <a:bodyPr wrap="square" rtlCol="0">
              <a:spAutoFit/>
            </a:bodyPr>
            <a:lstStyle/>
            <a:p>
              <a:r>
                <a:rPr lang="en-US" sz="1000" b="1" dirty="0" smtClean="0"/>
                <a:t>VERY HIGH:</a:t>
              </a:r>
              <a:r>
                <a:rPr lang="en-US" sz="1000" dirty="0" smtClean="0"/>
                <a:t> 90-98 percentile.  ERC values range from 30-38</a:t>
              </a:r>
              <a:endParaRPr lang="en-US" sz="1000" b="1" dirty="0"/>
            </a:p>
          </p:txBody>
        </p:sp>
        <p:sp>
          <p:nvSpPr>
            <p:cNvPr id="90" name="TextBox 89"/>
            <p:cNvSpPr txBox="1"/>
            <p:nvPr/>
          </p:nvSpPr>
          <p:spPr>
            <a:xfrm>
              <a:off x="5181600" y="4038600"/>
              <a:ext cx="3810000" cy="400110"/>
            </a:xfrm>
            <a:prstGeom prst="rect">
              <a:avLst/>
            </a:prstGeom>
            <a:solidFill>
              <a:srgbClr val="FFFF00">
                <a:alpha val="60000"/>
              </a:srgbClr>
            </a:solidFill>
          </p:spPr>
          <p:txBody>
            <a:bodyPr wrap="square" rtlCol="0">
              <a:spAutoFit/>
            </a:bodyPr>
            <a:lstStyle/>
            <a:p>
              <a:r>
                <a:rPr lang="en-US" sz="1000" b="1" dirty="0" smtClean="0"/>
                <a:t>HIGH:</a:t>
              </a:r>
              <a:r>
                <a:rPr lang="en-US" sz="1000" dirty="0" smtClean="0"/>
                <a:t> 55-90 percentile.  ERC values range from 22-30, most fires occur in this range</a:t>
              </a:r>
              <a:endParaRPr lang="en-US" sz="1000" b="1" dirty="0"/>
            </a:p>
          </p:txBody>
        </p:sp>
        <p:sp>
          <p:nvSpPr>
            <p:cNvPr id="91" name="TextBox 90"/>
            <p:cNvSpPr txBox="1"/>
            <p:nvPr/>
          </p:nvSpPr>
          <p:spPr>
            <a:xfrm>
              <a:off x="5181600" y="4800600"/>
              <a:ext cx="3810000" cy="246221"/>
            </a:xfrm>
            <a:prstGeom prst="rect">
              <a:avLst/>
            </a:prstGeom>
            <a:solidFill>
              <a:srgbClr val="92D050">
                <a:alpha val="40000"/>
              </a:srgbClr>
            </a:solidFill>
          </p:spPr>
          <p:txBody>
            <a:bodyPr wrap="square" rtlCol="0">
              <a:spAutoFit/>
            </a:bodyPr>
            <a:lstStyle/>
            <a:p>
              <a:r>
                <a:rPr lang="en-US" sz="1000" b="1" dirty="0" smtClean="0"/>
                <a:t>LOW:</a:t>
              </a:r>
              <a:r>
                <a:rPr lang="en-US" sz="1000" dirty="0" smtClean="0"/>
                <a:t> &lt;11 percentile.  ERC values range from &lt;9,</a:t>
              </a:r>
              <a:endParaRPr lang="en-US" sz="1000" b="1" dirty="0"/>
            </a:p>
          </p:txBody>
        </p:sp>
        <p:sp>
          <p:nvSpPr>
            <p:cNvPr id="92" name="TextBox 91"/>
            <p:cNvSpPr txBox="1"/>
            <p:nvPr/>
          </p:nvSpPr>
          <p:spPr>
            <a:xfrm>
              <a:off x="5181600" y="4419600"/>
              <a:ext cx="3810000" cy="400110"/>
            </a:xfrm>
            <a:prstGeom prst="rect">
              <a:avLst/>
            </a:prstGeom>
            <a:solidFill>
              <a:srgbClr val="0070C0">
                <a:alpha val="40000"/>
              </a:srgbClr>
            </a:solidFill>
          </p:spPr>
          <p:txBody>
            <a:bodyPr wrap="square" rtlCol="0">
              <a:spAutoFit/>
            </a:bodyPr>
            <a:lstStyle/>
            <a:p>
              <a:r>
                <a:rPr lang="en-US" sz="1000" b="1" dirty="0" smtClean="0"/>
                <a:t>MODERATE:</a:t>
              </a:r>
              <a:r>
                <a:rPr lang="en-US" sz="1000" dirty="0" smtClean="0"/>
                <a:t> 11-55 percentile.  ERC values range from 09-22, large and multiple fires pick up at an ERC of </a:t>
              </a:r>
              <a:r>
                <a:rPr lang="en-US" sz="1000" b="1" dirty="0" smtClean="0"/>
                <a:t>21</a:t>
              </a:r>
              <a:endParaRPr lang="en-US" sz="1000" b="1" dirty="0"/>
            </a:p>
          </p:txBody>
        </p:sp>
      </p:grpSp>
      <p:pic>
        <p:nvPicPr>
          <p:cNvPr id="93" name="Picture 2"/>
          <p:cNvPicPr>
            <a:picLocks noChangeAspect="1" noChangeArrowheads="1"/>
          </p:cNvPicPr>
          <p:nvPr/>
        </p:nvPicPr>
        <p:blipFill>
          <a:blip r:embed="rId3" cstate="print"/>
          <a:srcRect l="17380" t="35356" r="15275" b="22553"/>
          <a:stretch>
            <a:fillRect/>
          </a:stretch>
        </p:blipFill>
        <p:spPr bwMode="auto">
          <a:xfrm>
            <a:off x="6803136" y="762000"/>
            <a:ext cx="2340864" cy="914400"/>
          </a:xfrm>
          <a:prstGeom prst="rect">
            <a:avLst/>
          </a:prstGeom>
          <a:noFill/>
          <a:ln w="9525">
            <a:noFill/>
            <a:miter lim="800000"/>
            <a:headEnd/>
            <a:tailEnd/>
          </a:ln>
        </p:spPr>
      </p:pic>
      <p:sp>
        <p:nvSpPr>
          <p:cNvPr id="1139" name="Oval 45"/>
          <p:cNvSpPr>
            <a:spLocks noChangeArrowheads="1"/>
          </p:cNvSpPr>
          <p:nvPr/>
        </p:nvSpPr>
        <p:spPr bwMode="auto">
          <a:xfrm rot="20580000">
            <a:off x="7881982" y="1230615"/>
            <a:ext cx="1163223" cy="285220"/>
          </a:xfrm>
          <a:prstGeom prst="ellipse">
            <a:avLst/>
          </a:prstGeom>
          <a:noFill/>
          <a:ln w="34925" cap="rnd">
            <a:solidFill>
              <a:srgbClr val="FF0000"/>
            </a:solidFill>
            <a:prstDash val="sysDot"/>
            <a:round/>
            <a:headEnd/>
            <a:tailEnd/>
          </a:ln>
        </p:spPr>
        <p:txBody>
          <a:bodyPr wrap="none" anchor="ctr"/>
          <a:lstStyle/>
          <a:p>
            <a:endParaRPr lang="en-US">
              <a:latin typeface="Calibri" pitchFamily="34" charset="0"/>
            </a:endParaRPr>
          </a:p>
        </p:txBody>
      </p:sp>
      <p:sp>
        <p:nvSpPr>
          <p:cNvPr id="1143" name="Oval 43"/>
          <p:cNvSpPr>
            <a:spLocks noChangeArrowheads="1"/>
          </p:cNvSpPr>
          <p:nvPr/>
        </p:nvSpPr>
        <p:spPr bwMode="auto">
          <a:xfrm>
            <a:off x="6096000" y="533400"/>
            <a:ext cx="381000" cy="228600"/>
          </a:xfrm>
          <a:prstGeom prst="ellipse">
            <a:avLst/>
          </a:prstGeom>
          <a:noFill/>
          <a:ln w="34925" cap="rnd">
            <a:solidFill>
              <a:srgbClr val="FF0000"/>
            </a:solidFill>
            <a:prstDash val="sysDot"/>
            <a:round/>
            <a:headEnd/>
            <a:tailEnd/>
          </a:ln>
        </p:spPr>
        <p:txBody>
          <a:bodyPr wrap="none" anchor="ctr"/>
          <a:lstStyle/>
          <a:p>
            <a:endParaRPr lang="en-US">
              <a:latin typeface="Calibri" pitchFamily="34" charset="0"/>
            </a:endParaRPr>
          </a:p>
        </p:txBody>
      </p:sp>
      <p:sp>
        <p:nvSpPr>
          <p:cNvPr id="95" name="Rectangle 94"/>
          <p:cNvSpPr/>
          <p:nvPr/>
        </p:nvSpPr>
        <p:spPr>
          <a:xfrm>
            <a:off x="0" y="0"/>
            <a:ext cx="4800600" cy="3276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7086600" y="0"/>
            <a:ext cx="2069797" cy="707886"/>
          </a:xfrm>
          <a:prstGeom prst="rect">
            <a:avLst/>
          </a:prstGeom>
          <a:noFill/>
        </p:spPr>
        <p:txBody>
          <a:bodyPr wrap="none" rtlCol="0">
            <a:spAutoFit/>
          </a:bodyPr>
          <a:lstStyle/>
          <a:p>
            <a:r>
              <a:rPr lang="en-US" sz="2000" b="1" dirty="0" smtClean="0">
                <a:solidFill>
                  <a:srgbClr val="FF0000"/>
                </a:solidFill>
              </a:rPr>
              <a:t>FIRE DANGER</a:t>
            </a:r>
          </a:p>
          <a:p>
            <a:r>
              <a:rPr lang="en-US" sz="2000" b="1" dirty="0" smtClean="0">
                <a:solidFill>
                  <a:srgbClr val="FF0000"/>
                </a:solidFill>
              </a:rPr>
              <a:t>POCKET CARD</a:t>
            </a:r>
            <a:endParaRPr lang="en-US" sz="2000" b="1" dirty="0">
              <a:solidFill>
                <a:srgbClr val="FF0000"/>
              </a:solidFill>
            </a:endParaRPr>
          </a:p>
        </p:txBody>
      </p:sp>
      <p:sp>
        <p:nvSpPr>
          <p:cNvPr id="97" name="Text Box 37"/>
          <p:cNvSpPr txBox="1">
            <a:spLocks noChangeArrowheads="1"/>
          </p:cNvSpPr>
          <p:nvPr/>
        </p:nvSpPr>
        <p:spPr bwMode="auto">
          <a:xfrm>
            <a:off x="4800600" y="1645875"/>
            <a:ext cx="1752600" cy="646331"/>
          </a:xfrm>
          <a:prstGeom prst="rect">
            <a:avLst/>
          </a:prstGeom>
          <a:noFill/>
          <a:ln w="12699">
            <a:noFill/>
            <a:miter lim="800000"/>
            <a:headEnd type="none" w="sm" len="sm"/>
            <a:tailEnd type="none" w="sm" len="sm"/>
          </a:ln>
        </p:spPr>
        <p:txBody>
          <a:bodyPr wrap="square">
            <a:spAutoFit/>
          </a:bodyPr>
          <a:lstStyle/>
          <a:p>
            <a:pPr algn="ctr" defTabSz="762000">
              <a:spcBef>
                <a:spcPct val="50000"/>
              </a:spcBef>
            </a:pPr>
            <a:r>
              <a:rPr lang="en-US" sz="800" b="1" dirty="0">
                <a:latin typeface="Univers (W1)"/>
              </a:rPr>
              <a:t>                          </a:t>
            </a:r>
          </a:p>
          <a:p>
            <a:pPr algn="ctr" defTabSz="762000">
              <a:lnSpc>
                <a:spcPts val="600"/>
              </a:lnSpc>
              <a:spcBef>
                <a:spcPct val="50000"/>
              </a:spcBef>
            </a:pPr>
            <a:r>
              <a:rPr lang="en-US" sz="800" b="1" dirty="0">
                <a:latin typeface="Univers (W1)"/>
              </a:rPr>
              <a:t> </a:t>
            </a:r>
            <a:r>
              <a:rPr lang="en-US" sz="900" b="1" dirty="0" smtClean="0">
                <a:latin typeface="Univers (W1)"/>
              </a:rPr>
              <a:t>NWS Forecasting Office</a:t>
            </a:r>
          </a:p>
          <a:p>
            <a:pPr defTabSz="762000">
              <a:lnSpc>
                <a:spcPts val="600"/>
              </a:lnSpc>
              <a:spcBef>
                <a:spcPct val="50000"/>
              </a:spcBef>
            </a:pPr>
            <a:r>
              <a:rPr lang="en-US" sz="900" dirty="0" smtClean="0">
                <a:latin typeface="Univers (W1)"/>
              </a:rPr>
              <a:t>Newport/Morehead City, NC</a:t>
            </a:r>
          </a:p>
          <a:p>
            <a:pPr algn="ctr" defTabSz="762000">
              <a:lnSpc>
                <a:spcPts val="600"/>
              </a:lnSpc>
              <a:spcBef>
                <a:spcPct val="50000"/>
              </a:spcBef>
            </a:pPr>
            <a:endParaRPr lang="en-US" sz="800" b="1" dirty="0">
              <a:latin typeface="Univers (W1)"/>
            </a:endParaRPr>
          </a:p>
        </p:txBody>
      </p:sp>
      <p:sp>
        <p:nvSpPr>
          <p:cNvPr id="99" name="TextBox 98"/>
          <p:cNvSpPr txBox="1"/>
          <p:nvPr/>
        </p:nvSpPr>
        <p:spPr>
          <a:xfrm>
            <a:off x="6096000" y="2069068"/>
            <a:ext cx="2018501" cy="369332"/>
          </a:xfrm>
          <a:prstGeom prst="rect">
            <a:avLst/>
          </a:prstGeom>
          <a:noFill/>
        </p:spPr>
        <p:txBody>
          <a:bodyPr wrap="none" rtlCol="0">
            <a:spAutoFit/>
          </a:bodyPr>
          <a:lstStyle/>
          <a:p>
            <a:r>
              <a:rPr lang="en-US" b="1" dirty="0" smtClean="0">
                <a:solidFill>
                  <a:srgbClr val="FF0000"/>
                </a:solidFill>
              </a:rPr>
              <a:t>Memorable Fires</a:t>
            </a:r>
            <a:endParaRPr lang="en-US" b="1" dirty="0">
              <a:solidFill>
                <a:srgbClr val="FF0000"/>
              </a:solidFill>
            </a:endParaRPr>
          </a:p>
        </p:txBody>
      </p:sp>
      <p:sp>
        <p:nvSpPr>
          <p:cNvPr id="101" name="TextBox 100"/>
          <p:cNvSpPr txBox="1"/>
          <p:nvPr/>
        </p:nvSpPr>
        <p:spPr>
          <a:xfrm>
            <a:off x="2432458" y="5514201"/>
            <a:ext cx="3739742" cy="276999"/>
          </a:xfrm>
          <a:prstGeom prst="rect">
            <a:avLst/>
          </a:prstGeom>
          <a:noFill/>
        </p:spPr>
        <p:txBody>
          <a:bodyPr wrap="none" rtlCol="0">
            <a:spAutoFit/>
          </a:bodyPr>
          <a:lstStyle/>
          <a:p>
            <a:r>
              <a:rPr lang="en-US" sz="1200" dirty="0" smtClean="0">
                <a:solidFill>
                  <a:srgbClr val="FF0000"/>
                </a:solidFill>
              </a:rPr>
              <a:t>LOCAL THRESHOLDS THAT SHOUT </a:t>
            </a:r>
            <a:r>
              <a:rPr lang="en-US" sz="1200" b="1" dirty="0" smtClean="0">
                <a:solidFill>
                  <a:srgbClr val="FF0000"/>
                </a:solidFill>
              </a:rPr>
              <a:t>WATCHOUT</a:t>
            </a:r>
            <a:r>
              <a:rPr lang="en-US" sz="1200" dirty="0" smtClean="0">
                <a:solidFill>
                  <a:srgbClr val="FF0000"/>
                </a:solidFill>
              </a:rPr>
              <a:t>!</a:t>
            </a:r>
            <a:endParaRPr lang="en-US" sz="1200" dirty="0">
              <a:solidFill>
                <a:srgbClr val="FF0000"/>
              </a:solidFill>
            </a:endParaRPr>
          </a:p>
        </p:txBody>
      </p:sp>
      <p:sp>
        <p:nvSpPr>
          <p:cNvPr id="102" name="TextBox 101"/>
          <p:cNvSpPr txBox="1"/>
          <p:nvPr/>
        </p:nvSpPr>
        <p:spPr>
          <a:xfrm>
            <a:off x="2438400" y="5766137"/>
            <a:ext cx="6934200" cy="1015663"/>
          </a:xfrm>
          <a:prstGeom prst="rect">
            <a:avLst/>
          </a:prstGeom>
          <a:noFill/>
        </p:spPr>
        <p:txBody>
          <a:bodyPr wrap="square" rtlCol="0">
            <a:spAutoFit/>
          </a:bodyPr>
          <a:lstStyle/>
          <a:p>
            <a:r>
              <a:rPr lang="en-US" sz="1000" b="1" dirty="0" smtClean="0"/>
              <a:t>Wind</a:t>
            </a:r>
            <a:r>
              <a:rPr lang="en-US" sz="1000" dirty="0" smtClean="0"/>
              <a:t> – 20’ winds above </a:t>
            </a:r>
            <a:r>
              <a:rPr lang="en-US" sz="1000" b="1" dirty="0" smtClean="0"/>
              <a:t>7 mph</a:t>
            </a:r>
            <a:r>
              <a:rPr lang="en-US" sz="1000" dirty="0" smtClean="0"/>
              <a:t> (RAWS-10 min </a:t>
            </a:r>
            <a:r>
              <a:rPr lang="en-US" sz="1000" dirty="0" err="1" smtClean="0"/>
              <a:t>avg</a:t>
            </a:r>
            <a:r>
              <a:rPr lang="en-US" sz="1000" dirty="0" smtClean="0"/>
              <a:t>) or 20’ winds above </a:t>
            </a:r>
            <a:r>
              <a:rPr lang="en-US" sz="1000" b="1" dirty="0" smtClean="0"/>
              <a:t>17 mph </a:t>
            </a:r>
            <a:r>
              <a:rPr lang="en-US" sz="1000" dirty="0" smtClean="0"/>
              <a:t>(NWS-2 min </a:t>
            </a:r>
            <a:r>
              <a:rPr lang="en-US" sz="1000" dirty="0" err="1" smtClean="0"/>
              <a:t>avg</a:t>
            </a:r>
            <a:r>
              <a:rPr lang="en-US" sz="1000" dirty="0" smtClean="0"/>
              <a:t>).  Wind is most </a:t>
            </a:r>
          </a:p>
          <a:p>
            <a:r>
              <a:rPr lang="en-US" sz="1000" dirty="0" smtClean="0"/>
              <a:t>critical weather factor to stay aware of.  Sudden changes in winds cause more firefighter fatalities than any other</a:t>
            </a:r>
          </a:p>
          <a:p>
            <a:r>
              <a:rPr lang="en-US" sz="1000" dirty="0" smtClean="0"/>
              <a:t>weather factor.</a:t>
            </a:r>
          </a:p>
          <a:p>
            <a:r>
              <a:rPr lang="en-US" sz="1000" b="1" dirty="0" smtClean="0"/>
              <a:t>Relative Humidity </a:t>
            </a:r>
            <a:r>
              <a:rPr lang="en-US" sz="1000" dirty="0" smtClean="0"/>
              <a:t>– </a:t>
            </a:r>
            <a:r>
              <a:rPr lang="en-US" sz="1000" dirty="0" err="1" smtClean="0"/>
              <a:t>Rh’s</a:t>
            </a:r>
            <a:r>
              <a:rPr lang="en-US" sz="1000" dirty="0" smtClean="0"/>
              <a:t> below </a:t>
            </a:r>
            <a:r>
              <a:rPr lang="en-US" sz="1000" b="1" dirty="0" smtClean="0"/>
              <a:t>48%</a:t>
            </a:r>
            <a:r>
              <a:rPr lang="en-US" sz="1000" dirty="0" smtClean="0"/>
              <a:t> are where large &amp; multiple fires increase.  When </a:t>
            </a:r>
            <a:r>
              <a:rPr lang="en-US" sz="1000" dirty="0" err="1" smtClean="0"/>
              <a:t>Rh’s</a:t>
            </a:r>
            <a:r>
              <a:rPr lang="en-US" sz="1000" dirty="0" smtClean="0"/>
              <a:t> drop below </a:t>
            </a:r>
            <a:r>
              <a:rPr lang="en-US" sz="1000" b="1" dirty="0" smtClean="0"/>
              <a:t>20% </a:t>
            </a:r>
            <a:r>
              <a:rPr lang="en-US" sz="1000" dirty="0" smtClean="0"/>
              <a:t>, this is </a:t>
            </a:r>
          </a:p>
          <a:p>
            <a:r>
              <a:rPr lang="en-US" sz="1000" dirty="0" smtClean="0"/>
              <a:t>a critical event.  Expect elevated fire behavior!</a:t>
            </a:r>
          </a:p>
          <a:p>
            <a:r>
              <a:rPr lang="en-US" sz="1000" b="1" dirty="0" smtClean="0"/>
              <a:t>Temperature</a:t>
            </a:r>
            <a:r>
              <a:rPr lang="en-US" sz="1000" dirty="0" smtClean="0"/>
              <a:t> – Temperatures above </a:t>
            </a:r>
            <a:r>
              <a:rPr lang="en-US" sz="1000" b="1" dirty="0" smtClean="0"/>
              <a:t>70F</a:t>
            </a:r>
            <a:r>
              <a:rPr lang="en-US" sz="1000" dirty="0" smtClean="0"/>
              <a:t> are where large &amp; multiple fires typically begin.  </a:t>
            </a:r>
            <a:endParaRPr lang="en-US" sz="1000" b="1" dirty="0"/>
          </a:p>
        </p:txBody>
      </p:sp>
      <p:graphicFrame>
        <p:nvGraphicFramePr>
          <p:cNvPr id="50" name="Chart 49"/>
          <p:cNvGraphicFramePr/>
          <p:nvPr/>
        </p:nvGraphicFramePr>
        <p:xfrm>
          <a:off x="228600" y="152400"/>
          <a:ext cx="4495800" cy="3124200"/>
        </p:xfrm>
        <a:graphic>
          <a:graphicData uri="http://schemas.openxmlformats.org/drawingml/2006/chart">
            <c:chart xmlns:c="http://schemas.openxmlformats.org/drawingml/2006/chart" xmlns:r="http://schemas.openxmlformats.org/officeDocument/2006/relationships" r:id="rId4"/>
          </a:graphicData>
        </a:graphic>
      </p:graphicFrame>
      <p:sp>
        <p:nvSpPr>
          <p:cNvPr id="94" name="TextBox 93"/>
          <p:cNvSpPr txBox="1"/>
          <p:nvPr/>
        </p:nvSpPr>
        <p:spPr>
          <a:xfrm>
            <a:off x="762000" y="1981200"/>
            <a:ext cx="2133600" cy="707886"/>
          </a:xfrm>
          <a:prstGeom prst="rect">
            <a:avLst/>
          </a:prstGeom>
          <a:solidFill>
            <a:schemeClr val="bg1"/>
          </a:solidFill>
        </p:spPr>
        <p:txBody>
          <a:bodyPr wrap="square" rtlCol="0">
            <a:spAutoFit/>
          </a:bodyPr>
          <a:lstStyle/>
          <a:p>
            <a:r>
              <a:rPr lang="en-US" sz="1000" b="1" dirty="0" smtClean="0">
                <a:solidFill>
                  <a:srgbClr val="FF0000"/>
                </a:solidFill>
              </a:rPr>
              <a:t>MAXIMUM</a:t>
            </a:r>
            <a:r>
              <a:rPr lang="en-US" sz="1000" dirty="0" smtClean="0"/>
              <a:t>: Highest </a:t>
            </a:r>
            <a:r>
              <a:rPr lang="en-US" sz="1000" dirty="0" smtClean="0">
                <a:solidFill>
                  <a:srgbClr val="FF0000"/>
                </a:solidFill>
              </a:rPr>
              <a:t>ERC</a:t>
            </a:r>
            <a:r>
              <a:rPr lang="en-US" sz="1000" dirty="0" smtClean="0"/>
              <a:t> by day for 2003-2011</a:t>
            </a:r>
          </a:p>
          <a:p>
            <a:r>
              <a:rPr lang="en-US" sz="1000" b="1" dirty="0" smtClean="0">
                <a:solidFill>
                  <a:schemeClr val="accent1"/>
                </a:solidFill>
              </a:rPr>
              <a:t>AVERAGE</a:t>
            </a:r>
            <a:r>
              <a:rPr lang="en-US" sz="1000" dirty="0" smtClean="0"/>
              <a:t>: Shows mean daily </a:t>
            </a:r>
            <a:r>
              <a:rPr lang="en-US" sz="1000" dirty="0" smtClean="0">
                <a:solidFill>
                  <a:srgbClr val="FF0000"/>
                </a:solidFill>
              </a:rPr>
              <a:t>ERC</a:t>
            </a:r>
            <a:r>
              <a:rPr lang="en-US" sz="1000" dirty="0" smtClean="0"/>
              <a:t> value through the year</a:t>
            </a:r>
            <a:endParaRPr lang="en-US" sz="1000" dirty="0"/>
          </a:p>
        </p:txBody>
      </p:sp>
      <p:sp>
        <p:nvSpPr>
          <p:cNvPr id="51" name="TextBox 50"/>
          <p:cNvSpPr txBox="1"/>
          <p:nvPr/>
        </p:nvSpPr>
        <p:spPr>
          <a:xfrm>
            <a:off x="6553200" y="1600200"/>
            <a:ext cx="2204450" cy="461665"/>
          </a:xfrm>
          <a:prstGeom prst="rect">
            <a:avLst/>
          </a:prstGeom>
          <a:noFill/>
        </p:spPr>
        <p:txBody>
          <a:bodyPr wrap="none" rtlCol="0">
            <a:spAutoFit/>
          </a:bodyPr>
          <a:lstStyle/>
          <a:p>
            <a:r>
              <a:rPr lang="en-US" sz="2400" b="1" i="1" u="sng" dirty="0" smtClean="0">
                <a:solidFill>
                  <a:srgbClr val="92D050"/>
                </a:solidFill>
              </a:rPr>
              <a:t>Summer Card</a:t>
            </a:r>
            <a:endParaRPr lang="en-US" sz="2400" b="1" i="1" u="sng" dirty="0">
              <a:solidFill>
                <a:srgbClr val="92D050"/>
              </a:solidFill>
            </a:endParaRPr>
          </a:p>
        </p:txBody>
      </p:sp>
      <p:sp>
        <p:nvSpPr>
          <p:cNvPr id="52" name="TextBox 51"/>
          <p:cNvSpPr txBox="1"/>
          <p:nvPr/>
        </p:nvSpPr>
        <p:spPr>
          <a:xfrm>
            <a:off x="228600" y="3348335"/>
            <a:ext cx="2204450" cy="461665"/>
          </a:xfrm>
          <a:prstGeom prst="rect">
            <a:avLst/>
          </a:prstGeom>
          <a:noFill/>
        </p:spPr>
        <p:txBody>
          <a:bodyPr wrap="none" rtlCol="0">
            <a:spAutoFit/>
          </a:bodyPr>
          <a:lstStyle/>
          <a:p>
            <a:r>
              <a:rPr lang="en-US" sz="2400" b="1" i="1" u="sng" dirty="0" smtClean="0">
                <a:solidFill>
                  <a:srgbClr val="92D050"/>
                </a:solidFill>
              </a:rPr>
              <a:t>Summer Card</a:t>
            </a:r>
            <a:endParaRPr lang="en-US" sz="2400" b="1" i="1" u="sng"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2"/>
          <p:cNvGrpSpPr>
            <a:grpSpLocks/>
          </p:cNvGrpSpPr>
          <p:nvPr/>
        </p:nvGrpSpPr>
        <p:grpSpPr bwMode="auto">
          <a:xfrm>
            <a:off x="152400" y="3581400"/>
            <a:ext cx="4206240" cy="3108960"/>
            <a:chOff x="152399" y="3809998"/>
            <a:chExt cx="4206875" cy="3143015"/>
          </a:xfrm>
        </p:grpSpPr>
        <p:grpSp>
          <p:nvGrpSpPr>
            <p:cNvPr id="3079" name="Group 7"/>
            <p:cNvGrpSpPr>
              <a:grpSpLocks/>
            </p:cNvGrpSpPr>
            <p:nvPr/>
          </p:nvGrpSpPr>
          <p:grpSpPr bwMode="auto">
            <a:xfrm>
              <a:off x="152399" y="4531897"/>
              <a:ext cx="4206875" cy="2421116"/>
              <a:chOff x="304799" y="5115798"/>
              <a:chExt cx="4206875" cy="1277519"/>
            </a:xfrm>
          </p:grpSpPr>
          <p:sp>
            <p:nvSpPr>
              <p:cNvPr id="3081" name="Text Box 3"/>
              <p:cNvSpPr txBox="1">
                <a:spLocks noChangeArrowheads="1"/>
              </p:cNvSpPr>
              <p:nvPr/>
            </p:nvSpPr>
            <p:spPr bwMode="auto">
              <a:xfrm>
                <a:off x="306542" y="5115798"/>
                <a:ext cx="4205132" cy="521764"/>
              </a:xfrm>
              <a:prstGeom prst="rect">
                <a:avLst/>
              </a:prstGeom>
              <a:noFill/>
              <a:ln w="9525">
                <a:noFill/>
                <a:miter lim="800000"/>
                <a:headEnd/>
                <a:tailEnd/>
              </a:ln>
            </p:spPr>
            <p:txBody>
              <a:bodyPr/>
              <a:lstStyle/>
              <a:p>
                <a:r>
                  <a:rPr lang="en-US" sz="900" b="1" dirty="0"/>
                  <a:t>Ignition Component</a:t>
                </a:r>
                <a:r>
                  <a:rPr lang="en-US" sz="900" dirty="0"/>
                  <a:t>  </a:t>
                </a:r>
                <a:r>
                  <a:rPr lang="en-US" sz="900" b="1" dirty="0"/>
                  <a:t>(</a:t>
                </a:r>
                <a:r>
                  <a:rPr lang="en-US" sz="900" dirty="0"/>
                  <a:t>IC) – the probability a firebrand will cause an “</a:t>
                </a:r>
                <a:r>
                  <a:rPr lang="en-US" sz="900" u="sng" dirty="0"/>
                  <a:t>actionable</a:t>
                </a:r>
                <a:r>
                  <a:rPr lang="en-US" sz="900" dirty="0"/>
                  <a:t>” fire, and requires suppression action.  IC is more than just a probability of a fire starting.  It has to have the potential to spread.  IC can be an aid in assessing spotting potential. An </a:t>
                </a:r>
                <a:r>
                  <a:rPr lang="en-US" sz="900" b="1" dirty="0"/>
                  <a:t>IC value of </a:t>
                </a:r>
                <a:r>
                  <a:rPr lang="en-US" sz="900" b="1" u="sng" dirty="0"/>
                  <a:t>&gt; </a:t>
                </a:r>
                <a:r>
                  <a:rPr lang="en-US" sz="900" b="1" u="sng" dirty="0" smtClean="0"/>
                  <a:t>15 </a:t>
                </a:r>
                <a:r>
                  <a:rPr lang="en-US" sz="900" b="1" u="sng" dirty="0"/>
                  <a:t>+</a:t>
                </a:r>
                <a:r>
                  <a:rPr lang="en-US" sz="900" b="1" dirty="0"/>
                  <a:t> is a critical threshold value</a:t>
                </a:r>
                <a:r>
                  <a:rPr lang="en-US" sz="900" dirty="0"/>
                  <a:t>.  Values at this level are critical especially during February, March, &amp; April as firebrands initiate spot fires.</a:t>
                </a:r>
              </a:p>
            </p:txBody>
          </p:sp>
          <p:sp>
            <p:nvSpPr>
              <p:cNvPr id="3082" name="Text Box 4"/>
              <p:cNvSpPr txBox="1">
                <a:spLocks noChangeArrowheads="1"/>
              </p:cNvSpPr>
              <p:nvPr/>
            </p:nvSpPr>
            <p:spPr bwMode="auto">
              <a:xfrm>
                <a:off x="304799" y="5653913"/>
                <a:ext cx="4205288" cy="739404"/>
              </a:xfrm>
              <a:prstGeom prst="rect">
                <a:avLst/>
              </a:prstGeom>
              <a:noFill/>
              <a:ln w="9525">
                <a:noFill/>
                <a:miter lim="800000"/>
                <a:headEnd/>
                <a:tailEnd/>
              </a:ln>
            </p:spPr>
            <p:txBody>
              <a:bodyPr/>
              <a:lstStyle/>
              <a:p>
                <a:r>
                  <a:rPr lang="en-US" sz="900" b="1" dirty="0"/>
                  <a:t>Burning Index (BI)</a:t>
                </a:r>
                <a:r>
                  <a:rPr lang="en-US" sz="900" dirty="0"/>
                  <a:t>  - relates to the contribution of fire’s behavior, in containing the fire.  The difficulty of containment is directly proportional to the fireline intensity. BI is derived from the combination of the SC &amp; ERC.  BI can be a cross reference to fireline intensity &amp; flame length.  It assists in accessing spotting &amp; crown fire potential as well as suppression resource needs &amp; tactical considerations.</a:t>
                </a:r>
                <a:r>
                  <a:rPr lang="en-US" sz="900" b="1" dirty="0"/>
                  <a:t>  </a:t>
                </a:r>
                <a:r>
                  <a:rPr lang="en-US" sz="900" dirty="0"/>
                  <a:t>In Hardwood fuels</a:t>
                </a:r>
                <a:r>
                  <a:rPr lang="en-US" sz="900" b="1" dirty="0"/>
                  <a:t> </a:t>
                </a:r>
                <a:r>
                  <a:rPr lang="en-US" sz="900" b="1" u="sng" dirty="0"/>
                  <a:t>BI’s of </a:t>
                </a:r>
                <a:r>
                  <a:rPr lang="en-US" sz="900" b="1" u="sng" dirty="0" smtClean="0"/>
                  <a:t>23+,</a:t>
                </a:r>
                <a:r>
                  <a:rPr lang="en-US" sz="900" dirty="0" smtClean="0"/>
                  <a:t>  </a:t>
                </a:r>
                <a:r>
                  <a:rPr lang="en-US" sz="900" dirty="0"/>
                  <a:t>are known to contribute to large and multiple fire days.  The doubling of the BI, 10 to 20 can increase flame length from </a:t>
                </a:r>
                <a:r>
                  <a:rPr lang="en-US" sz="900" dirty="0" smtClean="0"/>
                  <a:t>2 </a:t>
                </a:r>
                <a:r>
                  <a:rPr lang="en-US" sz="900" dirty="0"/>
                  <a:t>to </a:t>
                </a:r>
                <a:r>
                  <a:rPr lang="en-US" sz="900" dirty="0" smtClean="0"/>
                  <a:t>4ft</a:t>
                </a:r>
                <a:r>
                  <a:rPr lang="en-US" sz="900" dirty="0"/>
                  <a:t>. yet, increases fireline intensity 5 times. </a:t>
                </a:r>
              </a:p>
            </p:txBody>
          </p:sp>
        </p:grpSp>
        <p:sp>
          <p:nvSpPr>
            <p:cNvPr id="3080" name="TextBox 11"/>
            <p:cNvSpPr txBox="1">
              <a:spLocks noChangeArrowheads="1"/>
            </p:cNvSpPr>
            <p:nvPr/>
          </p:nvSpPr>
          <p:spPr bwMode="auto">
            <a:xfrm>
              <a:off x="152399" y="3809998"/>
              <a:ext cx="4191001" cy="653411"/>
            </a:xfrm>
            <a:prstGeom prst="rect">
              <a:avLst/>
            </a:prstGeom>
            <a:noFill/>
            <a:ln w="9525">
              <a:noFill/>
              <a:miter lim="800000"/>
              <a:headEnd/>
              <a:tailEnd/>
            </a:ln>
          </p:spPr>
          <p:txBody>
            <a:bodyPr>
              <a:spAutoFit/>
            </a:bodyPr>
            <a:lstStyle/>
            <a:p>
              <a:r>
                <a:rPr lang="en-US" sz="900" b="1" dirty="0"/>
                <a:t>100 Hour Fuel Moisture (100hr</a:t>
              </a:r>
              <a:r>
                <a:rPr lang="en-US" sz="900" dirty="0"/>
                <a:t>) – Moisture content of fuels 1 to 3 inches in diameter. 100hr fuel moisture aids in assessing holding tactics &amp; mop-up that may be required. </a:t>
              </a:r>
              <a:r>
                <a:rPr lang="en-US" sz="900" b="1" dirty="0"/>
                <a:t>100hr value of </a:t>
              </a:r>
              <a:r>
                <a:rPr lang="en-US" sz="900" b="1" u="sng" dirty="0" smtClean="0"/>
                <a:t>17% </a:t>
              </a:r>
              <a:r>
                <a:rPr lang="en-US" sz="900" b="1" dirty="0"/>
                <a:t>or lower is a critical threshold value </a:t>
              </a:r>
              <a:r>
                <a:rPr lang="en-US" sz="900" dirty="0"/>
                <a:t>and is a good indicator of when large and multiple fire days can be expected..</a:t>
              </a:r>
            </a:p>
          </p:txBody>
        </p:sp>
      </p:grpSp>
      <p:sp>
        <p:nvSpPr>
          <p:cNvPr id="3075" name="Rectangle 13"/>
          <p:cNvSpPr>
            <a:spLocks noChangeArrowheads="1"/>
          </p:cNvSpPr>
          <p:nvPr/>
        </p:nvSpPr>
        <p:spPr bwMode="auto">
          <a:xfrm>
            <a:off x="2286000" y="1858963"/>
            <a:ext cx="4572000" cy="231775"/>
          </a:xfrm>
          <a:prstGeom prst="rect">
            <a:avLst/>
          </a:prstGeom>
          <a:noFill/>
          <a:ln w="9525">
            <a:noFill/>
            <a:miter lim="800000"/>
            <a:headEnd/>
            <a:tailEnd/>
          </a:ln>
        </p:spPr>
        <p:txBody>
          <a:bodyPr>
            <a:spAutoFit/>
          </a:bodyPr>
          <a:lstStyle/>
          <a:p>
            <a:endParaRPr lang="en-US" sz="900"/>
          </a:p>
        </p:txBody>
      </p:sp>
      <p:pic>
        <p:nvPicPr>
          <p:cNvPr id="17" name="Picture 16" descr="summer_BI.bmp"/>
          <p:cNvPicPr>
            <a:picLocks noChangeAspect="1"/>
          </p:cNvPicPr>
          <p:nvPr/>
        </p:nvPicPr>
        <p:blipFill>
          <a:blip r:embed="rId2" cstate="print"/>
          <a:stretch>
            <a:fillRect/>
          </a:stretch>
        </p:blipFill>
        <p:spPr>
          <a:xfrm>
            <a:off x="4547616" y="3410712"/>
            <a:ext cx="4596384" cy="3447288"/>
          </a:xfrm>
          <a:prstGeom prst="rect">
            <a:avLst/>
          </a:prstGeom>
        </p:spPr>
      </p:pic>
      <p:pic>
        <p:nvPicPr>
          <p:cNvPr id="18" name="Picture 17" descr="IC_summer.bmp"/>
          <p:cNvPicPr>
            <a:picLocks noChangeAspect="1"/>
          </p:cNvPicPr>
          <p:nvPr/>
        </p:nvPicPr>
        <p:blipFill>
          <a:blip r:embed="rId3" cstate="print"/>
          <a:stretch>
            <a:fillRect/>
          </a:stretch>
        </p:blipFill>
        <p:spPr>
          <a:xfrm>
            <a:off x="4547616" y="0"/>
            <a:ext cx="4596384" cy="3447288"/>
          </a:xfrm>
          <a:prstGeom prst="rect">
            <a:avLst/>
          </a:prstGeom>
        </p:spPr>
      </p:pic>
      <p:pic>
        <p:nvPicPr>
          <p:cNvPr id="19" name="Picture 18" descr="summer_100.bmp"/>
          <p:cNvPicPr>
            <a:picLocks noChangeAspect="1"/>
          </p:cNvPicPr>
          <p:nvPr/>
        </p:nvPicPr>
        <p:blipFill>
          <a:blip r:embed="rId4" cstate="print"/>
          <a:stretch>
            <a:fillRect/>
          </a:stretch>
        </p:blipFill>
        <p:spPr>
          <a:xfrm>
            <a:off x="0" y="0"/>
            <a:ext cx="4596384" cy="344728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TotalTime>
  <Words>663</Words>
  <Application>Microsoft Office PowerPoint</Application>
  <PresentationFormat>On-screen Show (4:3)</PresentationFormat>
  <Paragraphs>72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Tim Howell</cp:lastModifiedBy>
  <cp:revision>277</cp:revision>
  <dcterms:created xsi:type="dcterms:W3CDTF">2007-12-13T15:36:59Z</dcterms:created>
  <dcterms:modified xsi:type="dcterms:W3CDTF">2012-06-19T23:26:43Z</dcterms:modified>
</cp:coreProperties>
</file>