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5"/>
  </p:notesMasterIdLst>
  <p:handoutMasterIdLst>
    <p:handoutMasterId r:id="rId16"/>
  </p:handoutMasterIdLst>
  <p:sldIdLst>
    <p:sldId id="390" r:id="rId2"/>
    <p:sldId id="464" r:id="rId3"/>
    <p:sldId id="467" r:id="rId4"/>
    <p:sldId id="431" r:id="rId5"/>
    <p:sldId id="449" r:id="rId6"/>
    <p:sldId id="432" r:id="rId7"/>
    <p:sldId id="435" r:id="rId8"/>
    <p:sldId id="433" r:id="rId9"/>
    <p:sldId id="434" r:id="rId10"/>
    <p:sldId id="457" r:id="rId11"/>
    <p:sldId id="458" r:id="rId12"/>
    <p:sldId id="436" r:id="rId13"/>
    <p:sldId id="456" r:id="rId14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432" autoAdjust="0"/>
    <p:restoredTop sz="94660"/>
  </p:normalViewPr>
  <p:slideViewPr>
    <p:cSldViewPr>
      <p:cViewPr varScale="1">
        <p:scale>
          <a:sx n="96" d="100"/>
          <a:sy n="96" d="100"/>
        </p:scale>
        <p:origin x="-92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028" y="-108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FF1206-36DC-4EA1-B59F-6E54DC96C8AA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F59C3E-A347-4078-9877-E2A341B330AE}">
      <dgm:prSet/>
      <dgm:spPr>
        <a:solidFill>
          <a:schemeClr val="tx2">
            <a:lumMod val="75000"/>
          </a:schemeClr>
        </a:solidFill>
      </dgm:spPr>
      <dgm:t>
        <a:bodyPr/>
        <a:lstStyle/>
        <a:p>
          <a:pPr algn="ctr" rtl="0"/>
          <a:r>
            <a:rPr lang="en-US" dirty="0" smtClean="0"/>
            <a:t>NATIONAL BAER TEAM MEETING </a:t>
          </a:r>
        </a:p>
        <a:p>
          <a:pPr algn="ctr" rtl="0"/>
          <a:r>
            <a:rPr lang="en-US" dirty="0" smtClean="0"/>
            <a:t>2014 Year in Review</a:t>
          </a:r>
        </a:p>
      </dgm:t>
    </dgm:pt>
    <dgm:pt modelId="{BE098C3C-7656-4AAE-8350-9FCF2BD4290E}" type="parTrans" cxnId="{9D68E03C-952C-418A-B918-BE82B930D9F2}">
      <dgm:prSet/>
      <dgm:spPr/>
      <dgm:t>
        <a:bodyPr/>
        <a:lstStyle/>
        <a:p>
          <a:endParaRPr lang="en-US"/>
        </a:p>
      </dgm:t>
    </dgm:pt>
    <dgm:pt modelId="{29DEFE71-038F-49CE-9015-514B02C0D9A3}" type="sibTrans" cxnId="{9D68E03C-952C-418A-B918-BE82B930D9F2}">
      <dgm:prSet/>
      <dgm:spPr/>
      <dgm:t>
        <a:bodyPr/>
        <a:lstStyle/>
        <a:p>
          <a:endParaRPr lang="en-US"/>
        </a:p>
      </dgm:t>
    </dgm:pt>
    <dgm:pt modelId="{40DBFA0F-B96E-489B-BFF2-9F0773EC06A8}" type="pres">
      <dgm:prSet presAssocID="{D1FF1206-36DC-4EA1-B59F-6E54DC96C8A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3FBAAB-EC88-4144-ADE0-264914188116}" type="pres">
      <dgm:prSet presAssocID="{32F59C3E-A347-4078-9877-E2A341B330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DE80C7-C9FE-43BA-9B26-2250C3753519}" type="presOf" srcId="{D1FF1206-36DC-4EA1-B59F-6E54DC96C8AA}" destId="{40DBFA0F-B96E-489B-BFF2-9F0773EC06A8}" srcOrd="0" destOrd="0" presId="urn:microsoft.com/office/officeart/2005/8/layout/vList2"/>
    <dgm:cxn modelId="{8EE4629A-03A9-43DF-9BA5-31DBFF9F24DE}" type="presOf" srcId="{32F59C3E-A347-4078-9877-E2A341B330AE}" destId="{103FBAAB-EC88-4144-ADE0-264914188116}" srcOrd="0" destOrd="0" presId="urn:microsoft.com/office/officeart/2005/8/layout/vList2"/>
    <dgm:cxn modelId="{9D68E03C-952C-418A-B918-BE82B930D9F2}" srcId="{D1FF1206-36DC-4EA1-B59F-6E54DC96C8AA}" destId="{32F59C3E-A347-4078-9877-E2A341B330AE}" srcOrd="0" destOrd="0" parTransId="{BE098C3C-7656-4AAE-8350-9FCF2BD4290E}" sibTransId="{29DEFE71-038F-49CE-9015-514B02C0D9A3}"/>
    <dgm:cxn modelId="{720E2465-4FA7-43E8-837D-BB55F548B0A7}" type="presParOf" srcId="{40DBFA0F-B96E-489B-BFF2-9F0773EC06A8}" destId="{103FBAAB-EC88-4144-ADE0-26491418811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3FBAAB-EC88-4144-ADE0-264914188116}">
      <dsp:nvSpPr>
        <dsp:cNvPr id="0" name=""/>
        <dsp:cNvSpPr/>
      </dsp:nvSpPr>
      <dsp:spPr>
        <a:xfrm>
          <a:off x="0" y="24705"/>
          <a:ext cx="8839200" cy="2465189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NATIONAL BAER TEAM MEETING </a:t>
          </a:r>
        </a:p>
        <a:p>
          <a:pPr lvl="0" algn="ctr" defTabSz="1911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smtClean="0"/>
            <a:t>2014 Year in Review</a:t>
          </a:r>
        </a:p>
      </dsp:txBody>
      <dsp:txXfrm>
        <a:off x="120341" y="145046"/>
        <a:ext cx="8598518" cy="2224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/>
          <a:lstStyle>
            <a:lvl1pPr algn="r">
              <a:defRPr sz="1200"/>
            </a:lvl1pPr>
          </a:lstStyle>
          <a:p>
            <a:fld id="{DD73550C-56FF-4DDB-9E3E-0DB0EA0E115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9" tIns="46640" rIns="93279" bIns="46640" rtlCol="0" anchor="b"/>
          <a:lstStyle>
            <a:lvl1pPr algn="r">
              <a:defRPr sz="1200"/>
            </a:lvl1pPr>
          </a:lstStyle>
          <a:p>
            <a:fld id="{44504317-E53E-4080-BF0A-0F6F0F6C5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794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6333" y="0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54550" cy="34909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993" y="4420315"/>
            <a:ext cx="5615940" cy="4187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6333" y="8839014"/>
            <a:ext cx="3041968" cy="46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79" tIns="46640" rIns="93279" bIns="466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81B998-DF10-44D5-8FBE-E64F54288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381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5D427C-360D-41AD-AAE0-FE8E3A73BF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510F5-C6D7-44E0-9E92-4B9A4438F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820F2C-B8E7-4316-8255-C852D4E69C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D9AC2-45EC-46E2-B931-38EA8DAA9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75046F7-95BD-489F-890A-1885EE793EE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6D08A0-AFFB-4DF7-921D-45227176A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36D8A3FE-1BDE-40CE-B874-2A0DCFC5A1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B157BA59-5A90-493B-8CFF-ED486953BA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D0CF71E-3D72-4A33-83A1-C5A6F8198E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F3DA6F-1D10-404D-8791-DE3EBA217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D7E99AA3-E07E-4927-AA7A-F0B9C72FDC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2E653E49-A25A-44A9-9B61-1CF054BDC4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35AF24-B1EA-4EF0-B913-62323C6E1D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karl_brown@nps.gov" TargetMode="External"/><Relationship Id="rId13" Type="http://schemas.openxmlformats.org/officeDocument/2006/relationships/hyperlink" Target="mailto:sdaugher@blm.gov" TargetMode="External"/><Relationship Id="rId18" Type="http://schemas.openxmlformats.org/officeDocument/2006/relationships/hyperlink" Target="mailto:richard_easterbrook@fws.gov" TargetMode="External"/><Relationship Id="rId26" Type="http://schemas.openxmlformats.org/officeDocument/2006/relationships/hyperlink" Target="mailto:phall@blm.gov" TargetMode="External"/><Relationship Id="rId3" Type="http://schemas.openxmlformats.org/officeDocument/2006/relationships/hyperlink" Target="mailto:luther.arizana@bia.gov" TargetMode="External"/><Relationship Id="rId21" Type="http://schemas.openxmlformats.org/officeDocument/2006/relationships/hyperlink" Target="mailto:anthony_gareau@nps.gov" TargetMode="External"/><Relationship Id="rId34" Type="http://schemas.openxmlformats.org/officeDocument/2006/relationships/hyperlink" Target="mailto:mkellett02@fs.fed.us" TargetMode="External"/><Relationship Id="rId7" Type="http://schemas.openxmlformats.org/officeDocument/2006/relationships/hyperlink" Target="mailto:abreibart@blm.gov" TargetMode="External"/><Relationship Id="rId12" Type="http://schemas.openxmlformats.org/officeDocument/2006/relationships/hyperlink" Target="mailto:thomas_clifford@blm.gov" TargetMode="External"/><Relationship Id="rId17" Type="http://schemas.openxmlformats.org/officeDocument/2006/relationships/hyperlink" Target="mailto:mdolan@blm.gov" TargetMode="External"/><Relationship Id="rId25" Type="http://schemas.openxmlformats.org/officeDocument/2006/relationships/hyperlink" Target="mailto:hdanhall@gmail.com" TargetMode="External"/><Relationship Id="rId33" Type="http://schemas.openxmlformats.org/officeDocument/2006/relationships/hyperlink" Target="mailto:rckaiser@blm.gov" TargetMode="External"/><Relationship Id="rId2" Type="http://schemas.openxmlformats.org/officeDocument/2006/relationships/image" Target="../media/image3.png"/><Relationship Id="rId16" Type="http://schemas.openxmlformats.org/officeDocument/2006/relationships/hyperlink" Target="mailto:garrett_dickman@nps.gov" TargetMode="External"/><Relationship Id="rId20" Type="http://schemas.openxmlformats.org/officeDocument/2006/relationships/hyperlink" Target="mailto:stephen_femmel@nps.gov" TargetMode="External"/><Relationship Id="rId29" Type="http://schemas.openxmlformats.org/officeDocument/2006/relationships/hyperlink" Target="mailto:DW_Ivans@nps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bbohn@blm.gov" TargetMode="External"/><Relationship Id="rId11" Type="http://schemas.openxmlformats.org/officeDocument/2006/relationships/hyperlink" Target="mailto:rocco.clarkjr@bia.gov" TargetMode="External"/><Relationship Id="rId24" Type="http://schemas.openxmlformats.org/officeDocument/2006/relationships/hyperlink" Target="mailto:kenneth_griggs@fws.gov" TargetMode="External"/><Relationship Id="rId32" Type="http://schemas.openxmlformats.org/officeDocument/2006/relationships/hyperlink" Target="mailto:smjensen@fs.fed.us" TargetMode="External"/><Relationship Id="rId5" Type="http://schemas.openxmlformats.org/officeDocument/2006/relationships/hyperlink" Target="mailto:jlblanchard@blm.gov" TargetMode="External"/><Relationship Id="rId15" Type="http://schemas.openxmlformats.org/officeDocument/2006/relationships/hyperlink" Target="mailto:lderasar@blm.gov" TargetMode="External"/><Relationship Id="rId23" Type="http://schemas.openxmlformats.org/officeDocument/2006/relationships/hyperlink" Target="mailto:jjgould@fs.fed.us" TargetMode="External"/><Relationship Id="rId28" Type="http://schemas.openxmlformats.org/officeDocument/2006/relationships/hyperlink" Target="mailto:elhuffman@fs.fed.us" TargetMode="External"/><Relationship Id="rId36" Type="http://schemas.openxmlformats.org/officeDocument/2006/relationships/hyperlink" Target="mailto:gkrost@blm.gov" TargetMode="External"/><Relationship Id="rId10" Type="http://schemas.openxmlformats.org/officeDocument/2006/relationships/hyperlink" Target="mailto:jchatel@fs.fed.us" TargetMode="External"/><Relationship Id="rId19" Type="http://schemas.openxmlformats.org/officeDocument/2006/relationships/hyperlink" Target="mailto:rach_endfield@frontiernet.net" TargetMode="External"/><Relationship Id="rId31" Type="http://schemas.openxmlformats.org/officeDocument/2006/relationships/hyperlink" Target="mailto:juliette.jeanne@bia.gov" TargetMode="External"/><Relationship Id="rId4" Type="http://schemas.openxmlformats.org/officeDocument/2006/relationships/hyperlink" Target="mailto:becbiglow@gmail.com" TargetMode="External"/><Relationship Id="rId9" Type="http://schemas.openxmlformats.org/officeDocument/2006/relationships/hyperlink" Target="mailto:carla_burnside@fws.gov" TargetMode="External"/><Relationship Id="rId14" Type="http://schemas.openxmlformats.org/officeDocument/2006/relationships/hyperlink" Target="mailto:marsha_davis@nps.gov" TargetMode="External"/><Relationship Id="rId22" Type="http://schemas.openxmlformats.org/officeDocument/2006/relationships/hyperlink" Target="mailto:erv_gasser@nps.gov" TargetMode="External"/><Relationship Id="rId27" Type="http://schemas.openxmlformats.org/officeDocument/2006/relationships/hyperlink" Target="mailto:chris_holbeck@nps.gov" TargetMode="External"/><Relationship Id="rId30" Type="http://schemas.openxmlformats.org/officeDocument/2006/relationships/hyperlink" Target="mailto:charles.jachens@bia.gov" TargetMode="External"/><Relationship Id="rId35" Type="http://schemas.openxmlformats.org/officeDocument/2006/relationships/hyperlink" Target="mailto:heidimklingel@fs.fed.u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45241327"/>
              </p:ext>
            </p:extLst>
          </p:nvPr>
        </p:nvGraphicFramePr>
        <p:xfrm>
          <a:off x="152400" y="762000"/>
          <a:ext cx="88392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3276600" y="3886200"/>
            <a:ext cx="2286000" cy="2209800"/>
          </a:xfrm>
          <a:prstGeom prst="ellipse">
            <a:avLst/>
          </a:prstGeom>
          <a:blipFill rotWithShape="0">
            <a:blip r:embed="rId7"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59695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648200"/>
          </a:xfrm>
        </p:spPr>
        <p:txBody>
          <a:bodyPr/>
          <a:lstStyle/>
          <a:p>
            <a:r>
              <a:rPr lang="en-US" dirty="0" smtClean="0"/>
              <a:t>Provides a tracking method for </a:t>
            </a:r>
            <a:r>
              <a:rPr lang="en-US" dirty="0" smtClean="0"/>
              <a:t>assignments</a:t>
            </a:r>
          </a:p>
          <a:p>
            <a:endParaRPr lang="en-US" dirty="0"/>
          </a:p>
          <a:p>
            <a:r>
              <a:rPr lang="en-US" dirty="0" smtClean="0"/>
              <a:t>Tracks participation in the program</a:t>
            </a:r>
          </a:p>
          <a:p>
            <a:endParaRPr lang="en-US" dirty="0"/>
          </a:p>
          <a:p>
            <a:r>
              <a:rPr lang="en-US" dirty="0" smtClean="0"/>
              <a:t>Helps the IBAER make the case for annual team meeting and equipment funding support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Does not replace your IQCS inputs</a:t>
            </a:r>
            <a:endParaRPr lang="en-US" dirty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FFFFFF"/>
                </a:solidFill>
              </a:rPr>
              <a:t>BAER Team Member Assignment Log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33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65604" y="1447800"/>
            <a:ext cx="6019800" cy="4419600"/>
          </a:xfrm>
        </p:spPr>
        <p:txBody>
          <a:bodyPr/>
          <a:lstStyle/>
          <a:p>
            <a:pPr>
              <a:buClr>
                <a:srgbClr val="FFFF00"/>
              </a:buClr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85856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BAER Tracker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1524000"/>
            <a:ext cx="9194800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4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65604" y="1447800"/>
            <a:ext cx="6019800" cy="4419600"/>
          </a:xfrm>
        </p:spPr>
        <p:txBody>
          <a:bodyPr/>
          <a:lstStyle/>
          <a:p>
            <a:pPr>
              <a:buClr>
                <a:srgbClr val="FFFF00"/>
              </a:buClr>
            </a:pPr>
            <a:r>
              <a:rPr lang="en-US" dirty="0" smtClean="0"/>
              <a:t>DOI </a:t>
            </a:r>
            <a:r>
              <a:rPr lang="en-US" dirty="0" err="1" smtClean="0"/>
              <a:t>Sharepoint</a:t>
            </a:r>
            <a:r>
              <a:rPr lang="en-US" dirty="0" smtClean="0"/>
              <a:t> Site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Access will be given to DOI BAER Team members</a:t>
            </a:r>
          </a:p>
          <a:p>
            <a:pPr>
              <a:buClr>
                <a:srgbClr val="FFFF00"/>
              </a:buClr>
            </a:pPr>
            <a:r>
              <a:rPr lang="en-US" dirty="0" smtClean="0"/>
              <a:t>FS cannot access the DOI </a:t>
            </a:r>
            <a:r>
              <a:rPr lang="en-US" dirty="0" err="1" smtClean="0"/>
              <a:t>Sharepoint</a:t>
            </a:r>
            <a:endParaRPr lang="en-US" dirty="0"/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 marL="457200" lvl="1"/>
            <a:r>
              <a:rPr lang="en-US" dirty="0" smtClean="0"/>
              <a:t>https</a:t>
            </a:r>
            <a:r>
              <a:rPr lang="en-US" dirty="0"/>
              <a:t>://portal.doi.net/blm/portal/BAER/National%20Program%20Leads%20Workspace/Forms/AllItems.aspx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b="1" dirty="0" smtClean="0"/>
              <a:t>As of 4/20, 34 out of 55 team members have responded to the Doodle Poll for availability</a:t>
            </a: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BAER Tracker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43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3429000" y="457200"/>
            <a:ext cx="237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CC00"/>
                </a:solidFill>
              </a:rPr>
              <a:t>Questions?</a:t>
            </a:r>
          </a:p>
        </p:txBody>
      </p:sp>
      <p:pic>
        <p:nvPicPr>
          <p:cNvPr id="4" name="Content Placeholder 3" descr="100809 IBAER_2.jpg"/>
          <p:cNvPicPr>
            <a:picLocks noChangeAspect="1"/>
          </p:cNvPicPr>
          <p:nvPr/>
        </p:nvPicPr>
        <p:blipFill>
          <a:blip r:embed="rId2" cstate="print"/>
          <a:srcRect b="14286"/>
          <a:stretch>
            <a:fillRect/>
          </a:stretch>
        </p:blipFill>
        <p:spPr>
          <a:xfrm>
            <a:off x="1465118" y="1805788"/>
            <a:ext cx="6213764" cy="411478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17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572000" y="2253043"/>
            <a:ext cx="4023360" cy="3209544"/>
          </a:xfrm>
        </p:spPr>
        <p:txBody>
          <a:bodyPr/>
          <a:lstStyle/>
          <a:p>
            <a:pPr lvl="0">
              <a:buClr>
                <a:srgbClr val="6F6F74"/>
              </a:buClr>
            </a:pPr>
            <a:r>
              <a:rPr lang="en-US" dirty="0">
                <a:solidFill>
                  <a:srgbClr val="FFFFFF"/>
                </a:solidFill>
              </a:rPr>
              <a:t>New (Current) Model</a:t>
            </a:r>
          </a:p>
          <a:p>
            <a:pPr marL="342900" lvl="0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Rostered</a:t>
            </a:r>
            <a:r>
              <a:rPr lang="en-US" dirty="0">
                <a:solidFill>
                  <a:srgbClr val="FFFFFF"/>
                </a:solidFill>
              </a:rPr>
              <a:t> Team Members</a:t>
            </a:r>
          </a:p>
          <a:p>
            <a:pPr marL="342900" lvl="2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Team Leaders ordered</a:t>
            </a:r>
          </a:p>
          <a:p>
            <a:pPr marL="342900" lvl="2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Team Leaders size up the situation and order appropriate team members for the assignment</a:t>
            </a:r>
          </a:p>
          <a:p>
            <a:pPr marL="342900" lvl="2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Better flexibility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25000" lnSpcReduction="20000"/>
          </a:bodyPr>
          <a:lstStyle/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93192" lvl="1" indent="0">
              <a:buClr>
                <a:srgbClr val="FFFF00"/>
              </a:buCl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endParaRPr lang="en-US" dirty="0" smtClean="0"/>
          </a:p>
          <a:p>
            <a:pPr lvl="0">
              <a:spcBef>
                <a:spcPts val="600"/>
              </a:spcBef>
              <a:buClr>
                <a:srgbClr val="6F6F74"/>
              </a:buClr>
            </a:pPr>
            <a:r>
              <a:rPr lang="en-US" sz="8000" b="0" spc="30" dirty="0">
                <a:solidFill>
                  <a:srgbClr val="FFFFFF"/>
                </a:solidFill>
                <a:latin typeface="+mn-lt"/>
                <a:ea typeface="+mn-ea"/>
                <a:cs typeface="Tahoma" pitchFamily="34" charset="0"/>
              </a:rPr>
              <a:t>Old Model</a:t>
            </a:r>
          </a:p>
          <a:p>
            <a:pPr marL="342900" lvl="0" indent="-342900" algn="l">
              <a:spcBef>
                <a:spcPts val="600"/>
              </a:spcBef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sz="8000" b="0" spc="30" dirty="0">
                <a:solidFill>
                  <a:srgbClr val="FFFFFF"/>
                </a:solidFill>
                <a:latin typeface="+mn-lt"/>
                <a:ea typeface="+mn-ea"/>
                <a:cs typeface="Tahoma" pitchFamily="34" charset="0"/>
              </a:rPr>
              <a:t>2 Standing National Teams</a:t>
            </a:r>
          </a:p>
          <a:p>
            <a:pPr marL="342900" lvl="1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sz="8000" spc="30" dirty="0">
                <a:solidFill>
                  <a:srgbClr val="FFFFFF"/>
                </a:solidFill>
              </a:rPr>
              <a:t>Either you had a full team ordered or you didn’t</a:t>
            </a:r>
          </a:p>
          <a:p>
            <a:pPr marL="342900" lvl="1" indent="-342900" algn="l">
              <a:buClr>
                <a:srgbClr val="6F6F74"/>
              </a:buClr>
              <a:buFont typeface="Arial" panose="020B0604020202020204" pitchFamily="34" charset="0"/>
              <a:buChar char="•"/>
            </a:pPr>
            <a:r>
              <a:rPr lang="en-US" sz="8000" spc="30" dirty="0">
                <a:solidFill>
                  <a:srgbClr val="FFFFFF"/>
                </a:solidFill>
              </a:rPr>
              <a:t>Quite inflexible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Two Years In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357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76400"/>
            <a:ext cx="6019800" cy="46482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Previous National DOI BAER model</a:t>
            </a:r>
          </a:p>
          <a:p>
            <a:pPr marL="342900" lvl="1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 Standing Teams </a:t>
            </a:r>
          </a:p>
          <a:p>
            <a:pPr marL="342900" lvl="1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3 Assignments in 5 years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2013  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57 Individual Assignments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526 Days on Assignment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2014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21 Individual Assignments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171 Days on Assignment</a:t>
            </a:r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Clr>
                <a:srgbClr val="FFFF00"/>
              </a:buCl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93192" lvl="1" indent="0">
              <a:buClr>
                <a:srgbClr val="FFFF00"/>
              </a:buClr>
              <a:buNone/>
            </a:pPr>
            <a:r>
              <a:rPr lang="en-US" dirty="0"/>
              <a:t>	</a:t>
            </a:r>
            <a:endParaRPr lang="en-US" dirty="0" smtClean="0"/>
          </a:p>
          <a:p>
            <a:pPr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pPr lvl="1">
              <a:buClr>
                <a:srgbClr val="FFFF00"/>
              </a:buClr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lvl="1">
              <a:buClr>
                <a:srgbClr val="FFFF00"/>
              </a:buClr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FF"/>
                </a:solidFill>
              </a:rPr>
              <a:t>Two Years In</a:t>
            </a:r>
            <a:endParaRPr lang="en-US" sz="4000" b="1" dirty="0">
              <a:solidFill>
                <a:srgbClr val="FFFF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1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600200"/>
            <a:ext cx="6019800" cy="4419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22682" y="552616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Team Configuration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5960165" cy="439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6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524000"/>
            <a:ext cx="6019800" cy="4419600"/>
          </a:xfrm>
        </p:spPr>
        <p:txBody>
          <a:bodyPr/>
          <a:lstStyle/>
          <a:p>
            <a:pPr>
              <a:buClr>
                <a:srgbClr val="FFFF00"/>
              </a:buClr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Team Call-Out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62100"/>
            <a:ext cx="5943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159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114800"/>
          </a:xfrm>
        </p:spPr>
        <p:txBody>
          <a:bodyPr/>
          <a:lstStyle/>
          <a:p>
            <a:r>
              <a:rPr lang="en-US" b="1" dirty="0" smtClean="0"/>
              <a:t>3 Pieces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DOI National BAER Team Roster</a:t>
            </a:r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BAER Team Member Availability</a:t>
            </a:r>
          </a:p>
          <a:p>
            <a:pPr marL="457200" indent="-457200" algn="l">
              <a:buFont typeface="+mj-lt"/>
              <a:buAutoNum type="arabicPeriod"/>
            </a:pPr>
            <a:endParaRPr lang="en-US" b="1" dirty="0"/>
          </a:p>
          <a:p>
            <a:pPr marL="457200" indent="-457200" algn="l">
              <a:buFont typeface="+mj-lt"/>
              <a:buAutoNum type="arabicPeriod"/>
            </a:pPr>
            <a:r>
              <a:rPr lang="en-US" b="1" dirty="0" smtClean="0"/>
              <a:t>BAER Team Member Assignment Log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BAER Tracker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34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4196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National BAER Team Roster</a:t>
            </a:r>
            <a:endParaRPr lang="en-US" sz="40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666888"/>
              </p:ext>
            </p:extLst>
          </p:nvPr>
        </p:nvGraphicFramePr>
        <p:xfrm>
          <a:off x="76199" y="1294206"/>
          <a:ext cx="8991600" cy="4312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8605"/>
                <a:gridCol w="451221"/>
                <a:gridCol w="418405"/>
                <a:gridCol w="451221"/>
                <a:gridCol w="393792"/>
                <a:gridCol w="549669"/>
                <a:gridCol w="582486"/>
                <a:gridCol w="328160"/>
                <a:gridCol w="1394683"/>
                <a:gridCol w="1189582"/>
                <a:gridCol w="754770"/>
                <a:gridCol w="246121"/>
                <a:gridCol w="262528"/>
                <a:gridCol w="1140357"/>
              </a:tblGrid>
              <a:tr h="3513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 dirty="0">
                          <a:effectLst/>
                        </a:rPr>
                        <a:t>Poll Name</a:t>
                      </a:r>
                      <a:endParaRPr lang="en-US" sz="600" b="1" i="0" u="none" strike="noStrike" dirty="0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1st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2nd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3rd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4th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Last Name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First Name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Agency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Organization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Office Address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City 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State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Zip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Primary Email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Luther Arizana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Arizana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Luther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NIFC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3833 S Development Ave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Boise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83705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"/>
                        </a:rPr>
                        <a:t>luther.arizana@bia.gov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Rebecca Biglow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Biglow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Rebecca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Pike San Isabel NF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550 E 3rd Street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Salida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81201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4"/>
                        </a:rPr>
                        <a:t>becbiglow@gmail.com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Johanna Blanchard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Blanchard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Johanna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Klamath Falls Resource Area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2795 Anderson Ave, Bldng 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Klamath Falls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97603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5"/>
                        </a:rPr>
                        <a:t>jlblanchard@blm.gov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Bryce Bohn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Bryce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Idaho State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Boise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83709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6"/>
                        </a:rPr>
                        <a:t>bbohn@blm.gov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Andrew Breibart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Breibart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Andrew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Gunnison Field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210 West Spencer St, Suite 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Gunnison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81230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hlinkClick r:id="rId7"/>
                        </a:rPr>
                        <a:t>abreibart@blm.gov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Karl Brown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Brown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Karl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Natural Resources Program Center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1201 Oakridge Drive, Suite 200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Ft. Collins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80525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hlinkClick r:id="rId8"/>
                        </a:rPr>
                        <a:t>karl_brown@nps.gov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Carla Burnside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Burnside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Carla 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FWS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Malheur NWR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36391 Sodhouse Lane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Princeton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97721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9"/>
                        </a:rPr>
                        <a:t>carla_burnside@fws.gov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John Chatel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Chatel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Region 6 Regional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1220 SW 3rd Ave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Portland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97204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0"/>
                        </a:rPr>
                        <a:t>jchatel@fs.fed.us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Rocco Clark Jr.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BADO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Clark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Rocco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Yakama Agency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P.O. Box 632/401 Fort Road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Toppenish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98948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1"/>
                        </a:rPr>
                        <a:t>rocco.clarkjr@bia.gov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TJ Clifford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Clifford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TJ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Boise District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1287 Development Way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Boise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83709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2"/>
                        </a:rPr>
                        <a:t>thomas_clifford@blm.gov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Sean I Daugherty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Daugherty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Rio Puerco Field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435 Montano Rd 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Albuquerque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87107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3"/>
                        </a:rPr>
                        <a:t>sdaugher@blm.gov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Marsha Davis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BADO(T)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Davis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Marsha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Pacific West Regional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909 First Avenue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Seattle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98006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4"/>
                        </a:rPr>
                        <a:t>marsha_davis@nps.gov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Lara Derasary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Derasary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Lara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Ely District (Contractor)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HC33 Box 33500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84532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hlinkClick r:id="rId15"/>
                        </a:rPr>
                        <a:t>lderasar@blm.gov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Garrett Dickman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Dickman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Garrett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Yosemite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 Box 700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El Portal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95318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6"/>
                        </a:rPr>
                        <a:t>garrett_dickman@nps.gov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Mike Dolan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Dolan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Alturas Field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708 West 12th 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Alturas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96101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7"/>
                        </a:rPr>
                        <a:t>mdolan@blm.gov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Richard Easterbrook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Easterbrook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FWS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National Wildlife Refuge System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1201 Oakridge Drive, Suite 320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Fort Collins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80526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8"/>
                        </a:rPr>
                        <a:t>richard_easterbrook@fws.gov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Endfield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Rachel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Tribal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6302 N Chief Ave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Whiteriver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AZ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85941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19"/>
                        </a:rPr>
                        <a:t>rach_endfield@frontiernet.net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Steve Femmel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Femmel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Stephen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Whiskeytown NRA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14412 Kennedy Memorial Drive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Whiskeytown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96095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0"/>
                        </a:rPr>
                        <a:t>stephen_femmel@nps.gov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Anthony Gareau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Gareau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Anthony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Cuyahoga Valley NP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15610 Vaughn Road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Brecksville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OH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44141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1"/>
                        </a:rPr>
                        <a:t>anthony_gareau@nps.gov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Erv Gasser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Gasser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Ervin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Pacific West Regional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909 First Avenue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Seattle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98104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2"/>
                        </a:rPr>
                        <a:t>erv_gasser@nps.gov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Jessica Gould</a:t>
                      </a:r>
                      <a:endParaRPr lang="en-US" sz="6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Gould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Jessica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Black Hills National Forest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8221 S. Hwy. 16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Rapid City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57702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hlinkClick r:id="rId23"/>
                        </a:rPr>
                        <a:t>jjgould@fs.fed.us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Kenneth Griggs</a:t>
                      </a:r>
                      <a:endParaRPr lang="en-US" sz="5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Griggs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Kenneth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FWS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Humboldt Bay NWR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 Box 576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Loleta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95551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4"/>
                        </a:rPr>
                        <a:t>kenneth_griggs@fws.gov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Dan 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Harold (Dan)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Pacific Region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2800 Cottage Way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Sacramento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95825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5"/>
                        </a:rPr>
                        <a:t>hdanhall@gmail.com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 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Alturas Field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708 West 12th 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Alturas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96101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6"/>
                        </a:rPr>
                        <a:t>phall@blm.gov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 holbeck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Holbeck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MWRO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601 Riverfront Dr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Omaha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68102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7"/>
                        </a:rPr>
                        <a:t>chris_holbeck@nps.gov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Tedd Huffman</a:t>
                      </a:r>
                      <a:endParaRPr lang="en-US" sz="6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Huffman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Edward (Tedd)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Umpqua NF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2900 NW Stewart Parkway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Roseburg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97471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>
                          <a:effectLst/>
                          <a:hlinkClick r:id="rId28"/>
                        </a:rPr>
                        <a:t>elhuffman@fs.fed.us</a:t>
                      </a:r>
                      <a:endParaRPr lang="en-US" sz="600" b="0" i="0" u="sng" strike="noStrike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x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Ivans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Davin (DW)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NPS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Big Thicket National Preserve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860CR 860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Woodville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TX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75979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29"/>
                        </a:rPr>
                        <a:t>DW_Ivans@nps.gov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Chuck Jachens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Jachens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Chuck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Pacific Regional Office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2800 Cottage Way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Sacramento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95825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0"/>
                        </a:rPr>
                        <a:t>charles.jachens@bia.gov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juliette jeanne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BADO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Jeanne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Juliette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Fort Apache Agency</a:t>
                      </a:r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 W. Elm Street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Whiteriver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AZ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85929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1"/>
                        </a:rPr>
                        <a:t>juliette.jeanne@bia.gov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Shauna Jensen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Jensen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Shauna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Dolores Ranger District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29211 Hwy 184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Dolores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81323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2"/>
                        </a:rPr>
                        <a:t>smjensen@fs.fed.us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Rusty Kaiser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Kaiser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 Box 768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Pinedale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82941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3"/>
                        </a:rPr>
                        <a:t>rckaiser@blm.gov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 Kellett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Kellett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Pacific Southwest Region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1323 Club Drive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Vallejo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94592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4"/>
                        </a:rPr>
                        <a:t>mkellett02@fs.fed.us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11712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heidi klingel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Klingel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Heidi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USFS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ACT2 Enterprise Unit, WO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PO Box 89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Miranda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95553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  <a:hlinkClick r:id="rId35"/>
                        </a:rPr>
                        <a:t>heidimklingel@fs.fed.us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  <a:tr h="947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Greta Krost</a:t>
                      </a:r>
                      <a:endParaRPr lang="en-US" sz="5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BASS(T)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Krost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Greta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BLM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Coos Bay District</a:t>
                      </a:r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1300 Airport Lane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North Bend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97459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sng" strike="noStrike" dirty="0">
                          <a:effectLst/>
                          <a:hlinkClick r:id="rId36"/>
                        </a:rPr>
                        <a:t>gkrost@blm.gov</a:t>
                      </a:r>
                      <a:endParaRPr lang="en-US" sz="600" b="0" i="0" u="sng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4505" marR="4505" marT="450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33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1148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BAER Team Member Availability</a:t>
            </a:r>
            <a:endParaRPr lang="en-US" sz="36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38837"/>
              </p:ext>
            </p:extLst>
          </p:nvPr>
        </p:nvGraphicFramePr>
        <p:xfrm>
          <a:off x="152403" y="1523987"/>
          <a:ext cx="8839196" cy="4038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6774"/>
                <a:gridCol w="670150"/>
                <a:gridCol w="678633"/>
                <a:gridCol w="721048"/>
                <a:gridCol w="576838"/>
                <a:gridCol w="576838"/>
                <a:gridCol w="576838"/>
                <a:gridCol w="517457"/>
                <a:gridCol w="407180"/>
                <a:gridCol w="407180"/>
                <a:gridCol w="407180"/>
                <a:gridCol w="407180"/>
                <a:gridCol w="407180"/>
                <a:gridCol w="407180"/>
                <a:gridCol w="407180"/>
                <a:gridCol w="407180"/>
                <a:gridCol w="407180"/>
              </a:tblGrid>
              <a:tr h="21776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Requested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rowSpan="3" gridSpan="4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Under the availability section, filter the starting date desired by selecting OK. Use the dropdown in cell D2 to select the position desired.  The potential selectees will be highlighted.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27668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1" i="1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October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November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8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Poll Name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Last Name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First Name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1st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2nd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3rd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4th Position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Unit ID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5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12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19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26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2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9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16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23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u="none" strike="noStrike">
                          <a:effectLst/>
                        </a:rPr>
                        <a:t>Sun 30</a:t>
                      </a:r>
                      <a:endParaRPr lang="en-US" sz="6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Luther Arizana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Arizana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Luther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IDFCA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Rebecca Biglow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Biglow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Rebecca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COPSF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Johanna Blanchard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Blanchard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Johanna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ORKFD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Bryce Bohn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Bryce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IDISO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Andrew Breibart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Breibart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Andrew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COMRD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Karl Brown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Brown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Karl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CORMP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Carla Burnside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Burnside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Carla 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ORMAR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John Chatel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Chatel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John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ORR06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Rocco Clark Jr.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Clark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Rocco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BADO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WAYAA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TJ Clifford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Clifford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TJ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IDBOD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Sean I Daugherty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Daugherty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Sean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NMRPD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Lara Derasary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Derasary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Lara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NVELD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Garrett Dickman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Dickman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Garrett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CAYNP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Mike Dolan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Dolan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CANOD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Richard Easterbrook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Easterbrook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Richard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COFTC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Steve Femmel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Femmel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Stephen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CAWNP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Anthony Gareau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Gareau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Anthony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GISS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OHCVP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Erv Gasser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Gasser 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Ervin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READ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WAPNP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Jessica Gould</a:t>
                      </a:r>
                      <a:endParaRPr lang="en-US" sz="6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Gould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Jessica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SDBKF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Kenneth Griggs</a:t>
                      </a:r>
                      <a:endParaRPr lang="en-US" sz="6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Griggs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Kenneth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CALKR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Dan 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Harold (Dan)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BACS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CAPAA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 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Hall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BAFO(T)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CANOD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 holbeck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Holbeck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Chris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NEMWP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Tedd Huffman</a:t>
                      </a:r>
                      <a:endParaRPr lang="en-US" sz="600" b="0" i="0" u="none" strike="noStrike">
                        <a:solidFill>
                          <a:srgbClr val="323232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Huffman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Edward (Tedd)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BASS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ORUPF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Chuck Jachens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Jachens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Chuck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CAPAA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juliette jeanne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Jeanne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Juliette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BADO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AZFTA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Shauna Jensen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Jensen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Shauna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COSJF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Rusty Kaiser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Kaiser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Rusty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WYRWC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 Kellett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Kellett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Michael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BABI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CAR05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0888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heidi klingel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Klingel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Heidi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BAHY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BAGE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0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OK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 dirty="0">
                          <a:effectLst/>
                        </a:rPr>
                        <a:t> </a:t>
                      </a:r>
                      <a:endParaRPr lang="en-US" sz="6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4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00" y="1981200"/>
            <a:ext cx="6019800" cy="4648200"/>
          </a:xfrm>
        </p:spPr>
        <p:txBody>
          <a:bodyPr/>
          <a:lstStyle/>
          <a:p>
            <a:endParaRPr lang="en-US" dirty="0" smtClean="0"/>
          </a:p>
          <a:p>
            <a:pPr marL="457200" lvl="1" indent="0">
              <a:buNone/>
            </a:pPr>
            <a:endParaRPr lang="en-US" b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914400" y="5334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BAER Team Member Assignment Log</a:t>
            </a:r>
            <a:endParaRPr lang="en-US" sz="32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462587"/>
            <a:ext cx="167640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71014"/>
              </p:ext>
            </p:extLst>
          </p:nvPr>
        </p:nvGraphicFramePr>
        <p:xfrm>
          <a:off x="152402" y="1447802"/>
          <a:ext cx="8991598" cy="4014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6457"/>
                <a:gridCol w="1722528"/>
                <a:gridCol w="981841"/>
                <a:gridCol w="1171319"/>
                <a:gridCol w="1171319"/>
                <a:gridCol w="826815"/>
                <a:gridCol w="1171319"/>
              </a:tblGrid>
              <a:tr h="1739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BAER Assignment Log</a:t>
                      </a:r>
                      <a:endParaRPr lang="en-US" sz="11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rowSpan="2" gridSpan="3">
                  <a:txBody>
                    <a:bodyPr/>
                    <a:lstStyle/>
                    <a:p>
                      <a:pPr algn="l" fontAlgn="t"/>
                      <a:r>
                        <a:rPr lang="en-US" sz="900" u="none" strike="noStrike">
                          <a:effectLst/>
                        </a:rPr>
                        <a:t>Use the dropdown to select an indivual's name.  Enter the fire name and firecode with the start and end dates of the assignment.  The number of days is calculated automatically.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45649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294294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Name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Incident Name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Fire Code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Assignment Start Date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Assignment End Date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Position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Length of Assignment</a:t>
                      </a:r>
                      <a:endParaRPr lang="en-US" sz="900" b="1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Joe Svinarich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Caldwell Fire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7/3/14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Joe Svinarich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Coleman Fire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7/6/14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7/10/14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Read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Joe Svinarich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Mountain Fire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7/15/14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7/18/14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BACS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William Sims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DeHose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H55K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7/1/14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7/9/14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BASS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Wayne Waquiu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Asaayi Lake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H5ZQ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6/20/14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7/3/14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BADO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Fred von Bonin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Asaayi Lake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H5ZQ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6/22/14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BAFO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Brian Scott Sheppard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Asaayi Lake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H5ZQ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6/22/14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6/26/14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Joe Svinarich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Pumice Flat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H9SG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8/5/14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8/10/14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READ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Brian Scott Sheppard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Devil's Elbow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8/16/14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8/28/14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BAES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13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TJ Clifford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Celebration Fire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6/15/14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6/16/14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2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TJ Clifford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Whiskey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7/18/14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7/21/14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Read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TJ Clifford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Logging Unit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7/24/14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8/3/14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11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TJ Clifford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Devil's Elbow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8/14/14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8/22/14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Tedd Huffman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Chiwaukum Creek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8/18/14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9/2/14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Tedd Huffman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Deception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9/10/14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9/14/14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BAEL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5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John Perez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Carlton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9/18/14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BAEL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18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Rebecca Biglow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Asaayi Lake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6/20/14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7/3/14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Rebecca Biglow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Patch Springs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8/29/14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9/4/14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  <a:tr h="14714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Rich Pyzik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Carlton Complex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>
                          <a:effectLst/>
                        </a:rPr>
                        <a:t>9/16/14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BAHY</a:t>
                      </a:r>
                      <a:endParaRPr lang="en-US" sz="900" b="0" i="0" u="none" strike="noStrike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effectLst/>
                        <a:latin typeface="Arial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61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17367</TotalTime>
  <Words>1537</Words>
  <Application>Microsoft Office PowerPoint</Application>
  <PresentationFormat>On-screen Show (4:3)</PresentationFormat>
  <Paragraphs>1237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fire</dc:creator>
  <cp:lastModifiedBy>Ballard, Lou</cp:lastModifiedBy>
  <cp:revision>212</cp:revision>
  <cp:lastPrinted>2015-04-09T14:37:43Z</cp:lastPrinted>
  <dcterms:created xsi:type="dcterms:W3CDTF">2007-11-12T21:48:34Z</dcterms:created>
  <dcterms:modified xsi:type="dcterms:W3CDTF">2015-04-20T19:14:08Z</dcterms:modified>
</cp:coreProperties>
</file>