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0"/>
  </p:notesMasterIdLst>
  <p:handoutMasterIdLst>
    <p:handoutMasterId r:id="rId11"/>
  </p:handoutMasterIdLst>
  <p:sldIdLst>
    <p:sldId id="390" r:id="rId2"/>
    <p:sldId id="450" r:id="rId3"/>
    <p:sldId id="461" r:id="rId4"/>
    <p:sldId id="448" r:id="rId5"/>
    <p:sldId id="451" r:id="rId6"/>
    <p:sldId id="453" r:id="rId7"/>
    <p:sldId id="462" r:id="rId8"/>
    <p:sldId id="456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32" autoAdjust="0"/>
    <p:restoredTop sz="94660"/>
  </p:normalViewPr>
  <p:slideViewPr>
    <p:cSldViewPr>
      <p:cViewPr>
        <p:scale>
          <a:sx n="104" d="100"/>
          <a:sy n="104" d="100"/>
        </p:scale>
        <p:origin x="-682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2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FF1206-36DC-4EA1-B59F-6E54DC96C8AA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59C3E-A347-4078-9877-E2A341B330AE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algn="ctr" rtl="0"/>
          <a:r>
            <a:rPr lang="en-US" dirty="0" smtClean="0"/>
            <a:t>NATIONAL BAER TEAM MEETING</a:t>
          </a:r>
          <a:br>
            <a:rPr lang="en-US" dirty="0" smtClean="0"/>
          </a:br>
          <a:r>
            <a:rPr lang="en-US" dirty="0" smtClean="0"/>
            <a:t>NATIONAL COORDINATORS REPORT</a:t>
          </a:r>
        </a:p>
        <a:p>
          <a:pPr algn="ctr" rtl="0"/>
          <a:r>
            <a:rPr lang="en-US" dirty="0" smtClean="0">
              <a:solidFill>
                <a:srgbClr val="FFFF00"/>
              </a:solidFill>
            </a:rPr>
            <a:t>Post Wildfire Policy</a:t>
          </a:r>
          <a:endParaRPr lang="en-US" dirty="0" smtClean="0">
            <a:solidFill>
              <a:srgbClr val="FFFF00"/>
            </a:solidFill>
          </a:endParaRPr>
        </a:p>
        <a:p>
          <a:pPr algn="ctr" rtl="0"/>
          <a:r>
            <a:rPr lang="en-US" dirty="0" smtClean="0"/>
            <a:t>April 21, </a:t>
          </a:r>
          <a:r>
            <a:rPr lang="en-US" dirty="0" smtClean="0"/>
            <a:t>2015</a:t>
          </a:r>
          <a:endParaRPr lang="en-US" dirty="0"/>
        </a:p>
      </dgm:t>
    </dgm:pt>
    <dgm:pt modelId="{BE098C3C-7656-4AAE-8350-9FCF2BD4290E}" type="parTrans" cxnId="{9D68E03C-952C-418A-B918-BE82B930D9F2}">
      <dgm:prSet/>
      <dgm:spPr/>
      <dgm:t>
        <a:bodyPr/>
        <a:lstStyle/>
        <a:p>
          <a:endParaRPr lang="en-US"/>
        </a:p>
      </dgm:t>
    </dgm:pt>
    <dgm:pt modelId="{29DEFE71-038F-49CE-9015-514B02C0D9A3}" type="sibTrans" cxnId="{9D68E03C-952C-418A-B918-BE82B930D9F2}">
      <dgm:prSet/>
      <dgm:spPr/>
      <dgm:t>
        <a:bodyPr/>
        <a:lstStyle/>
        <a:p>
          <a:endParaRPr lang="en-US"/>
        </a:p>
      </dgm:t>
    </dgm:pt>
    <dgm:pt modelId="{40DBFA0F-B96E-489B-BFF2-9F0773EC06A8}" type="pres">
      <dgm:prSet presAssocID="{D1FF1206-36DC-4EA1-B59F-6E54DC96C8A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03FBAAB-EC88-4144-ADE0-264914188116}" type="pres">
      <dgm:prSet presAssocID="{32F59C3E-A347-4078-9877-E2A341B330A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DE80C7-C9FE-43BA-9B26-2250C3753519}" type="presOf" srcId="{D1FF1206-36DC-4EA1-B59F-6E54DC96C8AA}" destId="{40DBFA0F-B96E-489B-BFF2-9F0773EC06A8}" srcOrd="0" destOrd="0" presId="urn:microsoft.com/office/officeart/2005/8/layout/vList2"/>
    <dgm:cxn modelId="{8EE4629A-03A9-43DF-9BA5-31DBFF9F24DE}" type="presOf" srcId="{32F59C3E-A347-4078-9877-E2A341B330AE}" destId="{103FBAAB-EC88-4144-ADE0-264914188116}" srcOrd="0" destOrd="0" presId="urn:microsoft.com/office/officeart/2005/8/layout/vList2"/>
    <dgm:cxn modelId="{9D68E03C-952C-418A-B918-BE82B930D9F2}" srcId="{D1FF1206-36DC-4EA1-B59F-6E54DC96C8AA}" destId="{32F59C3E-A347-4078-9877-E2A341B330AE}" srcOrd="0" destOrd="0" parTransId="{BE098C3C-7656-4AAE-8350-9FCF2BD4290E}" sibTransId="{29DEFE71-038F-49CE-9015-514B02C0D9A3}"/>
    <dgm:cxn modelId="{720E2465-4FA7-43E8-837D-BB55F548B0A7}" type="presParOf" srcId="{40DBFA0F-B96E-489B-BFF2-9F0773EC06A8}" destId="{103FBAAB-EC88-4144-ADE0-26491418811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FBAAB-EC88-4144-ADE0-264914188116}">
      <dsp:nvSpPr>
        <dsp:cNvPr id="0" name=""/>
        <dsp:cNvSpPr/>
      </dsp:nvSpPr>
      <dsp:spPr>
        <a:xfrm>
          <a:off x="0" y="21779"/>
          <a:ext cx="8839200" cy="2471040"/>
        </a:xfrm>
        <a:prstGeom prst="round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NATIONAL BAER TEAM MEETING</a:t>
          </a:r>
          <a:br>
            <a:rPr lang="en-US" sz="3200" kern="1200" dirty="0" smtClean="0"/>
          </a:br>
          <a:r>
            <a:rPr lang="en-US" sz="3200" kern="1200" dirty="0" smtClean="0"/>
            <a:t>NATIONAL COORDINATORS REPORT</a:t>
          </a: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rgbClr val="FFFF00"/>
              </a:solidFill>
            </a:rPr>
            <a:t>Post Wildfire Policy</a:t>
          </a:r>
          <a:endParaRPr lang="en-US" sz="3200" kern="1200" dirty="0" smtClean="0">
            <a:solidFill>
              <a:srgbClr val="FFFF00"/>
            </a:solidFill>
          </a:endParaRPr>
        </a:p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April 21, </a:t>
          </a:r>
          <a:r>
            <a:rPr lang="en-US" sz="3200" kern="1200" dirty="0" smtClean="0"/>
            <a:t>2015</a:t>
          </a:r>
          <a:endParaRPr lang="en-US" sz="3200" kern="1200" dirty="0"/>
        </a:p>
      </dsp:txBody>
      <dsp:txXfrm>
        <a:off x="120626" y="142405"/>
        <a:ext cx="8597948" cy="2229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D73550C-56FF-4DDB-9E3E-0DB0EA0E1150}" type="datetimeFigureOut">
              <a:rPr lang="en-US" smtClean="0"/>
              <a:pPr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504317-E53E-4080-BF0A-0F6F0F6C5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94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281B998-DF10-44D5-8FBE-E64F54288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38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933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934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D427C-360D-41AD-AAE0-FE8E3A73B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10F5-C6D7-44E0-9E92-4B9A4438F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20F2C-B8E7-4316-8255-C852D4E69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E02A-5CA7-4F1C-A48B-6FC08F453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8C0C-DD5A-4E90-9BAE-12B64EBF4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D9AC2-45EC-46E2-B931-38EA8DAA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CF841-9256-4DE6-A236-E20647BB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5046F7-95BD-489F-890A-1885EE793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D08A0-AFFB-4DF7-921D-45227176A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8A3FE-1BDE-40CE-B874-2A0DCFC5A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BA59-5A90-493B-8CFF-ED486953B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CF71E-3D72-4A33-83A1-C5A6F8198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DA6F-1D10-404D-8791-DE3EBA217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99AA3-E07E-4927-AA7A-F0B9C72FD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53E49-A25A-44A9-9B61-1CF054BD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335AF24-B1EA-4EF0-B913-62323C6E1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831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31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31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31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31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831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831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831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831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33770451"/>
              </p:ext>
            </p:extLst>
          </p:nvPr>
        </p:nvGraphicFramePr>
        <p:xfrm>
          <a:off x="152400" y="762000"/>
          <a:ext cx="88392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276600" y="3886200"/>
            <a:ext cx="2286000" cy="2209800"/>
          </a:xfrm>
          <a:prstGeom prst="ellipse">
            <a:avLst/>
          </a:prstGeom>
          <a:blipFill rotWithShape="0">
            <a:blip r:embed="rId7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59695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00" y="1981200"/>
            <a:ext cx="6019800" cy="4419600"/>
          </a:xfrm>
        </p:spPr>
        <p:txBody>
          <a:bodyPr/>
          <a:lstStyle/>
          <a:p>
            <a:r>
              <a:rPr lang="en-US" dirty="0" smtClean="0"/>
              <a:t>620 DM</a:t>
            </a:r>
            <a:endParaRPr lang="en-US" dirty="0" smtClean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dirty="0" smtClean="0"/>
              <a:t>Current one 620 DM 3  is still good through </a:t>
            </a:r>
            <a:r>
              <a:rPr lang="en-US" dirty="0" smtClean="0"/>
              <a:t>FY15</a:t>
            </a:r>
            <a:endParaRPr lang="en-US" dirty="0" smtClean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620 </a:t>
            </a:r>
            <a:r>
              <a:rPr lang="en-US" dirty="0" smtClean="0"/>
              <a:t>DM 7 </a:t>
            </a:r>
            <a:r>
              <a:rPr lang="en-US" dirty="0" smtClean="0"/>
              <a:t>will replace 620 DM 3 for post wildfire recovery 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64865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DOI </a:t>
            </a:r>
            <a:r>
              <a:rPr lang="en-US" sz="4000" b="1" dirty="0" smtClean="0"/>
              <a:t> Departmental Manual</a:t>
            </a:r>
            <a:endParaRPr lang="en-US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448344"/>
            <a:ext cx="16764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247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00" y="1981200"/>
            <a:ext cx="6019800" cy="4419600"/>
          </a:xfrm>
        </p:spPr>
        <p:txBody>
          <a:bodyPr/>
          <a:lstStyle/>
          <a:p>
            <a:r>
              <a:rPr lang="en-US" dirty="0" smtClean="0"/>
              <a:t>DM 620 7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No allowable actions at the DM level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Basically “stands up” both the Emergency Stabilization and Burned Area Rehabilitation Programs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DOI Departmental Manual </a:t>
            </a:r>
            <a:endParaRPr lang="en-US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86" y="5411312"/>
            <a:ext cx="16764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0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00" y="1981200"/>
            <a:ext cx="6019800" cy="4419600"/>
          </a:xfrm>
        </p:spPr>
        <p:txBody>
          <a:bodyPr/>
          <a:lstStyle/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 One handbook – FS is not involved in DOI handbook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ES portion </a:t>
            </a:r>
            <a:r>
              <a:rPr lang="en-US" dirty="0" smtClean="0"/>
              <a:t>parallel FS manual</a:t>
            </a:r>
          </a:p>
          <a:p>
            <a:pPr marL="457200" lvl="1" indent="0">
              <a:buClr>
                <a:srgbClr val="FFFF00"/>
              </a:buClr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Post Wildfire Recovery Handbook</a:t>
            </a:r>
            <a:endParaRPr lang="en-US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3810000"/>
            <a:ext cx="74485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14530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628" y="183625"/>
            <a:ext cx="1532707" cy="180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039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00" y="1981200"/>
            <a:ext cx="6019800" cy="4419600"/>
          </a:xfrm>
        </p:spPr>
        <p:txBody>
          <a:bodyPr/>
          <a:lstStyle/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 ES &amp; BAR  Discussions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What belongs in ES or BAR or not?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/>
              <a:t>Seeding purpose for </a:t>
            </a:r>
            <a:r>
              <a:rPr lang="en-US" dirty="0" smtClean="0"/>
              <a:t>ES/BAR?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Early Warning Systems 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Hazardous materials clean-up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Define minor facilities (asset)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Monitoring vs. accomplishments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Still no research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Timeline – Rough draft by end of </a:t>
            </a:r>
            <a:r>
              <a:rPr lang="en-US" dirty="0" smtClean="0"/>
              <a:t>March 2016</a:t>
            </a: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914400" lvl="2" indent="0">
              <a:buClr>
                <a:srgbClr val="FFFF0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FFFF00"/>
              </a:buClr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ES &amp; BAR Handbook</a:t>
            </a:r>
            <a:endParaRPr lang="en-US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48344"/>
            <a:ext cx="16764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5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00" y="1981200"/>
            <a:ext cx="6019800" cy="4419600"/>
          </a:xfrm>
        </p:spPr>
        <p:txBody>
          <a:bodyPr/>
          <a:lstStyle/>
          <a:p>
            <a:pPr lvl="1">
              <a:buClr>
                <a:srgbClr val="FFFF00"/>
              </a:buClr>
              <a:buFont typeface="Wingdings" panose="05000000000000000000" pitchFamily="2" charset="2"/>
              <a:buChar char="ü"/>
            </a:pPr>
            <a:r>
              <a:rPr lang="en-US" dirty="0" smtClean="0"/>
              <a:t> FS BAER Manual 2520-2013-1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Still interim through December </a:t>
            </a:r>
            <a:r>
              <a:rPr lang="en-US" dirty="0" smtClean="0"/>
              <a:t>2015</a:t>
            </a: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Just for ES – currently no BAR in FS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Does allow for national level monitoring (Level III) </a:t>
            </a:r>
            <a:r>
              <a:rPr lang="en-US" i="1" dirty="0" smtClean="0"/>
              <a:t>i.e. research</a:t>
            </a: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FS still not requiring NEPA for BAER</a:t>
            </a:r>
            <a:endParaRPr lang="en-US" dirty="0"/>
          </a:p>
          <a:p>
            <a:pPr marL="914400" lvl="2" indent="0">
              <a:buClr>
                <a:srgbClr val="FFFF00"/>
              </a:buClr>
              <a:buNone/>
            </a:pPr>
            <a:endParaRPr lang="en-US" dirty="0" smtClean="0"/>
          </a:p>
          <a:p>
            <a:pPr marL="457200" lvl="1" indent="0">
              <a:buClr>
                <a:srgbClr val="FFFF00"/>
              </a:buClr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716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FS Manual</a:t>
            </a:r>
            <a:endParaRPr lang="en-US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410200"/>
            <a:ext cx="1623835" cy="135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939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Policy, But Interesting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Eastern Great Basin Coordination Center and Western Great Basin Coordination Center were merged to create the Great Basin Coordination Center located in Salt Lake City, UT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3429000" y="457200"/>
            <a:ext cx="2374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rgbClr val="FFCC00"/>
                </a:solidFill>
              </a:rPr>
              <a:t>Questions?</a:t>
            </a:r>
          </a:p>
        </p:txBody>
      </p:sp>
      <p:pic>
        <p:nvPicPr>
          <p:cNvPr id="4" name="Content Placeholder 3" descr="100809 IBAER_2.jpg"/>
          <p:cNvPicPr>
            <a:picLocks noChangeAspect="1"/>
          </p:cNvPicPr>
          <p:nvPr/>
        </p:nvPicPr>
        <p:blipFill>
          <a:blip r:embed="rId2" cstate="print"/>
          <a:srcRect b="14286"/>
          <a:stretch>
            <a:fillRect/>
          </a:stretch>
        </p:blipFill>
        <p:spPr>
          <a:xfrm>
            <a:off x="1465118" y="1805788"/>
            <a:ext cx="6213764" cy="4114786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41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cs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2275</TotalTime>
  <Words>205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 Policy, But Interesting</vt:lpstr>
      <vt:lpstr>PowerPoint Presentation</vt:lpstr>
    </vt:vector>
  </TitlesOfParts>
  <Company>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fire</dc:creator>
  <cp:lastModifiedBy>Ballard, Lou</cp:lastModifiedBy>
  <cp:revision>191</cp:revision>
  <cp:lastPrinted>2014-04-21T22:35:00Z</cp:lastPrinted>
  <dcterms:created xsi:type="dcterms:W3CDTF">2007-11-12T21:48:34Z</dcterms:created>
  <dcterms:modified xsi:type="dcterms:W3CDTF">2015-04-16T20:09:59Z</dcterms:modified>
</cp:coreProperties>
</file>