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9" r:id="rId3"/>
    <p:sldId id="260" r:id="rId4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887A8D-A9F6-4520-8F9C-B39AB5995A25}" type="doc">
      <dgm:prSet loTypeId="urn:microsoft.com/office/officeart/2005/8/layout/vList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DDA31C5-CC18-4983-BD63-1BE0AD962A6E}">
      <dgm:prSet custT="1"/>
      <dgm:spPr/>
      <dgm:t>
        <a:bodyPr/>
        <a:lstStyle/>
        <a:p>
          <a:pPr algn="ctr" rtl="0"/>
          <a:r>
            <a:rPr lang="en-US" sz="2800" b="1" dirty="0" smtClean="0"/>
            <a:t>National BAER Team Members Monthly Call</a:t>
          </a:r>
          <a:endParaRPr lang="en-US" sz="2800" b="1" dirty="0">
            <a:latin typeface="Arial" pitchFamily="34" charset="0"/>
            <a:cs typeface="Arial" pitchFamily="34" charset="0"/>
          </a:endParaRPr>
        </a:p>
      </dgm:t>
    </dgm:pt>
    <dgm:pt modelId="{B39D1B11-8729-407F-829A-461AACA160DE}" type="parTrans" cxnId="{BFC187F3-C280-4CA9-8040-1168DD1C228D}">
      <dgm:prSet/>
      <dgm:spPr/>
      <dgm:t>
        <a:bodyPr/>
        <a:lstStyle/>
        <a:p>
          <a:endParaRPr lang="en-US" sz="2800"/>
        </a:p>
      </dgm:t>
    </dgm:pt>
    <dgm:pt modelId="{06B3EB19-FE0F-4C32-911A-2CE788B0FD00}" type="sibTrans" cxnId="{BFC187F3-C280-4CA9-8040-1168DD1C228D}">
      <dgm:prSet/>
      <dgm:spPr/>
      <dgm:t>
        <a:bodyPr/>
        <a:lstStyle/>
        <a:p>
          <a:endParaRPr lang="en-US" sz="2800"/>
        </a:p>
      </dgm:t>
    </dgm:pt>
    <dgm:pt modelId="{EA6E4CF7-32F1-46C3-A0A0-82F791800615}" type="pres">
      <dgm:prSet presAssocID="{EA887A8D-A9F6-4520-8F9C-B39AB5995A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438B4B-1CDC-460A-AC18-F31A92360CF3}" type="pres">
      <dgm:prSet presAssocID="{EDDA31C5-CC18-4983-BD63-1BE0AD962A6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8C6B95-ECFB-4B0F-84AC-67CA60CD7E6E}" type="presOf" srcId="{EDDA31C5-CC18-4983-BD63-1BE0AD962A6E}" destId="{CE438B4B-1CDC-460A-AC18-F31A92360CF3}" srcOrd="0" destOrd="0" presId="urn:microsoft.com/office/officeart/2005/8/layout/vList2"/>
    <dgm:cxn modelId="{BFC187F3-C280-4CA9-8040-1168DD1C228D}" srcId="{EA887A8D-A9F6-4520-8F9C-B39AB5995A25}" destId="{EDDA31C5-CC18-4983-BD63-1BE0AD962A6E}" srcOrd="0" destOrd="0" parTransId="{B39D1B11-8729-407F-829A-461AACA160DE}" sibTransId="{06B3EB19-FE0F-4C32-911A-2CE788B0FD00}"/>
    <dgm:cxn modelId="{4C5E2814-E569-4309-A22F-E279D503E514}" type="presOf" srcId="{EA887A8D-A9F6-4520-8F9C-B39AB5995A25}" destId="{EA6E4CF7-32F1-46C3-A0A0-82F791800615}" srcOrd="0" destOrd="0" presId="urn:microsoft.com/office/officeart/2005/8/layout/vList2"/>
    <dgm:cxn modelId="{C60BEBEC-9BAA-4DDC-A734-F3DB1A6DDCAC}" type="presParOf" srcId="{EA6E4CF7-32F1-46C3-A0A0-82F791800615}" destId="{CE438B4B-1CDC-460A-AC18-F31A92360CF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887A8D-A9F6-4520-8F9C-B39AB5995A25}" type="doc">
      <dgm:prSet loTypeId="urn:microsoft.com/office/officeart/2005/8/layout/vList2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DDA31C5-CC18-4983-BD63-1BE0AD962A6E}">
      <dgm:prSet custT="1"/>
      <dgm:spPr/>
      <dgm:t>
        <a:bodyPr/>
        <a:lstStyle/>
        <a:p>
          <a:pPr algn="ctr" rtl="0"/>
          <a:r>
            <a:rPr lang="en-US" sz="2800" b="1" dirty="0" smtClean="0"/>
            <a:t>National BAER Team Members Monthly Call</a:t>
          </a:r>
          <a:endParaRPr lang="en-US" sz="2800" b="1" dirty="0">
            <a:latin typeface="Arial" pitchFamily="34" charset="0"/>
            <a:cs typeface="Arial" pitchFamily="34" charset="0"/>
          </a:endParaRPr>
        </a:p>
      </dgm:t>
    </dgm:pt>
    <dgm:pt modelId="{B39D1B11-8729-407F-829A-461AACA160DE}" type="parTrans" cxnId="{BFC187F3-C280-4CA9-8040-1168DD1C228D}">
      <dgm:prSet/>
      <dgm:spPr/>
      <dgm:t>
        <a:bodyPr/>
        <a:lstStyle/>
        <a:p>
          <a:endParaRPr lang="en-US" sz="2800"/>
        </a:p>
      </dgm:t>
    </dgm:pt>
    <dgm:pt modelId="{06B3EB19-FE0F-4C32-911A-2CE788B0FD00}" type="sibTrans" cxnId="{BFC187F3-C280-4CA9-8040-1168DD1C228D}">
      <dgm:prSet/>
      <dgm:spPr/>
      <dgm:t>
        <a:bodyPr/>
        <a:lstStyle/>
        <a:p>
          <a:endParaRPr lang="en-US" sz="2800"/>
        </a:p>
      </dgm:t>
    </dgm:pt>
    <dgm:pt modelId="{EA6E4CF7-32F1-46C3-A0A0-82F791800615}" type="pres">
      <dgm:prSet presAssocID="{EA887A8D-A9F6-4520-8F9C-B39AB5995A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438B4B-1CDC-460A-AC18-F31A92360CF3}" type="pres">
      <dgm:prSet presAssocID="{EDDA31C5-CC18-4983-BD63-1BE0AD962A6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63A594-2FED-4EC4-9FA8-9707CAC724C7}" type="presOf" srcId="{EDDA31C5-CC18-4983-BD63-1BE0AD962A6E}" destId="{CE438B4B-1CDC-460A-AC18-F31A92360CF3}" srcOrd="0" destOrd="0" presId="urn:microsoft.com/office/officeart/2005/8/layout/vList2"/>
    <dgm:cxn modelId="{BFC187F3-C280-4CA9-8040-1168DD1C228D}" srcId="{EA887A8D-A9F6-4520-8F9C-B39AB5995A25}" destId="{EDDA31C5-CC18-4983-BD63-1BE0AD962A6E}" srcOrd="0" destOrd="0" parTransId="{B39D1B11-8729-407F-829A-461AACA160DE}" sibTransId="{06B3EB19-FE0F-4C32-911A-2CE788B0FD00}"/>
    <dgm:cxn modelId="{9ABF8E24-C26F-46FC-9391-A937B8E12FEC}" type="presOf" srcId="{EA887A8D-A9F6-4520-8F9C-B39AB5995A25}" destId="{EA6E4CF7-32F1-46C3-A0A0-82F791800615}" srcOrd="0" destOrd="0" presId="urn:microsoft.com/office/officeart/2005/8/layout/vList2"/>
    <dgm:cxn modelId="{848B2C20-006C-4F9F-B2D0-D087B26962B2}" type="presParOf" srcId="{EA6E4CF7-32F1-46C3-A0A0-82F791800615}" destId="{CE438B4B-1CDC-460A-AC18-F31A92360CF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38B4B-1CDC-460A-AC18-F31A92360CF3}">
      <dsp:nvSpPr>
        <dsp:cNvPr id="0" name=""/>
        <dsp:cNvSpPr/>
      </dsp:nvSpPr>
      <dsp:spPr>
        <a:xfrm>
          <a:off x="0" y="8909"/>
          <a:ext cx="8534400" cy="101088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National BAER Team Members Monthly Call</a:t>
          </a:r>
          <a:endParaRPr lang="en-US" sz="2800" b="1" kern="1200" dirty="0">
            <a:latin typeface="Arial" pitchFamily="34" charset="0"/>
            <a:cs typeface="Arial" pitchFamily="34" charset="0"/>
          </a:endParaRPr>
        </a:p>
      </dsp:txBody>
      <dsp:txXfrm>
        <a:off x="49347" y="58256"/>
        <a:ext cx="8435706" cy="9121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38B4B-1CDC-460A-AC18-F31A92360CF3}">
      <dsp:nvSpPr>
        <dsp:cNvPr id="0" name=""/>
        <dsp:cNvSpPr/>
      </dsp:nvSpPr>
      <dsp:spPr>
        <a:xfrm>
          <a:off x="0" y="8909"/>
          <a:ext cx="8534400" cy="101088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National BAER Team Members Monthly Call</a:t>
          </a:r>
          <a:endParaRPr lang="en-US" sz="2800" b="1" kern="1200" dirty="0">
            <a:latin typeface="Arial" pitchFamily="34" charset="0"/>
            <a:cs typeface="Arial" pitchFamily="34" charset="0"/>
          </a:endParaRPr>
        </a:p>
      </dsp:txBody>
      <dsp:txXfrm>
        <a:off x="49347" y="58256"/>
        <a:ext cx="8435706" cy="912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7988A-78CD-4BED-87D9-5A3B0FB81965}" type="datetimeFigureOut">
              <a:rPr lang="en-US" smtClean="0"/>
              <a:t>3/25/2015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3425" cy="3406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4746"/>
            <a:ext cx="5486400" cy="40876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34C23-B3B2-40A5-8370-7AE41FC8A3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634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34C23-B3B2-40A5-8370-7AE41FC8A38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686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34C23-B3B2-40A5-8370-7AE41FC8A38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686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0EF7C-74B9-4B3C-8965-CC2E9089A61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55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87418-089C-4F29-BD1D-56C8A60120F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650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6202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6202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E834D-9EE8-48D8-8042-5BB3509FBC5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486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274638"/>
            <a:ext cx="8305800" cy="6202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229EB87-47FE-464B-A2FE-443B0C447ED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087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1030E78-CAB2-4005-8F94-66A0EE208BE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306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AA08C-7A29-462E-AFCF-740348DCB7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162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E6884-B0C8-4473-9B81-BFF465905B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291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E0C03-0F6D-4512-8064-31B94A404AF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99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52E58-A1C0-4D3F-A45C-8F1E53B7F4A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54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057400"/>
            <a:ext cx="34671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0" y="2057400"/>
            <a:ext cx="34671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241CD-1403-492D-B56E-6728BA598B0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84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FCAC9-C338-4022-8F9E-3023134977C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61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39FEC-FC6F-4813-9A18-E5843AE5284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954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059CC-34C9-45F4-B4CE-AF1B587D98C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59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D8FED-ABEC-466B-A2B7-C1C3B478B03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65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DF13F-AFC4-42D7-AAD1-F9E16626BDC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38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2160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Gill Sans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057400"/>
            <a:ext cx="7086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8B9643C-95B2-4CBE-A090-2FF796B0CA38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7772400" y="1219200"/>
            <a:ext cx="1371600" cy="5257800"/>
          </a:xfrm>
          <a:prstGeom prst="rect">
            <a:avLst/>
          </a:prstGeom>
          <a:gradFill rotWithShape="0">
            <a:gsLst>
              <a:gs pos="0">
                <a:srgbClr val="CAD8D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1035" name="Picture 11" descr="nps01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577850" y="357188"/>
            <a:ext cx="4600575" cy="447675"/>
          </a:xfrm>
          <a:prstGeom prst="rect">
            <a:avLst/>
          </a:prstGeom>
          <a:noFill/>
        </p:spPr>
      </p:pic>
      <p:pic>
        <p:nvPicPr>
          <p:cNvPr id="1038" name="Picture 14" descr="nps02a"/>
          <p:cNvPicPr>
            <a:picLocks noChangeAspect="1" noChangeArrowheads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7913688" y="1239838"/>
            <a:ext cx="1095375" cy="781050"/>
          </a:xfrm>
          <a:prstGeom prst="rect">
            <a:avLst/>
          </a:prstGeom>
          <a:noFill/>
        </p:spPr>
      </p:pic>
      <p:pic>
        <p:nvPicPr>
          <p:cNvPr id="1048" name="Picture 24" descr="23"/>
          <p:cNvPicPr>
            <a:picLocks noChangeAspect="1" noChangeArrowheads="1"/>
          </p:cNvPicPr>
          <p:nvPr userDrawn="1"/>
        </p:nvPicPr>
        <p:blipFill>
          <a:blip r:embed="rId19"/>
          <a:srcRect/>
          <a:stretch>
            <a:fillRect/>
          </a:stretch>
        </p:blipFill>
        <p:spPr bwMode="auto">
          <a:xfrm>
            <a:off x="7874000" y="123825"/>
            <a:ext cx="1076325" cy="10398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859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433034573"/>
              </p:ext>
            </p:extLst>
          </p:nvPr>
        </p:nvGraphicFramePr>
        <p:xfrm>
          <a:off x="266700" y="190500"/>
          <a:ext cx="8534400" cy="1028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" descr="red paw dark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72400" y="5562600"/>
            <a:ext cx="137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22" name="Picture 2" descr="C:\$RICH\National BAER Team\Apparel\BAERlogo-reformat small.jpg"/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641600" y="2400300"/>
            <a:ext cx="3993912" cy="4038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152400" y="1529862"/>
            <a:ext cx="30724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Gill Sans" pitchFamily="34" charset="0"/>
              </a:rPr>
              <a:t>We will be starting at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Gill Sans" pitchFamily="34" charset="0"/>
              </a:rPr>
              <a:t>0900 Pacific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Gill Sans" pitchFamily="34" charset="0"/>
              </a:rPr>
              <a:t>1000 Mountain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Gill Sans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Gill Sans" pitchFamily="34" charset="0"/>
              </a:rPr>
              <a:t>We are currently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Gill Sans" pitchFamily="34" charset="0"/>
              </a:rPr>
              <a:t>on mute.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Gill Sans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0" y="1511479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ill Sans"/>
              </a:rPr>
              <a:t>We will be using the Webinar provided </a:t>
            </a:r>
            <a:r>
              <a:rPr lang="en-US" sz="2400" dirty="0">
                <a:latin typeface="Gill Sans"/>
              </a:rPr>
              <a:t>telephone number</a:t>
            </a:r>
            <a:r>
              <a:rPr lang="en-US" sz="2400" dirty="0" smtClean="0">
                <a:latin typeface="Gill Sans"/>
              </a:rPr>
              <a:t>.</a:t>
            </a:r>
          </a:p>
          <a:p>
            <a:r>
              <a:rPr lang="en-US" sz="2400" dirty="0" smtClean="0">
                <a:latin typeface="Gill Sans"/>
              </a:rPr>
              <a:t>Not </a:t>
            </a:r>
            <a:r>
              <a:rPr lang="en-US" sz="2400" strike="sngStrike" dirty="0">
                <a:latin typeface="Gill Sans"/>
              </a:rPr>
              <a:t>1-866-700-8920</a:t>
            </a:r>
          </a:p>
        </p:txBody>
      </p:sp>
    </p:spTree>
    <p:extLst>
      <p:ext uri="{BB962C8B-B14F-4D97-AF65-F5344CB8AC3E}">
        <p14:creationId xmlns:p14="http://schemas.microsoft.com/office/powerpoint/2010/main" val="214177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524" y="856365"/>
            <a:ext cx="5553475" cy="758950"/>
          </a:xfrm>
        </p:spPr>
        <p:txBody>
          <a:bodyPr/>
          <a:lstStyle/>
          <a:p>
            <a:r>
              <a:rPr lang="en-US" dirty="0" smtClean="0"/>
              <a:t>Your </a:t>
            </a:r>
            <a:r>
              <a:rPr lang="en-US" dirty="0" smtClean="0"/>
              <a:t>Leadership Team</a:t>
            </a:r>
            <a:endParaRPr lang="en-US" dirty="0"/>
          </a:p>
        </p:txBody>
      </p:sp>
      <p:pic>
        <p:nvPicPr>
          <p:cNvPr id="1026" name="Picture 2" descr="C:\Users\rschwab\Downloads\20130227_12394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81383"/>
            <a:ext cx="6799490" cy="5099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25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008376398"/>
              </p:ext>
            </p:extLst>
          </p:nvPr>
        </p:nvGraphicFramePr>
        <p:xfrm>
          <a:off x="266700" y="190500"/>
          <a:ext cx="8534400" cy="1028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" descr="red paw dark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72400" y="5562600"/>
            <a:ext cx="137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81000" y="1512276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Gill Sans" pitchFamily="34" charset="0"/>
              </a:rPr>
              <a:t>Agenda: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Gill Sans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Gill Sans" pitchFamily="34" charset="0"/>
              </a:rPr>
              <a:t>Fire </a:t>
            </a:r>
            <a:r>
              <a:rPr lang="en-US" sz="2400" dirty="0">
                <a:solidFill>
                  <a:srgbClr val="000000"/>
                </a:solidFill>
                <a:latin typeface="Gill Sans" pitchFamily="34" charset="0"/>
              </a:rPr>
              <a:t>Fighter Refresher and Work Capacity Test Reminder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Gill Sans" pitchFamily="34" charset="0"/>
              </a:rPr>
              <a:t>Re-up </a:t>
            </a:r>
            <a:r>
              <a:rPr lang="en-US" sz="2400" dirty="0">
                <a:solidFill>
                  <a:srgbClr val="000000"/>
                </a:solidFill>
                <a:latin typeface="Gill Sans" pitchFamily="34" charset="0"/>
              </a:rPr>
              <a:t>for Current National Team Members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Gill Sans" pitchFamily="34" charset="0"/>
              </a:rPr>
              <a:t>Recruitment for New Members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Gill Sans" pitchFamily="34" charset="0"/>
              </a:rPr>
              <a:t>Annual </a:t>
            </a:r>
            <a:r>
              <a:rPr lang="en-US" sz="2400" dirty="0">
                <a:solidFill>
                  <a:srgbClr val="000000"/>
                </a:solidFill>
                <a:latin typeface="Gill Sans" pitchFamily="34" charset="0"/>
              </a:rPr>
              <a:t>Team Meeting </a:t>
            </a:r>
            <a:r>
              <a:rPr lang="en-US" sz="2400" dirty="0" smtClean="0">
                <a:solidFill>
                  <a:srgbClr val="000000"/>
                </a:solidFill>
                <a:latin typeface="Gill Sans" pitchFamily="34" charset="0"/>
              </a:rPr>
              <a:t>Agenda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Gill Sans" pitchFamily="34" charset="0"/>
              </a:rPr>
              <a:t>Training Opportunities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Gill Sans" pitchFamily="34" charset="0"/>
              </a:rPr>
              <a:t>USFS BAER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Gill Sans" pitchFamily="34" charset="0"/>
              </a:rPr>
              <a:t>NPS READ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Gill Sans" pitchFamily="34" charset="0"/>
              </a:rPr>
              <a:t>Webinar on Rx Soils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Gill Sans" pitchFamily="34" charset="0"/>
              </a:rPr>
              <a:t>Southeast and Southwest Fire Outlook</a:t>
            </a:r>
            <a:endParaRPr lang="en-US" sz="2400" dirty="0" smtClean="0">
              <a:solidFill>
                <a:srgbClr val="000000"/>
              </a:solidFill>
              <a:latin typeface="Gill Sans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Gill Sans" pitchFamily="34" charset="0"/>
              </a:rPr>
              <a:t>Anything Else?</a:t>
            </a:r>
            <a:endParaRPr lang="en-US" sz="2400" dirty="0" smtClean="0">
              <a:solidFill>
                <a:srgbClr val="000000"/>
              </a:solidFill>
              <a:latin typeface="Gill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13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86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Gill Sans</vt:lpstr>
      <vt:lpstr>Times New Roman</vt:lpstr>
      <vt:lpstr>Verdana</vt:lpstr>
      <vt:lpstr>Blank Presentation</vt:lpstr>
      <vt:lpstr>PowerPoint Presentation</vt:lpstr>
      <vt:lpstr>Your Leadership Team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 Schwab</dc:creator>
  <cp:lastModifiedBy>Schwab, Rich Q.</cp:lastModifiedBy>
  <cp:revision>32</cp:revision>
  <cp:lastPrinted>2015-03-25T14:15:28Z</cp:lastPrinted>
  <dcterms:created xsi:type="dcterms:W3CDTF">2013-04-02T14:31:34Z</dcterms:created>
  <dcterms:modified xsi:type="dcterms:W3CDTF">2015-03-25T17:41:33Z</dcterms:modified>
</cp:coreProperties>
</file>