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4"/>
  </p:notesMasterIdLst>
  <p:handoutMasterIdLst>
    <p:handoutMasterId r:id="rId15"/>
  </p:handoutMasterIdLst>
  <p:sldIdLst>
    <p:sldId id="390" r:id="rId2"/>
    <p:sldId id="430" r:id="rId3"/>
    <p:sldId id="460" r:id="rId4"/>
    <p:sldId id="395" r:id="rId5"/>
    <p:sldId id="459" r:id="rId6"/>
    <p:sldId id="426" r:id="rId7"/>
    <p:sldId id="431" r:id="rId8"/>
    <p:sldId id="449" r:id="rId9"/>
    <p:sldId id="435" r:id="rId10"/>
    <p:sldId id="433" r:id="rId11"/>
    <p:sldId id="461" r:id="rId12"/>
    <p:sldId id="456" r:id="rId13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32" autoAdjust="0"/>
    <p:restoredTop sz="94660"/>
  </p:normalViewPr>
  <p:slideViewPr>
    <p:cSldViewPr>
      <p:cViewPr varScale="1">
        <p:scale>
          <a:sx n="96" d="100"/>
          <a:sy n="96" d="100"/>
        </p:scale>
        <p:origin x="-9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28" y="-10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F1206-36DC-4EA1-B59F-6E54DC96C8A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F59C3E-A347-4078-9877-E2A341B330A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 rtl="0"/>
          <a:r>
            <a:rPr lang="en-US" dirty="0" smtClean="0"/>
            <a:t>NATIONAL BAER TEAM MEETING</a:t>
          </a:r>
          <a:br>
            <a:rPr lang="en-US" dirty="0" smtClean="0"/>
          </a:br>
          <a:r>
            <a:rPr lang="en-US" dirty="0" smtClean="0"/>
            <a:t>NATIONAL COORDINATORS REPORT</a:t>
          </a:r>
        </a:p>
        <a:p>
          <a:pPr algn="ctr" rtl="0"/>
          <a:r>
            <a:rPr lang="en-US" dirty="0" smtClean="0">
              <a:solidFill>
                <a:srgbClr val="FFFF00"/>
              </a:solidFill>
            </a:rPr>
            <a:t>STATE of the BAER</a:t>
          </a:r>
        </a:p>
        <a:p>
          <a:pPr algn="ctr" rtl="0"/>
          <a:r>
            <a:rPr lang="en-US" dirty="0" smtClean="0"/>
            <a:t>April 21, 2015</a:t>
          </a:r>
          <a:endParaRPr lang="en-US" dirty="0"/>
        </a:p>
      </dgm:t>
    </dgm:pt>
    <dgm:pt modelId="{BE098C3C-7656-4AAE-8350-9FCF2BD4290E}" type="parTrans" cxnId="{9D68E03C-952C-418A-B918-BE82B930D9F2}">
      <dgm:prSet/>
      <dgm:spPr/>
      <dgm:t>
        <a:bodyPr/>
        <a:lstStyle/>
        <a:p>
          <a:endParaRPr lang="en-US"/>
        </a:p>
      </dgm:t>
    </dgm:pt>
    <dgm:pt modelId="{29DEFE71-038F-49CE-9015-514B02C0D9A3}" type="sibTrans" cxnId="{9D68E03C-952C-418A-B918-BE82B930D9F2}">
      <dgm:prSet/>
      <dgm:spPr/>
      <dgm:t>
        <a:bodyPr/>
        <a:lstStyle/>
        <a:p>
          <a:endParaRPr lang="en-US"/>
        </a:p>
      </dgm:t>
    </dgm:pt>
    <dgm:pt modelId="{40DBFA0F-B96E-489B-BFF2-9F0773EC06A8}" type="pres">
      <dgm:prSet presAssocID="{D1FF1206-36DC-4EA1-B59F-6E54DC96C8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3FBAAB-EC88-4144-ADE0-264914188116}" type="pres">
      <dgm:prSet presAssocID="{32F59C3E-A347-4078-9877-E2A341B330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DE80C7-C9FE-43BA-9B26-2250C3753519}" type="presOf" srcId="{D1FF1206-36DC-4EA1-B59F-6E54DC96C8AA}" destId="{40DBFA0F-B96E-489B-BFF2-9F0773EC06A8}" srcOrd="0" destOrd="0" presId="urn:microsoft.com/office/officeart/2005/8/layout/vList2"/>
    <dgm:cxn modelId="{8EE4629A-03A9-43DF-9BA5-31DBFF9F24DE}" type="presOf" srcId="{32F59C3E-A347-4078-9877-E2A341B330AE}" destId="{103FBAAB-EC88-4144-ADE0-264914188116}" srcOrd="0" destOrd="0" presId="urn:microsoft.com/office/officeart/2005/8/layout/vList2"/>
    <dgm:cxn modelId="{9D68E03C-952C-418A-B918-BE82B930D9F2}" srcId="{D1FF1206-36DC-4EA1-B59F-6E54DC96C8AA}" destId="{32F59C3E-A347-4078-9877-E2A341B330AE}" srcOrd="0" destOrd="0" parTransId="{BE098C3C-7656-4AAE-8350-9FCF2BD4290E}" sibTransId="{29DEFE71-038F-49CE-9015-514B02C0D9A3}"/>
    <dgm:cxn modelId="{720E2465-4FA7-43E8-837D-BB55F548B0A7}" type="presParOf" srcId="{40DBFA0F-B96E-489B-BFF2-9F0773EC06A8}" destId="{103FBAAB-EC88-4144-ADE0-2649141881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0F55DC-F447-4DC4-B7C1-80E28B2380F2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CEB540E-DAFB-48D1-A746-158FB1B97AC0}">
      <dgm:prSet/>
      <dgm:spPr/>
      <dgm:t>
        <a:bodyPr/>
        <a:lstStyle/>
        <a:p>
          <a:pPr rtl="0"/>
          <a:r>
            <a:rPr lang="en-US" b="1" dirty="0" smtClean="0"/>
            <a:t>MEETING OBJECTIVES</a:t>
          </a:r>
          <a:endParaRPr lang="en-US" dirty="0"/>
        </a:p>
      </dgm:t>
    </dgm:pt>
    <dgm:pt modelId="{8DB17ED0-138E-46AD-BD4A-F30C983748B3}" type="parTrans" cxnId="{C7B119C7-793C-4697-A069-76FDA5327923}">
      <dgm:prSet/>
      <dgm:spPr/>
      <dgm:t>
        <a:bodyPr/>
        <a:lstStyle/>
        <a:p>
          <a:endParaRPr lang="en-US"/>
        </a:p>
      </dgm:t>
    </dgm:pt>
    <dgm:pt modelId="{866D32A2-F7FC-4875-8467-3359FCE979BE}" type="sibTrans" cxnId="{C7B119C7-793C-4697-A069-76FDA5327923}">
      <dgm:prSet/>
      <dgm:spPr/>
      <dgm:t>
        <a:bodyPr/>
        <a:lstStyle/>
        <a:p>
          <a:endParaRPr lang="en-US"/>
        </a:p>
      </dgm:t>
    </dgm:pt>
    <dgm:pt modelId="{A6A563DC-09BE-4D33-93F7-D1EBBBE5367B}" type="pres">
      <dgm:prSet presAssocID="{DF0F55DC-F447-4DC4-B7C1-80E28B2380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3572B5-8F27-4795-9E19-5FBE0D91A97C}" type="pres">
      <dgm:prSet presAssocID="{5CEB540E-DAFB-48D1-A746-158FB1B97A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F164F-6015-4369-8BC1-7BAFC93E0C9D}" type="presOf" srcId="{DF0F55DC-F447-4DC4-B7C1-80E28B2380F2}" destId="{A6A563DC-09BE-4D33-93F7-D1EBBBE5367B}" srcOrd="0" destOrd="0" presId="urn:microsoft.com/office/officeart/2005/8/layout/vList2"/>
    <dgm:cxn modelId="{C7B119C7-793C-4697-A069-76FDA5327923}" srcId="{DF0F55DC-F447-4DC4-B7C1-80E28B2380F2}" destId="{5CEB540E-DAFB-48D1-A746-158FB1B97AC0}" srcOrd="0" destOrd="0" parTransId="{8DB17ED0-138E-46AD-BD4A-F30C983748B3}" sibTransId="{866D32A2-F7FC-4875-8467-3359FCE979BE}"/>
    <dgm:cxn modelId="{E22EBFDA-0EE6-4393-BBA8-A8F9CD737264}" type="presOf" srcId="{5CEB540E-DAFB-48D1-A746-158FB1B97AC0}" destId="{183572B5-8F27-4795-9E19-5FBE0D91A97C}" srcOrd="0" destOrd="0" presId="urn:microsoft.com/office/officeart/2005/8/layout/vList2"/>
    <dgm:cxn modelId="{348ADF3C-219B-4C28-9EA7-FC1F118B5E19}" type="presParOf" srcId="{A6A563DC-09BE-4D33-93F7-D1EBBBE5367B}" destId="{183572B5-8F27-4795-9E19-5FBE0D91A97C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909AD6-BDC1-4776-8170-A033DE4EDABA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3D444F-CCDD-483C-87C5-0AB57DE49698}">
      <dgm:prSet/>
      <dgm:spPr/>
      <dgm:t>
        <a:bodyPr/>
        <a:lstStyle/>
        <a:p>
          <a:pPr rtl="0"/>
          <a:r>
            <a:rPr lang="en-US" dirty="0" smtClean="0">
              <a:latin typeface="Arial" pitchFamily="34" charset="0"/>
            </a:rPr>
            <a:t>BAER Program</a:t>
          </a:r>
        </a:p>
        <a:p>
          <a:pPr rtl="0"/>
          <a:r>
            <a:rPr lang="en-US" dirty="0" smtClean="0">
              <a:latin typeface="Arial" pitchFamily="34" charset="0"/>
            </a:rPr>
            <a:t>Policy Updates</a:t>
          </a:r>
        </a:p>
        <a:p>
          <a:pPr rtl="0"/>
          <a:endParaRPr lang="en-US" dirty="0"/>
        </a:p>
      </dgm:t>
    </dgm:pt>
    <dgm:pt modelId="{24314974-84B6-40BF-BA0E-7D1AC9665CF4}" type="parTrans" cxnId="{CB9BB947-A3F3-4ACE-9832-D8CDB9613D84}">
      <dgm:prSet/>
      <dgm:spPr/>
      <dgm:t>
        <a:bodyPr/>
        <a:lstStyle/>
        <a:p>
          <a:endParaRPr lang="en-US"/>
        </a:p>
      </dgm:t>
    </dgm:pt>
    <dgm:pt modelId="{60014978-68F3-4326-8858-EBA51BD827EB}" type="sibTrans" cxnId="{CB9BB947-A3F3-4ACE-9832-D8CDB9613D84}">
      <dgm:prSet/>
      <dgm:spPr/>
      <dgm:t>
        <a:bodyPr/>
        <a:lstStyle/>
        <a:p>
          <a:endParaRPr lang="en-US"/>
        </a:p>
      </dgm:t>
    </dgm:pt>
    <dgm:pt modelId="{05059CBA-C580-47C0-808D-D65CAD35EB79}">
      <dgm:prSet/>
      <dgm:spPr/>
      <dgm:t>
        <a:bodyPr/>
        <a:lstStyle/>
        <a:p>
          <a:pPr rtl="0"/>
          <a:r>
            <a:rPr lang="en-US" dirty="0" smtClean="0">
              <a:latin typeface="Arial" pitchFamily="34" charset="0"/>
              <a:cs typeface="Arial" pitchFamily="34" charset="0"/>
            </a:rPr>
            <a:t>Prepare for this </a:t>
          </a:r>
          <a:r>
            <a:rPr lang="en-US" dirty="0" smtClean="0">
              <a:latin typeface="Arial" pitchFamily="34" charset="0"/>
              <a:cs typeface="Arial" pitchFamily="34" charset="0"/>
            </a:rPr>
            <a:t>Season</a:t>
          </a:r>
        </a:p>
        <a:p>
          <a:pPr rtl="0"/>
          <a:r>
            <a:rPr lang="en-US" dirty="0" smtClean="0">
              <a:latin typeface="Arial" pitchFamily="34" charset="0"/>
              <a:cs typeface="Arial" pitchFamily="34" charset="0"/>
            </a:rPr>
            <a:t>Preview of Upcoming Issues</a:t>
          </a:r>
          <a:endParaRPr lang="en-US" dirty="0" smtClean="0">
            <a:latin typeface="Arial" pitchFamily="34" charset="0"/>
            <a:cs typeface="Arial" pitchFamily="34" charset="0"/>
          </a:endParaRPr>
        </a:p>
        <a:p>
          <a:pPr rtl="0"/>
          <a:endParaRPr lang="en-US" dirty="0" smtClean="0">
            <a:latin typeface="Arial" pitchFamily="34" charset="0"/>
            <a:cs typeface="Arial" pitchFamily="34" charset="0"/>
          </a:endParaRPr>
        </a:p>
        <a:p>
          <a:pPr rtl="0"/>
          <a:endParaRPr lang="en-US" dirty="0">
            <a:latin typeface="Arial" pitchFamily="34" charset="0"/>
            <a:cs typeface="Arial" pitchFamily="34" charset="0"/>
          </a:endParaRPr>
        </a:p>
      </dgm:t>
    </dgm:pt>
    <dgm:pt modelId="{B87496CA-AAFF-446A-8F39-F58DCE059691}" type="sibTrans" cxnId="{42DC736C-74EE-403F-AB5D-967609768CD9}">
      <dgm:prSet/>
      <dgm:spPr/>
      <dgm:t>
        <a:bodyPr/>
        <a:lstStyle/>
        <a:p>
          <a:endParaRPr lang="en-US"/>
        </a:p>
      </dgm:t>
    </dgm:pt>
    <dgm:pt modelId="{1C943D66-A4BA-4CF2-A351-4B5BBBB8C69A}" type="parTrans" cxnId="{42DC736C-74EE-403F-AB5D-967609768CD9}">
      <dgm:prSet/>
      <dgm:spPr/>
      <dgm:t>
        <a:bodyPr/>
        <a:lstStyle/>
        <a:p>
          <a:endParaRPr lang="en-US"/>
        </a:p>
      </dgm:t>
    </dgm:pt>
    <dgm:pt modelId="{A9094BDF-752A-410E-B111-F1F87A9320EC}" type="pres">
      <dgm:prSet presAssocID="{95909AD6-BDC1-4776-8170-A033DE4EDA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A0C07A-F58B-4FD4-985A-50955781E2AB}" type="pres">
      <dgm:prSet presAssocID="{F73D444F-CCDD-483C-87C5-0AB57DE49698}" presName="composite" presStyleCnt="0"/>
      <dgm:spPr/>
      <dgm:t>
        <a:bodyPr/>
        <a:lstStyle/>
        <a:p>
          <a:endParaRPr lang="en-US"/>
        </a:p>
      </dgm:t>
    </dgm:pt>
    <dgm:pt modelId="{EB819258-B689-4A35-841D-D7394A29A1A4}" type="pres">
      <dgm:prSet presAssocID="{F73D444F-CCDD-483C-87C5-0AB57DE49698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BFEDA3C-A44F-4A67-AED1-00D9FCE1E301}" type="pres">
      <dgm:prSet presAssocID="{F73D444F-CCDD-483C-87C5-0AB57DE49698}" presName="txShp" presStyleLbl="node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F22CDA9-5387-4ADC-8A71-5A8854E27F21}" type="pres">
      <dgm:prSet presAssocID="{60014978-68F3-4326-8858-EBA51BD827EB}" presName="spacing" presStyleCnt="0"/>
      <dgm:spPr/>
      <dgm:t>
        <a:bodyPr/>
        <a:lstStyle/>
        <a:p>
          <a:endParaRPr lang="en-US"/>
        </a:p>
      </dgm:t>
    </dgm:pt>
    <dgm:pt modelId="{A22AD0D0-F4D5-4C83-8F39-E3EE3CFE01AD}" type="pres">
      <dgm:prSet presAssocID="{05059CBA-C580-47C0-808D-D65CAD35EB79}" presName="composite" presStyleCnt="0"/>
      <dgm:spPr/>
      <dgm:t>
        <a:bodyPr/>
        <a:lstStyle/>
        <a:p>
          <a:endParaRPr lang="en-US"/>
        </a:p>
      </dgm:t>
    </dgm:pt>
    <dgm:pt modelId="{E30EC0FA-5374-4F3D-BA8A-91A4B1841787}" type="pres">
      <dgm:prSet presAssocID="{05059CBA-C580-47C0-808D-D65CAD35EB79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364698-4F1B-4D53-96A3-E4F3292EAB75}" type="pres">
      <dgm:prSet presAssocID="{05059CBA-C580-47C0-808D-D65CAD35EB79}" presName="txShp" presStyleLbl="node1" presStyleIdx="1" presStyleCnt="2" custLinFactNeighborX="1295" custLinFactNeighborY="-2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42DC736C-74EE-403F-AB5D-967609768CD9}" srcId="{95909AD6-BDC1-4776-8170-A033DE4EDABA}" destId="{05059CBA-C580-47C0-808D-D65CAD35EB79}" srcOrd="1" destOrd="0" parTransId="{1C943D66-A4BA-4CF2-A351-4B5BBBB8C69A}" sibTransId="{B87496CA-AAFF-446A-8F39-F58DCE059691}"/>
    <dgm:cxn modelId="{CB9BB947-A3F3-4ACE-9832-D8CDB9613D84}" srcId="{95909AD6-BDC1-4776-8170-A033DE4EDABA}" destId="{F73D444F-CCDD-483C-87C5-0AB57DE49698}" srcOrd="0" destOrd="0" parTransId="{24314974-84B6-40BF-BA0E-7D1AC9665CF4}" sibTransId="{60014978-68F3-4326-8858-EBA51BD827EB}"/>
    <dgm:cxn modelId="{D904CD3E-CDAA-428E-8DC8-2D6A2794DD07}" type="presOf" srcId="{05059CBA-C580-47C0-808D-D65CAD35EB79}" destId="{2C364698-4F1B-4D53-96A3-E4F3292EAB75}" srcOrd="0" destOrd="0" presId="urn:microsoft.com/office/officeart/2005/8/layout/vList3#1"/>
    <dgm:cxn modelId="{1F3ECCD2-C84C-4DC6-8C00-7490FDCE7E86}" type="presOf" srcId="{95909AD6-BDC1-4776-8170-A033DE4EDABA}" destId="{A9094BDF-752A-410E-B111-F1F87A9320EC}" srcOrd="0" destOrd="0" presId="urn:microsoft.com/office/officeart/2005/8/layout/vList3#1"/>
    <dgm:cxn modelId="{7862DA08-EE07-4FE6-95DA-BCE1B332AC30}" type="presOf" srcId="{F73D444F-CCDD-483C-87C5-0AB57DE49698}" destId="{5BFEDA3C-A44F-4A67-AED1-00D9FCE1E301}" srcOrd="0" destOrd="0" presId="urn:microsoft.com/office/officeart/2005/8/layout/vList3#1"/>
    <dgm:cxn modelId="{F4F17B04-BA1F-42B5-BB57-5274778175ED}" type="presParOf" srcId="{A9094BDF-752A-410E-B111-F1F87A9320EC}" destId="{5DA0C07A-F58B-4FD4-985A-50955781E2AB}" srcOrd="0" destOrd="0" presId="urn:microsoft.com/office/officeart/2005/8/layout/vList3#1"/>
    <dgm:cxn modelId="{C8FDFBB3-DDEF-4A2A-B481-6FC563F56D71}" type="presParOf" srcId="{5DA0C07A-F58B-4FD4-985A-50955781E2AB}" destId="{EB819258-B689-4A35-841D-D7394A29A1A4}" srcOrd="0" destOrd="0" presId="urn:microsoft.com/office/officeart/2005/8/layout/vList3#1"/>
    <dgm:cxn modelId="{1282CC01-D5CE-4671-8EE2-EB1D430EF8F9}" type="presParOf" srcId="{5DA0C07A-F58B-4FD4-985A-50955781E2AB}" destId="{5BFEDA3C-A44F-4A67-AED1-00D9FCE1E301}" srcOrd="1" destOrd="0" presId="urn:microsoft.com/office/officeart/2005/8/layout/vList3#1"/>
    <dgm:cxn modelId="{D7EB9623-3ECE-4FF2-8701-6244E09B621A}" type="presParOf" srcId="{A9094BDF-752A-410E-B111-F1F87A9320EC}" destId="{6F22CDA9-5387-4ADC-8A71-5A8854E27F21}" srcOrd="1" destOrd="0" presId="urn:microsoft.com/office/officeart/2005/8/layout/vList3#1"/>
    <dgm:cxn modelId="{B4E77EB5-FF40-490E-8B98-396E85073C83}" type="presParOf" srcId="{A9094BDF-752A-410E-B111-F1F87A9320EC}" destId="{A22AD0D0-F4D5-4C83-8F39-E3EE3CFE01AD}" srcOrd="2" destOrd="0" presId="urn:microsoft.com/office/officeart/2005/8/layout/vList3#1"/>
    <dgm:cxn modelId="{15F69C3D-2D40-4DA6-860E-1928ED9A903D}" type="presParOf" srcId="{A22AD0D0-F4D5-4C83-8F39-E3EE3CFE01AD}" destId="{E30EC0FA-5374-4F3D-BA8A-91A4B1841787}" srcOrd="0" destOrd="0" presId="urn:microsoft.com/office/officeart/2005/8/layout/vList3#1"/>
    <dgm:cxn modelId="{34830FA8-E256-4621-B26D-E5488D2066DD}" type="presParOf" srcId="{A22AD0D0-F4D5-4C83-8F39-E3EE3CFE01AD}" destId="{2C364698-4F1B-4D53-96A3-E4F3292EAB7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BAAB-EC88-4144-ADE0-264914188116}">
      <dsp:nvSpPr>
        <dsp:cNvPr id="0" name=""/>
        <dsp:cNvSpPr/>
      </dsp:nvSpPr>
      <dsp:spPr>
        <a:xfrm>
          <a:off x="0" y="21779"/>
          <a:ext cx="8839200" cy="247104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NATIONAL BAER TEAM MEETING</a:t>
          </a:r>
          <a:br>
            <a:rPr lang="en-US" sz="3200" kern="1200" dirty="0" smtClean="0"/>
          </a:br>
          <a:r>
            <a:rPr lang="en-US" sz="3200" kern="1200" dirty="0" smtClean="0"/>
            <a:t>NATIONAL COORDINATORS REPORT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00"/>
              </a:solidFill>
            </a:rPr>
            <a:t>STATE of the BAER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April 21, 2015</a:t>
          </a:r>
          <a:endParaRPr lang="en-US" sz="3200" kern="1200" dirty="0"/>
        </a:p>
      </dsp:txBody>
      <dsp:txXfrm>
        <a:off x="120626" y="142405"/>
        <a:ext cx="8597948" cy="2229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572B5-8F27-4795-9E19-5FBE0D91A97C}">
      <dsp:nvSpPr>
        <dsp:cNvPr id="0" name=""/>
        <dsp:cNvSpPr/>
      </dsp:nvSpPr>
      <dsp:spPr>
        <a:xfrm>
          <a:off x="0" y="203032"/>
          <a:ext cx="7772400" cy="11179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/>
            <a:t>MEETING OBJECTIVES</a:t>
          </a:r>
          <a:endParaRPr lang="en-US" sz="4900" kern="1200" dirty="0"/>
        </a:p>
      </dsp:txBody>
      <dsp:txXfrm>
        <a:off x="54573" y="257605"/>
        <a:ext cx="7663254" cy="1008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EDA3C-A44F-4A67-AED1-00D9FCE1E301}">
      <dsp:nvSpPr>
        <dsp:cNvPr id="0" name=""/>
        <dsp:cNvSpPr/>
      </dsp:nvSpPr>
      <dsp:spPr>
        <a:xfrm rot="10800000">
          <a:off x="1834129" y="769"/>
          <a:ext cx="5472684" cy="18226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755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itchFamily="34" charset="0"/>
            </a:rPr>
            <a:t>BAER Program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itchFamily="34" charset="0"/>
            </a:rPr>
            <a:t>Policy Updates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1923105" y="89745"/>
        <a:ext cx="5294732" cy="1644735"/>
      </dsp:txXfrm>
    </dsp:sp>
    <dsp:sp modelId="{EB819258-B689-4A35-841D-D7394A29A1A4}">
      <dsp:nvSpPr>
        <dsp:cNvPr id="0" name=""/>
        <dsp:cNvSpPr/>
      </dsp:nvSpPr>
      <dsp:spPr>
        <a:xfrm>
          <a:off x="922786" y="769"/>
          <a:ext cx="1822687" cy="18226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64698-4F1B-4D53-96A3-E4F3292EAB75}">
      <dsp:nvSpPr>
        <dsp:cNvPr id="0" name=""/>
        <dsp:cNvSpPr/>
      </dsp:nvSpPr>
      <dsp:spPr>
        <a:xfrm rot="10800000">
          <a:off x="1905001" y="2362202"/>
          <a:ext cx="5472684" cy="18226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755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Prepare for this 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Season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Preview of Upcoming Issues</a:t>
          </a:r>
          <a:endParaRPr lang="en-US" sz="2100" kern="1200" dirty="0" smtClean="0">
            <a:latin typeface="Arial" pitchFamily="34" charset="0"/>
            <a:cs typeface="Arial" pitchFamily="34" charset="0"/>
          </a:endParaRP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>
            <a:latin typeface="Arial" pitchFamily="34" charset="0"/>
            <a:cs typeface="Arial" pitchFamily="34" charset="0"/>
          </a:endParaRP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 rot="10800000">
        <a:off x="1993977" y="2451178"/>
        <a:ext cx="5294732" cy="1644735"/>
      </dsp:txXfrm>
    </dsp:sp>
    <dsp:sp modelId="{E30EC0FA-5374-4F3D-BA8A-91A4B1841787}">
      <dsp:nvSpPr>
        <dsp:cNvPr id="0" name=""/>
        <dsp:cNvSpPr/>
      </dsp:nvSpPr>
      <dsp:spPr>
        <a:xfrm>
          <a:off x="922786" y="2367542"/>
          <a:ext cx="1822687" cy="18226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DD73550C-56FF-4DDB-9E3E-0DB0EA0E115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44504317-E53E-4080-BF0A-0F6F0F6C5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4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281B998-DF10-44D5-8FBE-E64F54288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8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D427C-360D-41AD-AAE0-FE8E3A73BF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10F5-C6D7-44E0-9E92-4B9A4438FA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20F2C-B8E7-4316-8255-C852D4E69C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9AC2-45EC-46E2-B931-38EA8DAA9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046F7-95BD-489F-890A-1885EE793E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D08A0-AFFB-4DF7-921D-45227176A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8A3FE-1BDE-40CE-B874-2A0DCFC5A1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7BA59-5A90-493B-8CFF-ED486953BA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CF71E-3D72-4A33-83A1-C5A6F8198E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3DA6F-1D10-404D-8791-DE3EBA217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99AA3-E07E-4927-AA7A-F0B9C72F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53E49-A25A-44A9-9B61-1CF054BDC4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335AF24-B1EA-4EF0-B913-62323C6E1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1550869"/>
              </p:ext>
            </p:extLst>
          </p:nvPr>
        </p:nvGraphicFramePr>
        <p:xfrm>
          <a:off x="152400" y="762000"/>
          <a:ext cx="8839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276600" y="3886200"/>
            <a:ext cx="2286000" cy="220980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9695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981200"/>
            <a:ext cx="6019800" cy="4114800"/>
          </a:xfrm>
        </p:spPr>
        <p:txBody>
          <a:bodyPr/>
          <a:lstStyle/>
          <a:p>
            <a:r>
              <a:rPr lang="en-US" dirty="0" smtClean="0"/>
              <a:t>BAER TRACKER: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You have to apply or re-up (form)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You have to </a:t>
            </a:r>
            <a:r>
              <a:rPr lang="en-US" dirty="0" smtClean="0"/>
              <a:t>respond </a:t>
            </a:r>
            <a:r>
              <a:rPr lang="en-US" dirty="0" smtClean="0"/>
              <a:t>to the Doodle poll on availability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You have to report your assignments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4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22469"/>
              </p:ext>
            </p:extLst>
          </p:nvPr>
        </p:nvGraphicFramePr>
        <p:xfrm>
          <a:off x="1501775" y="2746375"/>
          <a:ext cx="6142038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6141743" imgH="1364034" progId="Excel.Sheet.12">
                  <p:embed/>
                </p:oleObj>
              </mc:Choice>
              <mc:Fallback>
                <p:oleObj name="Worksheet" r:id="rId3" imgW="6141743" imgH="13640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1775" y="2746375"/>
                        <a:ext cx="6142038" cy="136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7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429000" y="457200"/>
            <a:ext cx="2374900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CC00"/>
                </a:solidFill>
              </a:rPr>
              <a:t>Questions?</a:t>
            </a:r>
          </a:p>
        </p:txBody>
      </p:sp>
      <p:pic>
        <p:nvPicPr>
          <p:cNvPr id="4" name="Content Placeholder 3" descr="100809 IBAER_2.jpg"/>
          <p:cNvPicPr>
            <a:picLocks noChangeAspect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>
          <a:xfrm>
            <a:off x="1465118" y="1805788"/>
            <a:ext cx="6213764" cy="411478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1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3406069"/>
              </p:ext>
            </p:extLst>
          </p:nvPr>
        </p:nvGraphicFramePr>
        <p:xfrm>
          <a:off x="685800" y="228600"/>
          <a:ext cx="7772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4532065"/>
              </p:ext>
            </p:extLst>
          </p:nvPr>
        </p:nvGraphicFramePr>
        <p:xfrm>
          <a:off x="381000" y="1905000"/>
          <a:ext cx="8229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74994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676400"/>
            <a:ext cx="6019800" cy="4648200"/>
          </a:xfrm>
        </p:spPr>
        <p:txBody>
          <a:bodyPr/>
          <a:lstStyle/>
          <a:p>
            <a:pPr marL="0" indent="0" algn="ctr">
              <a:buClr>
                <a:srgbClr val="FFFF00"/>
              </a:buClr>
              <a:buNone/>
            </a:pPr>
            <a:r>
              <a:rPr lang="en-US" dirty="0" smtClean="0"/>
              <a:t>The Interior Burned Area Emergency Response Coordinators and the National BAER Team Leaders would like to recognize and thank all of you who participate in the DOI BAER program.</a:t>
            </a:r>
          </a:p>
          <a:p>
            <a:pPr>
              <a:buClr>
                <a:srgbClr val="FFFF00"/>
              </a:buClr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Great Job!!!!!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8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476899"/>
            <a:ext cx="1066800" cy="68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28600"/>
            <a:ext cx="7772400" cy="1127294"/>
            <a:chOff x="0" y="7852"/>
            <a:chExt cx="7772400" cy="11272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0" y="7852"/>
              <a:ext cx="7772400" cy="112729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5030" y="62882"/>
              <a:ext cx="7662340" cy="10172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700" dirty="0" smtClean="0"/>
                <a:t>SAFETY FIRST!</a:t>
              </a:r>
              <a:endParaRPr lang="en-US" sz="4700" kern="1200" dirty="0"/>
            </a:p>
          </p:txBody>
        </p:sp>
      </p:grp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92787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http://www.nifc.gov/sixminutes/images/sm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953" y="2209799"/>
            <a:ext cx="2914650" cy="1857375"/>
          </a:xfrm>
          <a:prstGeom prst="rect">
            <a:avLst/>
          </a:prstGeom>
          <a:noFill/>
        </p:spPr>
      </p:pic>
      <p:pic>
        <p:nvPicPr>
          <p:cNvPr id="59394" name="Picture 2" descr="F:\BAER\Pics\Las Conchus JH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2159"/>
            <a:ext cx="1689389" cy="22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676400"/>
            <a:ext cx="6019800" cy="4648200"/>
          </a:xfrm>
        </p:spPr>
        <p:txBody>
          <a:bodyPr/>
          <a:lstStyle/>
          <a:p>
            <a:pPr>
              <a:buClr>
                <a:srgbClr val="FFFF00"/>
              </a:buClr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Professionalism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Timely response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Produce a good product (ES plan)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4000" dirty="0"/>
              <a:t>Interior’s Expectations of </a:t>
            </a:r>
            <a:r>
              <a:rPr lang="en-US" sz="4000" dirty="0" smtClean="0"/>
              <a:t>BAER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0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676400"/>
            <a:ext cx="6019800" cy="4648200"/>
          </a:xfrm>
        </p:spPr>
        <p:txBody>
          <a:bodyPr/>
          <a:lstStyle/>
          <a:p>
            <a:pPr>
              <a:buClr>
                <a:srgbClr val="FFFF00"/>
              </a:buClr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Resource Specialists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Team Leaders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BAER Coordinators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“A” Team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4000" dirty="0"/>
              <a:t>Who </a:t>
            </a:r>
            <a:r>
              <a:rPr lang="en-US" sz="4000" dirty="0" smtClean="0"/>
              <a:t>We Are 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0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600200"/>
            <a:ext cx="6019800" cy="4419600"/>
          </a:xfrm>
        </p:spPr>
        <p:txBody>
          <a:bodyPr/>
          <a:lstStyle/>
          <a:p>
            <a:r>
              <a:rPr lang="en-US" dirty="0" smtClean="0"/>
              <a:t>Values </a:t>
            </a:r>
            <a:r>
              <a:rPr lang="en-US" dirty="0" smtClean="0"/>
              <a:t>at Risk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/>
              <a:t>How you do your </a:t>
            </a:r>
            <a:r>
              <a:rPr lang="en-US" dirty="0" smtClean="0"/>
              <a:t>assessments</a:t>
            </a:r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 smtClean="0"/>
              <a:t>you do your basic </a:t>
            </a:r>
            <a:r>
              <a:rPr lang="en-US" dirty="0" smtClean="0"/>
              <a:t>reports</a:t>
            </a:r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 smtClean="0"/>
              <a:t>the final package is put together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</a:t>
            </a:r>
            <a:r>
              <a:rPr lang="en-US" sz="4000" dirty="0" smtClean="0"/>
              <a:t>You Do Your </a:t>
            </a:r>
            <a:r>
              <a:rPr lang="en-US" sz="4000" dirty="0"/>
              <a:t>J</a:t>
            </a:r>
            <a:r>
              <a:rPr lang="en-US" sz="4000" dirty="0" smtClean="0"/>
              <a:t>ob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6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524000"/>
            <a:ext cx="6019800" cy="44196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dirty="0" smtClean="0"/>
              <a:t>BAER Programs: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Emergency Stabilization (ES)</a:t>
            </a:r>
          </a:p>
          <a:p>
            <a:pPr lvl="2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Primary focus of your plans</a:t>
            </a:r>
          </a:p>
          <a:p>
            <a:pPr lvl="2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Clr>
                <a:srgbClr val="FFFF00"/>
              </a:buClr>
            </a:pPr>
            <a:r>
              <a:rPr lang="en-US" dirty="0" smtClean="0"/>
              <a:t>What’s Kind of New:</a:t>
            </a:r>
            <a:endParaRPr lang="en-US" dirty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Burned Area Rehabilitation (BAR)</a:t>
            </a:r>
          </a:p>
          <a:p>
            <a:pPr lvl="2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Are including BAR recommendations in the more “national” level incidents &amp; BAR treatments in the “regional/state” level plans</a:t>
            </a:r>
            <a:r>
              <a:rPr lang="en-US" dirty="0" smtClean="0"/>
              <a:t>.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Restoration -  Need to look long-term to determine what our ultimate goal of the site might be.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981200"/>
            <a:ext cx="6019800" cy="4419600"/>
          </a:xfrm>
        </p:spPr>
        <p:txBody>
          <a:bodyPr/>
          <a:lstStyle/>
          <a:p>
            <a:r>
              <a:rPr lang="en-US" dirty="0" smtClean="0"/>
              <a:t>Tools: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AGWA modeling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Risk Assessment tool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Use of ADs – 90 days after plan signature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11435</TotalTime>
  <Words>227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Couture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fire</dc:creator>
  <cp:lastModifiedBy>Ballard, Lou</cp:lastModifiedBy>
  <cp:revision>197</cp:revision>
  <cp:lastPrinted>2015-04-09T14:37:43Z</cp:lastPrinted>
  <dcterms:created xsi:type="dcterms:W3CDTF">2007-11-12T21:48:34Z</dcterms:created>
  <dcterms:modified xsi:type="dcterms:W3CDTF">2015-04-16T19:21:16Z</dcterms:modified>
</cp:coreProperties>
</file>