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1"/>
  </p:notesMasterIdLst>
  <p:sldIdLst>
    <p:sldId id="256" r:id="rId5"/>
    <p:sldId id="269" r:id="rId6"/>
    <p:sldId id="270" r:id="rId7"/>
    <p:sldId id="271" r:id="rId8"/>
    <p:sldId id="272" r:id="rId9"/>
    <p:sldId id="273" r:id="rId10"/>
    <p:sldId id="276" r:id="rId11"/>
    <p:sldId id="278" r:id="rId12"/>
    <p:sldId id="279" r:id="rId13"/>
    <p:sldId id="286" r:id="rId14"/>
    <p:sldId id="284" r:id="rId15"/>
    <p:sldId id="281" r:id="rId16"/>
    <p:sldId id="274" r:id="rId17"/>
    <p:sldId id="258" r:id="rId18"/>
    <p:sldId id="275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" initials="S" lastIdx="5" clrIdx="0"/>
  <p:cmAuthor id="1" name="Dave Goodrich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BE39E-13D7-4906-A013-B4D4F1E33DF3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306E-284B-4078-AC4E-23E1D1828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unburned conditions are not modeled well by</a:t>
            </a:r>
            <a:r>
              <a:rPr lang="en-US" baseline="0" dirty="0" smtClean="0"/>
              <a:t> K2 (physically based models) with low runoff ratios.  Also remind that K2 does not model saturation excess runoff generation (expected mechanism for forests)  but does model burned conditions well (infiltration excess)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36C1-0D49-487B-BFB8-15DB65D354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0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1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78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23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6441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50" y="1304925"/>
            <a:ext cx="350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304925"/>
            <a:ext cx="350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094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944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972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146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1935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8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69748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257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"/>
            <a:ext cx="2038350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"/>
            <a:ext cx="5962650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806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329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037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17200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50" y="1304925"/>
            <a:ext cx="350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304925"/>
            <a:ext cx="3505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779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1185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567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377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6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30040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56718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695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"/>
            <a:ext cx="2038350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"/>
            <a:ext cx="5962650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799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4"/>
            <a:ext cx="8153400" cy="610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985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FD26-E430-41B2-B064-FCE76B8BFE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CDD4-A449-44A4-83C8-F0CC0EE699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65F0-610F-4F1A-A730-113082417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6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C136-820F-4D54-80B4-C2C5DA48F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71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BB0-C976-4225-AD55-488614BAB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6D52-A4CC-4A90-8A36-60FDCF4D1A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24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1B72-FD00-4575-9BEF-0AEC338F87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7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F4D-2455-4E00-A473-27C0DBE0DD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92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D67-548E-4878-8B21-02F67FD3D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1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7B96-E085-407B-A6C4-CD4463A6D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62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39C-D545-4708-A838-41C717BB75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5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8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7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3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3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68D2-1541-4930-93A2-E67EB1B617F0}" type="datetimeFigureOut">
              <a:rPr lang="en-US" smtClean="0"/>
              <a:t>4/23/15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899B-F5C7-4D44-9935-174A5E694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304925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AutoShape 31"/>
          <p:cNvSpPr>
            <a:spLocks noChangeAspect="1" noChangeArrowheads="1" noTextEdit="1"/>
          </p:cNvSpPr>
          <p:nvPr userDrawn="1"/>
        </p:nvSpPr>
        <p:spPr bwMode="auto">
          <a:xfrm>
            <a:off x="30165" y="5719763"/>
            <a:ext cx="6508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l"/>
        <a:tabLst>
          <a:tab pos="744520" algn="l"/>
        </a:tabLst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783" indent="-287331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:"/>
        <a:tabLst>
          <a:tab pos="744520" algn="l"/>
        </a:tabLst>
        <a:defRPr sz="2000" b="1">
          <a:solidFill>
            <a:srgbClr val="CC0000"/>
          </a:solidFill>
          <a:latin typeface="+mn-lt"/>
          <a:ea typeface="ＭＳ Ｐゴシック" charset="0"/>
        </a:defRPr>
      </a:lvl2pPr>
      <a:lvl3pPr marL="1033437" indent="-228594" algn="l" rtl="0" eaLnBrk="0" fontAlgn="base" hangingPunct="0">
        <a:spcBef>
          <a:spcPct val="20000"/>
        </a:spcBef>
        <a:spcAft>
          <a:spcPct val="0"/>
        </a:spcAft>
        <a:buSzPct val="50000"/>
        <a:buFont typeface="Monotype Sorts" charset="0"/>
        <a:buChar char="l"/>
        <a:tabLst>
          <a:tab pos="744520" algn="l"/>
        </a:tabLst>
        <a:defRPr sz="2000" b="1">
          <a:solidFill>
            <a:srgbClr val="006600"/>
          </a:solidFill>
          <a:latin typeface="+mn-lt"/>
          <a:ea typeface="ＭＳ Ｐゴシック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tabLst>
          <a:tab pos="74452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304925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2" name="AutoShape 31"/>
          <p:cNvSpPr>
            <a:spLocks noChangeAspect="1" noChangeArrowheads="1" noTextEdit="1"/>
          </p:cNvSpPr>
          <p:nvPr userDrawn="1"/>
        </p:nvSpPr>
        <p:spPr bwMode="auto">
          <a:xfrm>
            <a:off x="30165" y="5719763"/>
            <a:ext cx="6508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18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CC00"/>
          </a:solidFill>
          <a:latin typeface="Times New Roman" pitchFamily="18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Monotype Sorts" charset="2"/>
        <a:buChar char="l"/>
        <a:tabLst>
          <a:tab pos="744520" algn="l"/>
        </a:tabLst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85783" indent="-287331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:"/>
        <a:tabLst>
          <a:tab pos="744520" algn="l"/>
        </a:tabLst>
        <a:defRPr sz="2000" b="1">
          <a:solidFill>
            <a:srgbClr val="CC0000"/>
          </a:solidFill>
          <a:latin typeface="+mn-lt"/>
          <a:ea typeface="MS PGothic" pitchFamily="34" charset="-128"/>
          <a:cs typeface="MS PGothic" charset="0"/>
        </a:defRPr>
      </a:lvl2pPr>
      <a:lvl3pPr marL="1033437" indent="-228594" algn="l" rtl="0" eaLnBrk="0" fontAlgn="base" hangingPunct="0">
        <a:spcBef>
          <a:spcPct val="20000"/>
        </a:spcBef>
        <a:spcAft>
          <a:spcPct val="0"/>
        </a:spcAft>
        <a:buSzPct val="50000"/>
        <a:buFont typeface="Monotype Sorts" charset="2"/>
        <a:buChar char="l"/>
        <a:tabLst>
          <a:tab pos="744520" algn="l"/>
        </a:tabLst>
        <a:defRPr sz="2000" b="1">
          <a:solidFill>
            <a:srgbClr val="006600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tabLst>
          <a:tab pos="744520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74452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F615-B82C-40DA-AA3F-90C34A93C0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63" y="0"/>
            <a:ext cx="8791074" cy="185983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Watershed Modeling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Assessments/Decisions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563" y="2122785"/>
            <a:ext cx="8550876" cy="333774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Phillip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Guertin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Arizona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David C. Goodrich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USDA Agricultural Research Service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comments from T.J. Clifford and Dr. Richard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ete) Hawkins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heade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64" y="5592003"/>
            <a:ext cx="2449775" cy="85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1641"/>
              </p:ext>
            </p:extLst>
          </p:nvPr>
        </p:nvGraphicFramePr>
        <p:xfrm>
          <a:off x="296563" y="5460531"/>
          <a:ext cx="1267873" cy="11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hoto Editor Photo" r:id="rId5" imgW="762106" imgH="685714" progId="MSPhotoEd.3">
                  <p:embed/>
                </p:oleObj>
              </mc:Choice>
              <mc:Fallback>
                <p:oleObj name="Photo Editor Photo" r:id="rId5" imgW="762106" imgH="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63" y="5460531"/>
                        <a:ext cx="1267873" cy="1141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72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/>
          </p:cNvGraphicFramePr>
          <p:nvPr/>
        </p:nvGraphicFramePr>
        <p:xfrm>
          <a:off x="3319463" y="127000"/>
          <a:ext cx="5392737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6113783" imgH="3248899" progId="Excel.Sheet.8">
                  <p:embed/>
                </p:oleObj>
              </mc:Choice>
              <mc:Fallback>
                <p:oleObj name="Worksheet" r:id="rId3" imgW="6113783" imgH="324889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27000"/>
                        <a:ext cx="5392737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81000" y="1125538"/>
            <a:ext cx="2862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Pre - Fire Hydrograph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8/16/57 – 8/26/57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06400" y="3092450"/>
            <a:ext cx="2803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Post - Fire Hydrograph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7/24/03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(Aspen Fire – 6/17/03 ~ 7/10/03)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36888"/>
            <a:ext cx="5322888" cy="2406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 rot="-5400000">
            <a:off x="2768601" y="4308475"/>
            <a:ext cx="15605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Runoff (mm/hr)   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5365750" y="5124450"/>
            <a:ext cx="136842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Time (minutes)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8147050" y="5072063"/>
            <a:ext cx="52705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200</a:t>
            </a:r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6099175" y="3381375"/>
            <a:ext cx="257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endParaRPr lang="en-US" sz="1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Text Box 4"/>
          <p:cNvSpPr txBox="1">
            <a:spLocks noChangeArrowheads="1"/>
          </p:cNvSpPr>
          <p:nvPr/>
        </p:nvSpPr>
        <p:spPr bwMode="auto">
          <a:xfrm>
            <a:off x="152400" y="290513"/>
            <a:ext cx="285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Marshall Gulch</a:t>
            </a:r>
          </a:p>
        </p:txBody>
      </p:sp>
      <p:sp>
        <p:nvSpPr>
          <p:cNvPr id="40970" name="Text Box 5"/>
          <p:cNvSpPr txBox="1">
            <a:spLocks noChangeArrowheads="1"/>
          </p:cNvSpPr>
          <p:nvPr/>
        </p:nvSpPr>
        <p:spPr bwMode="auto">
          <a:xfrm>
            <a:off x="508000" y="5548313"/>
            <a:ext cx="82169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99"/>
                </a:solidFill>
                <a:latin typeface="Arial" charset="0"/>
                <a:ea typeface="ＭＳ Ｐゴシック" charset="0"/>
                <a:cs typeface="ＭＳ Ｐゴシック" charset="0"/>
              </a:rPr>
              <a:t>Runoff / rainfall ratio similar; timing &amp; peak runoff rate are profoundly different (also noted by Springer &amp; Hawkins 2005; McLin et al. 2001).</a:t>
            </a:r>
            <a:r>
              <a:rPr lang="en-US" sz="220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FF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1" name="TextBox 2"/>
          <p:cNvSpPr txBox="1">
            <a:spLocks noChangeArrowheads="1"/>
          </p:cNvSpPr>
          <p:nvPr/>
        </p:nvSpPr>
        <p:spPr bwMode="auto">
          <a:xfrm>
            <a:off x="3810000" y="5006975"/>
            <a:ext cx="312738" cy="369888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8712200" y="6426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6150" y="2324100"/>
            <a:ext cx="1082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 days</a:t>
            </a:r>
          </a:p>
        </p:txBody>
      </p:sp>
      <p:cxnSp>
        <p:nvCxnSpPr>
          <p:cNvPr id="40974" name="Straight Arrow Connector 8"/>
          <p:cNvCxnSpPr>
            <a:cxnSpLocks noChangeShapeType="1"/>
          </p:cNvCxnSpPr>
          <p:nvPr/>
        </p:nvCxnSpPr>
        <p:spPr bwMode="auto">
          <a:xfrm flipV="1">
            <a:off x="5838825" y="2540000"/>
            <a:ext cx="2146300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Straight Arrow Connector 20"/>
          <p:cNvCxnSpPr>
            <a:cxnSpLocks noChangeShapeType="1"/>
          </p:cNvCxnSpPr>
          <p:nvPr/>
        </p:nvCxnSpPr>
        <p:spPr bwMode="auto">
          <a:xfrm flipH="1">
            <a:off x="4065588" y="2562225"/>
            <a:ext cx="690562" cy="79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800600" y="3067050"/>
            <a:ext cx="10893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~3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</a:t>
            </a:r>
          </a:p>
        </p:txBody>
      </p:sp>
      <p:cxnSp>
        <p:nvCxnSpPr>
          <p:cNvPr id="40977" name="Straight Arrow Connector 26"/>
          <p:cNvCxnSpPr>
            <a:cxnSpLocks noChangeShapeType="1"/>
          </p:cNvCxnSpPr>
          <p:nvPr/>
        </p:nvCxnSpPr>
        <p:spPr bwMode="auto">
          <a:xfrm flipV="1">
            <a:off x="5837238" y="3282950"/>
            <a:ext cx="2146300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Straight Arrow Connector 27"/>
          <p:cNvCxnSpPr>
            <a:cxnSpLocks noChangeShapeType="1"/>
          </p:cNvCxnSpPr>
          <p:nvPr/>
        </p:nvCxnSpPr>
        <p:spPr bwMode="auto">
          <a:xfrm flipH="1">
            <a:off x="4116388" y="3305175"/>
            <a:ext cx="688975" cy="79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9" name="TextBox 4"/>
          <p:cNvSpPr txBox="1">
            <a:spLocks noChangeArrowheads="1"/>
          </p:cNvSpPr>
          <p:nvPr/>
        </p:nvSpPr>
        <p:spPr bwMode="auto">
          <a:xfrm>
            <a:off x="3502025" y="312738"/>
            <a:ext cx="582613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0.16</a:t>
            </a:r>
          </a:p>
        </p:txBody>
      </p:sp>
      <p:sp>
        <p:nvSpPr>
          <p:cNvPr id="40980" name="Oval 4"/>
          <p:cNvSpPr>
            <a:spLocks noChangeArrowheads="1"/>
          </p:cNvSpPr>
          <p:nvPr/>
        </p:nvSpPr>
        <p:spPr bwMode="auto">
          <a:xfrm>
            <a:off x="3457575" y="306388"/>
            <a:ext cx="674688" cy="3429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Straight Connector 7"/>
          <p:cNvCxnSpPr>
            <a:cxnSpLocks noChangeShapeType="1"/>
          </p:cNvCxnSpPr>
          <p:nvPr/>
        </p:nvCxnSpPr>
        <p:spPr bwMode="auto">
          <a:xfrm>
            <a:off x="214313" y="879475"/>
            <a:ext cx="2774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TextBox 35"/>
          <p:cNvSpPr txBox="1">
            <a:spLocks noChangeArrowheads="1"/>
          </p:cNvSpPr>
          <p:nvPr/>
        </p:nvSpPr>
        <p:spPr bwMode="auto">
          <a:xfrm>
            <a:off x="5981700" y="3378200"/>
            <a:ext cx="27689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Avg. Storm Depth ~ 43.9 mm</a:t>
            </a:r>
          </a:p>
          <a:p>
            <a:r>
              <a:rPr lang="en-US" sz="1400" b="1" dirty="0">
                <a:latin typeface="Arial" charset="0"/>
                <a:cs typeface="Arial" charset="0"/>
              </a:rPr>
              <a:t>Runoff Vol. ~ </a:t>
            </a:r>
            <a:r>
              <a:rPr lang="en-US" sz="1400" b="1" dirty="0" smtClean="0">
                <a:latin typeface="Arial" charset="0"/>
                <a:cs typeface="Arial" charset="0"/>
              </a:rPr>
              <a:t>4.6mm</a:t>
            </a:r>
            <a:endParaRPr lang="en-US" sz="1400" b="1" dirty="0">
              <a:latin typeface="Arial" charset="0"/>
              <a:cs typeface="Arial" charset="0"/>
            </a:endParaRPr>
          </a:p>
          <a:p>
            <a:r>
              <a:rPr lang="en-US" sz="1400" b="1" dirty="0">
                <a:latin typeface="Arial" charset="0"/>
                <a:cs typeface="Arial" charset="0"/>
              </a:rPr>
              <a:t>Runoff/Rainfall Ratio = </a:t>
            </a:r>
            <a:r>
              <a:rPr lang="en-US" sz="1400" b="1" dirty="0" smtClean="0">
                <a:latin typeface="Arial" charset="0"/>
                <a:cs typeface="Arial" charset="0"/>
              </a:rPr>
              <a:t>0.10</a:t>
            </a:r>
            <a:endParaRPr lang="en-US" sz="1400" b="1" dirty="0">
              <a:latin typeface="Arial" charset="0"/>
              <a:cs typeface="Arial" charset="0"/>
            </a:endParaRPr>
          </a:p>
          <a:p>
            <a:r>
              <a:rPr lang="en-US" sz="1400" b="1" dirty="0" err="1">
                <a:latin typeface="Arial" charset="0"/>
                <a:cs typeface="Arial" charset="0"/>
              </a:rPr>
              <a:t>Qp</a:t>
            </a:r>
            <a:r>
              <a:rPr lang="en-US" sz="1400" b="1" dirty="0">
                <a:latin typeface="Arial" charset="0"/>
                <a:cs typeface="Arial" charset="0"/>
              </a:rPr>
              <a:t> = </a:t>
            </a:r>
            <a:r>
              <a:rPr lang="en-US" sz="1400" b="1" dirty="0" smtClean="0">
                <a:latin typeface="Arial" charset="0"/>
                <a:cs typeface="Arial" charset="0"/>
              </a:rPr>
              <a:t>4.14 </a:t>
            </a:r>
            <a:r>
              <a:rPr lang="en-US" sz="1400" b="1" dirty="0">
                <a:latin typeface="Arial" charset="0"/>
                <a:cs typeface="Arial" charset="0"/>
              </a:rPr>
              <a:t>mm/</a:t>
            </a:r>
            <a:r>
              <a:rPr lang="en-US" sz="1400" b="1" dirty="0" err="1" smtClean="0">
                <a:latin typeface="Arial" charset="0"/>
                <a:cs typeface="Arial" charset="0"/>
              </a:rPr>
              <a:t>hr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(10-25yr</a:t>
            </a:r>
            <a:r>
              <a:rPr lang="en-US" sz="1400" b="1" dirty="0">
                <a:latin typeface="Arial" charset="0"/>
                <a:cs typeface="Arial" charset="0"/>
              </a:rPr>
              <a:t>, 60 min design storm)</a:t>
            </a:r>
          </a:p>
          <a:p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40983" name="Rectangle 22"/>
          <p:cNvSpPr>
            <a:spLocks noChangeArrowheads="1"/>
          </p:cNvSpPr>
          <p:nvPr/>
        </p:nvSpPr>
        <p:spPr bwMode="auto">
          <a:xfrm>
            <a:off x="3721100" y="3441700"/>
            <a:ext cx="177800" cy="167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Box 4"/>
          <p:cNvSpPr txBox="1">
            <a:spLocks noChangeArrowheads="1"/>
          </p:cNvSpPr>
          <p:nvPr/>
        </p:nvSpPr>
        <p:spPr bwMode="auto">
          <a:xfrm>
            <a:off x="3713163" y="4624388"/>
            <a:ext cx="4699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1.0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5" name="TextBox 4"/>
          <p:cNvSpPr txBox="1">
            <a:spLocks noChangeArrowheads="1"/>
          </p:cNvSpPr>
          <p:nvPr/>
        </p:nvSpPr>
        <p:spPr bwMode="auto">
          <a:xfrm>
            <a:off x="3721100" y="4183063"/>
            <a:ext cx="4699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2.0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Box 4"/>
          <p:cNvSpPr txBox="1">
            <a:spLocks noChangeArrowheads="1"/>
          </p:cNvSpPr>
          <p:nvPr/>
        </p:nvSpPr>
        <p:spPr bwMode="auto">
          <a:xfrm>
            <a:off x="3692525" y="3319463"/>
            <a:ext cx="4699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4.0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7" name="TextBox 4"/>
          <p:cNvSpPr txBox="1">
            <a:spLocks noChangeArrowheads="1"/>
          </p:cNvSpPr>
          <p:nvPr/>
        </p:nvSpPr>
        <p:spPr bwMode="auto">
          <a:xfrm>
            <a:off x="3705225" y="3751263"/>
            <a:ext cx="4699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3.0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8" name="Rectangle 24"/>
          <p:cNvSpPr>
            <a:spLocks noChangeArrowheads="1"/>
          </p:cNvSpPr>
          <p:nvPr/>
        </p:nvSpPr>
        <p:spPr bwMode="auto">
          <a:xfrm>
            <a:off x="3556000" y="3073400"/>
            <a:ext cx="431800" cy="1857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Box 43"/>
          <p:cNvSpPr txBox="1">
            <a:spLocks noChangeArrowheads="1"/>
          </p:cNvSpPr>
          <p:nvPr/>
        </p:nvSpPr>
        <p:spPr bwMode="auto">
          <a:xfrm>
            <a:off x="5802313" y="373063"/>
            <a:ext cx="25643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 dirty="0">
                <a:latin typeface="Arial" charset="0"/>
                <a:cs typeface="Arial" charset="0"/>
              </a:rPr>
              <a:t>Avg. Storm Depth ~ 54 mm</a:t>
            </a:r>
          </a:p>
          <a:p>
            <a:r>
              <a:rPr lang="en-US" sz="1400" b="1" dirty="0">
                <a:latin typeface="Arial" charset="0"/>
                <a:cs typeface="Arial" charset="0"/>
              </a:rPr>
              <a:t>Runoff Vol. ~ 10 mm</a:t>
            </a:r>
          </a:p>
          <a:p>
            <a:r>
              <a:rPr lang="en-US" sz="1400" b="1" dirty="0">
                <a:latin typeface="Arial" charset="0"/>
                <a:cs typeface="Arial" charset="0"/>
              </a:rPr>
              <a:t>Runoff/Rainfall Ratio = 0.19</a:t>
            </a:r>
          </a:p>
          <a:p>
            <a:r>
              <a:rPr lang="en-US" sz="1400" b="1" dirty="0" err="1">
                <a:latin typeface="Arial" charset="0"/>
                <a:cs typeface="Arial" charset="0"/>
              </a:rPr>
              <a:t>Qp</a:t>
            </a:r>
            <a:r>
              <a:rPr lang="en-US" sz="1400" b="1" dirty="0">
                <a:latin typeface="Arial" charset="0"/>
                <a:cs typeface="Arial" charset="0"/>
              </a:rPr>
              <a:t> = 0.16 mm/</a:t>
            </a:r>
            <a:r>
              <a:rPr lang="en-US" sz="1400" b="1" dirty="0" err="1" smtClean="0">
                <a:latin typeface="Arial" charset="0"/>
                <a:cs typeface="Arial" charset="0"/>
              </a:rPr>
              <a:t>hr</a:t>
            </a:r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cs typeface="Arial" charset="0"/>
              </a:rPr>
              <a:t>(~ 5yr, 60 min design storm)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40990" name="Oval 23"/>
          <p:cNvSpPr>
            <a:spLocks noChangeArrowheads="1"/>
          </p:cNvSpPr>
          <p:nvPr/>
        </p:nvSpPr>
        <p:spPr bwMode="auto">
          <a:xfrm flipV="1">
            <a:off x="3556000" y="3251200"/>
            <a:ext cx="674688" cy="482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7828D-DB84-45D3-87C3-60379F7DA9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3386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Percent Change for Observed Storms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(no modeling results on this slide)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5257809"/>
            <a:ext cx="8636000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"/>
                <a:cs typeface="Arial"/>
              </a:rPr>
              <a:t>399% Difference in </a:t>
            </a:r>
            <a:r>
              <a:rPr lang="en-US" sz="2600" b="1" dirty="0" err="1" smtClean="0">
                <a:solidFill>
                  <a:srgbClr val="FFFF00"/>
                </a:solidFill>
                <a:latin typeface="Arial"/>
                <a:cs typeface="Arial"/>
              </a:rPr>
              <a:t>Qp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cs typeface="Arial"/>
              </a:rPr>
              <a:t> from burned to unburned for an Obs. ~5 year, 1 </a:t>
            </a:r>
            <a:r>
              <a:rPr lang="en-US" sz="2600" b="1" dirty="0" err="1" smtClean="0">
                <a:solidFill>
                  <a:srgbClr val="FFFF00"/>
                </a:solidFill>
                <a:latin typeface="Arial"/>
                <a:cs typeface="Arial"/>
              </a:rPr>
              <a:t>hr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cs typeface="Arial"/>
              </a:rPr>
              <a:t> design storm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4800" y="1972732"/>
            <a:ext cx="4251960" cy="3200400"/>
            <a:chOff x="609600" y="609600"/>
            <a:chExt cx="4023360" cy="3017520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609600"/>
              <a:ext cx="4023360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586147" y="1031242"/>
              <a:ext cx="1905000" cy="31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    I30 =71 mm/hr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40494" y="2386877"/>
              <a:ext cx="1673116" cy="3192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Qp</a:t>
              </a:r>
              <a:r>
                <a:rPr lang="en-US" sz="16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= 0.83 mm/h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24400" y="1972732"/>
            <a:ext cx="4526475" cy="3200400"/>
            <a:chOff x="609600" y="3657600"/>
            <a:chExt cx="4345422" cy="3017520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657600"/>
              <a:ext cx="4023360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669022" y="4112624"/>
              <a:ext cx="2286000" cy="31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    I30=65 mm/hr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31281" y="5431252"/>
              <a:ext cx="1690612" cy="319208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Qp</a:t>
              </a:r>
              <a:r>
                <a:rPr lang="en-US" sz="16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= 4.14 mm/h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7867" y="1058332"/>
            <a:ext cx="4351866" cy="769441"/>
          </a:xfrm>
          <a:prstGeom prst="rect">
            <a:avLst/>
          </a:prstGeom>
          <a:solidFill>
            <a:srgbClr val="1616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Unburned Condition 2013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7/27/2013 – 45 mm storm depth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3733" y="1058329"/>
            <a:ext cx="4250267" cy="769441"/>
          </a:xfrm>
          <a:prstGeom prst="rect">
            <a:avLst/>
          </a:prstGeom>
          <a:solidFill>
            <a:srgbClr val="1616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Burned Condition 2003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7/24/2003 – 41 mm storm depth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627" y="6197604"/>
            <a:ext cx="8525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NOTE: 5 year – 1 hour design storm for this location is 43 mm</a:t>
            </a:r>
            <a:endParaRPr lang="en-US" sz="2200" b="1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1016002"/>
            <a:ext cx="9144000" cy="338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7704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828D-DB84-45D3-87C3-60379F7DA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0750"/>
            <a:ext cx="9144000" cy="461665"/>
          </a:xfrm>
          <a:prstGeom prst="rect">
            <a:avLst/>
          </a:prstGeom>
          <a:solidFill>
            <a:srgbClr val="16165D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456% Diff. in Peak Flow at Outlet for a 5 </a:t>
            </a:r>
            <a:r>
              <a:rPr lang="en-US" sz="2400" b="1" dirty="0" err="1" smtClean="0">
                <a:solidFill>
                  <a:srgbClr val="FFFF00"/>
                </a:solidFill>
              </a:rPr>
              <a:t>yr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- 1 </a:t>
            </a:r>
            <a:r>
              <a:rPr lang="en-US" sz="2400" b="1" dirty="0" err="1" smtClean="0">
                <a:solidFill>
                  <a:srgbClr val="FFFF00"/>
                </a:solidFill>
              </a:rPr>
              <a:t>hr</a:t>
            </a:r>
            <a:r>
              <a:rPr lang="en-US" sz="2400" b="1" dirty="0" smtClean="0">
                <a:solidFill>
                  <a:srgbClr val="FFFF00"/>
                </a:solidFill>
              </a:rPr>
              <a:t> Design Storm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944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Percent </a:t>
            </a:r>
            <a:r>
              <a:rPr lang="en-US" sz="3200" b="1" dirty="0" smtClean="0"/>
              <a:t>Change for </a:t>
            </a:r>
            <a:r>
              <a:rPr lang="en-US" sz="3200" b="1" dirty="0"/>
              <a:t>Simulated Design Storm</a:t>
            </a:r>
          </a:p>
        </p:txBody>
      </p:sp>
      <p:pic>
        <p:nvPicPr>
          <p:cNvPr id="12" name="Picture 11" descr="Pdiff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823" y="1210744"/>
            <a:ext cx="4527177" cy="3498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4994" y="1811879"/>
            <a:ext cx="261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Total Rainfall  = 43mm    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I30  = 70 mm/hr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3" y="4563544"/>
            <a:ext cx="1312333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</a:rPr>
              <a:t>Qp</a:t>
            </a:r>
            <a:r>
              <a:rPr lang="en-US" sz="1600" b="1" dirty="0" smtClean="0">
                <a:solidFill>
                  <a:srgbClr val="FFFFFF"/>
                </a:solidFill>
              </a:rPr>
              <a:t>=9 mm/h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4670" y="601141"/>
            <a:ext cx="9381067" cy="446276"/>
          </a:xfrm>
          <a:prstGeom prst="rect">
            <a:avLst/>
          </a:prstGeom>
          <a:solidFill>
            <a:srgbClr val="16165D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Model Burned &amp; Unburned </a:t>
            </a:r>
            <a:r>
              <a:rPr lang="en-US" sz="2200" b="1" dirty="0">
                <a:solidFill>
                  <a:schemeClr val="bg1"/>
                </a:solidFill>
              </a:rPr>
              <a:t>u</a:t>
            </a:r>
            <a:r>
              <a:rPr lang="en-US" sz="2200" b="1" dirty="0" smtClean="0">
                <a:solidFill>
                  <a:schemeClr val="bg1"/>
                </a:solidFill>
              </a:rPr>
              <a:t>sing default (</a:t>
            </a:r>
            <a:r>
              <a:rPr lang="en-US" sz="2200" b="1" dirty="0" err="1" smtClean="0">
                <a:solidFill>
                  <a:schemeClr val="bg1"/>
                </a:solidFill>
              </a:rPr>
              <a:t>uncalibrated</a:t>
            </a:r>
            <a:r>
              <a:rPr lang="en-US" sz="2200" b="1" dirty="0" smtClean="0">
                <a:solidFill>
                  <a:schemeClr val="bg1"/>
                </a:solidFill>
              </a:rPr>
              <a:t>) AGWA parameters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0068" y="3335882"/>
            <a:ext cx="1413934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Qp</a:t>
            </a:r>
            <a:r>
              <a:rPr lang="en-US" sz="1600" b="1" dirty="0" smtClean="0">
                <a:solidFill>
                  <a:srgbClr val="FFFFFF"/>
                </a:solidFill>
              </a:rPr>
              <a:t>=50 mm/h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1837" y="4250270"/>
            <a:ext cx="12700" cy="313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75268" y="3488282"/>
            <a:ext cx="381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571085"/>
            <a:ext cx="9171112" cy="1200328"/>
          </a:xfrm>
          <a:prstGeom prst="rect">
            <a:avLst/>
          </a:prstGeom>
          <a:solidFill>
            <a:srgbClr val="16165D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POINT</a:t>
            </a:r>
            <a:r>
              <a:rPr lang="en-US" sz="2400" b="1" i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</a:rPr>
              <a:t>Relative change in </a:t>
            </a:r>
            <a:r>
              <a:rPr lang="en-US" sz="2400" b="1" dirty="0" err="1" smtClean="0">
                <a:solidFill>
                  <a:srgbClr val="FFFF00"/>
                </a:solidFill>
              </a:rPr>
              <a:t>Qp</a:t>
            </a:r>
            <a:r>
              <a:rPr lang="en-US" sz="2400" b="1" dirty="0" smtClean="0">
                <a:solidFill>
                  <a:srgbClr val="FFFF00"/>
                </a:solidFill>
              </a:rPr>
              <a:t> between burned and unburned is about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same for Observed (399%) and Modeled (456%) using out of the box (</a:t>
            </a:r>
            <a:r>
              <a:rPr lang="en-US" sz="2400" b="1" dirty="0" err="1" smtClean="0">
                <a:solidFill>
                  <a:srgbClr val="FFFF00"/>
                </a:solidFill>
              </a:rPr>
              <a:t>uncalibrated</a:t>
            </a:r>
            <a:r>
              <a:rPr lang="en-US" sz="2400" b="1" dirty="0" smtClean="0">
                <a:solidFill>
                  <a:srgbClr val="FFFF00"/>
                </a:solidFill>
              </a:rPr>
              <a:t>) AGWA parameters for an ~5 yr-1 </a:t>
            </a:r>
            <a:r>
              <a:rPr lang="en-US" sz="2400" b="1" dirty="0" err="1" smtClean="0">
                <a:solidFill>
                  <a:srgbClr val="FFFF00"/>
                </a:solidFill>
              </a:rPr>
              <a:t>hr</a:t>
            </a:r>
            <a:r>
              <a:rPr lang="en-US" sz="2400" b="1" dirty="0" smtClean="0">
                <a:solidFill>
                  <a:srgbClr val="FFFF00"/>
                </a:solidFill>
              </a:rPr>
              <a:t> storm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7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"/>
            <a:ext cx="7886700" cy="102579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Rainfall Representation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55" y="910282"/>
            <a:ext cx="8629650" cy="61170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hydrologic models are highly sensitive to rainfall characteristics.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Rainfall Amount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Rainfall Duration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Rainfall Distribution (i.e. hyetograph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Amount, Duration, &amp; Distribution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Pattern of Rainfall Intensity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both WILDCAT5 and AGWA/KINEROS2 the largest source of uncertainty is how rainfall is represented.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Neither model will accurately predict an observed runoff event without using the observed rainfall.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relative risk can be assessed using design storms.      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359229" y="0"/>
            <a:ext cx="8343900" cy="109794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7829" y="57344"/>
            <a:ext cx="7943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CC66"/>
                </a:solidFill>
                <a:latin typeface="Arial"/>
                <a:ea typeface="ＭＳ Ｐゴシック" charset="0"/>
                <a:cs typeface="Arial"/>
              </a:rPr>
              <a:t>Rainfall representation when there is </a:t>
            </a:r>
            <a:r>
              <a:rPr lang="en-US" sz="3200" b="1" dirty="0" smtClean="0">
                <a:solidFill>
                  <a:srgbClr val="FFCC66"/>
                </a:solidFill>
                <a:latin typeface="Arial"/>
                <a:ea typeface="ＭＳ Ｐゴシック" charset="0"/>
                <a:cs typeface="Arial"/>
              </a:rPr>
              <a:t>no observed </a:t>
            </a:r>
            <a:r>
              <a:rPr lang="en-US" sz="3200" b="1" dirty="0">
                <a:solidFill>
                  <a:srgbClr val="FFCC66"/>
                </a:solidFill>
                <a:latin typeface="Arial"/>
                <a:ea typeface="ＭＳ Ｐゴシック" charset="0"/>
                <a:cs typeface="Arial"/>
              </a:rPr>
              <a:t>data</a:t>
            </a:r>
          </a:p>
        </p:txBody>
      </p:sp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424543" y="1139995"/>
            <a:ext cx="8278586" cy="181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1886" y="1091438"/>
            <a:ext cx="4514850" cy="137236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i="0" dirty="0">
                <a:solidFill>
                  <a:srgbClr val="000000"/>
                </a:solidFill>
                <a:cs typeface="Times New Roman" panose="02020603050405020304" pitchFamily="18" charset="0"/>
              </a:rPr>
              <a:t>SCS 24-hour Rainfall Distributions with NOAA</a:t>
            </a:r>
          </a:p>
          <a:p>
            <a:pPr algn="ctr"/>
            <a:r>
              <a:rPr lang="en-US" sz="2800" i="0" dirty="0">
                <a:solidFill>
                  <a:srgbClr val="000000"/>
                </a:solidFill>
                <a:cs typeface="Times New Roman" panose="02020603050405020304" pitchFamily="18" charset="0"/>
              </a:rPr>
              <a:t>Design Storm Depths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021" y="2463236"/>
            <a:ext cx="418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Type I and IA – Pacific maritime climate with wet winters and dry summers. Long duration, low intensity events.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8" y="4172915"/>
            <a:ext cx="3826932" cy="26610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895976" y="2493434"/>
            <a:ext cx="423333" cy="49389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40475" y="22253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85" y="5472227"/>
            <a:ext cx="4514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Type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II – Everywhere else, intense short duration rainfall, smaller extents.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409" y="3910559"/>
            <a:ext cx="4350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Type III – Gulf of Mexico and Atlantic coastal areas where tropical storms bring large 24-hour rainfall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amounts.</a:t>
            </a:r>
            <a:endParaRPr lang="en-US" sz="2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1257745"/>
            <a:ext cx="3776133" cy="3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7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72" y="208608"/>
            <a:ext cx="7886700" cy="944691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WILDCAT5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37245"/>
              </p:ext>
            </p:extLst>
          </p:nvPr>
        </p:nvGraphicFramePr>
        <p:xfrm>
          <a:off x="612320" y="1237607"/>
          <a:ext cx="7845879" cy="3928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400"/>
                <a:gridCol w="1127845"/>
                <a:gridCol w="1532927"/>
                <a:gridCol w="1498953"/>
                <a:gridCol w="1491758"/>
                <a:gridCol w="992996"/>
              </a:tblGrid>
              <a:tr h="1571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Rain Amount (</a:t>
                      </a:r>
                      <a:r>
                        <a:rPr lang="en-US" sz="2400" u="none" strike="noStrike" dirty="0">
                          <a:effectLst/>
                        </a:rPr>
                        <a:t>inches)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Duration (hours)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Distribution Type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Pre-Fire Peak </a:t>
                      </a:r>
                      <a:r>
                        <a:rPr lang="en-US" sz="2400" u="none" strike="noStrike" dirty="0" smtClean="0">
                          <a:effectLst/>
                        </a:rPr>
                        <a:t>Discharge </a:t>
                      </a:r>
                      <a:r>
                        <a:rPr lang="en-US" sz="2400" u="none" strike="noStrike" dirty="0">
                          <a:effectLst/>
                        </a:rPr>
                        <a:t>(CFS)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Post-Fire Peak Discharge (CFS)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Percent Change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NEH4B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FARMER-FLETCHER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GENERIC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636" y="5601730"/>
            <a:ext cx="77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Square Mile Watershed – a 25 year return period event in Alpine, AZ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WILDCAT5 has 10 Distribution Types and can also use “custom” storms.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094922"/>
            <a:ext cx="4658378" cy="9685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66"/>
                </a:solidFill>
                <a:latin typeface="Arial"/>
                <a:cs typeface="Arial"/>
              </a:rPr>
              <a:t>Typical goals when modeling post-fire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9" y="2514600"/>
            <a:ext cx="5294376" cy="213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rgbClr val="000000"/>
                </a:solidFill>
                <a:latin typeface="Arial"/>
                <a:cs typeface="Arial"/>
              </a:rPr>
              <a:t>1. Accurately </a:t>
            </a: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predict or  </a:t>
            </a:r>
            <a:r>
              <a:rPr lang="en-US" sz="2800" b="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 smtClean="0">
                <a:solidFill>
                  <a:srgbClr val="000000"/>
                </a:solidFill>
                <a:latin typeface="Arial"/>
                <a:cs typeface="Arial"/>
              </a:rPr>
              <a:t>    reproduce </a:t>
            </a: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magnitude of an </a:t>
            </a:r>
            <a:r>
              <a:rPr lang="en-US" sz="2800" b="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Arial"/>
                <a:cs typeface="Arial"/>
              </a:rPr>
              <a:t>   event.</a:t>
            </a:r>
            <a:endParaRPr lang="en-US" sz="2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8913" y="3877771"/>
            <a:ext cx="530058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2. Predict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which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stream reaches 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and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hillslopes are at risk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(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values at-risk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).</a:t>
            </a:r>
            <a:endParaRPr lang="en-US" sz="2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8" name="Picture 3" descr="North Cr 8-1-2007 flood HY9 bridge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989" y="1270662"/>
            <a:ext cx="2836927" cy="21855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2271" y="5574250"/>
            <a:ext cx="6970341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How does rainfall representation affect our ability to meet these goals?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271" y="25400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3366"/>
                </a:solidFill>
                <a:latin typeface="Arial"/>
                <a:cs typeface="Arial"/>
              </a:rPr>
              <a:t>How should rainfall be input into the model? </a:t>
            </a:r>
          </a:p>
        </p:txBody>
      </p:sp>
      <p:pic>
        <p:nvPicPr>
          <p:cNvPr id="6" name="Picture 5" descr="IMG_0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6034" y="3292453"/>
            <a:ext cx="2166259" cy="2041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6934" y="6374350"/>
            <a:ext cx="256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Sidman</a:t>
            </a:r>
            <a:r>
              <a:rPr lang="en-US" dirty="0"/>
              <a:t> et al. 2015 IJWF</a:t>
            </a:r>
          </a:p>
        </p:txBody>
      </p:sp>
    </p:spTree>
    <p:extLst>
      <p:ext uri="{BB962C8B-B14F-4D97-AF65-F5344CB8AC3E}">
        <p14:creationId xmlns:p14="http://schemas.microsoft.com/office/powerpoint/2010/main" val="2172930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udysite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421" y="0"/>
            <a:ext cx="8335735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0150" y="1066801"/>
            <a:ext cx="20002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August 1, 2007 storm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&gt;1 year after the fire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0750" y="1123891"/>
            <a:ext cx="1943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August 21, 2011 storm </a:t>
            </a:r>
          </a:p>
        </p:txBody>
      </p:sp>
    </p:spTree>
    <p:extLst>
      <p:ext uri="{BB962C8B-B14F-4D97-AF65-F5344CB8AC3E}">
        <p14:creationId xmlns:p14="http://schemas.microsoft.com/office/powerpoint/2010/main" val="3519251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-183443"/>
            <a:ext cx="7800422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</a:rPr>
              <a:t>Reproducing Post-fire Flood Magnitude</a:t>
            </a: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73" y="710185"/>
            <a:ext cx="3987293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What rainfall representation gives us the best estimate of peak discharge?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042" y="2462785"/>
            <a:ext cx="3479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Rainfall Representations modeled: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Uniform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rainfall intensity over the entire watershed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SCS Type II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storm over the entire watershed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SCS Type II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storm centered over </a:t>
            </a:r>
            <a:r>
              <a:rPr lang="en-US" sz="22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burned area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Digital hybrid reflectivity (DHR) </a:t>
            </a:r>
            <a:r>
              <a:rPr lang="en-US" sz="22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radar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data</a:t>
            </a:r>
          </a:p>
        </p:txBody>
      </p:sp>
      <p:pic>
        <p:nvPicPr>
          <p:cNvPr id="14" name="Picture 13" descr="hyetograph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250" y="847664"/>
            <a:ext cx="4645479" cy="58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9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m tota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79" y="762000"/>
            <a:ext cx="5524935" cy="601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3" y="0"/>
            <a:ext cx="7290707" cy="612321"/>
          </a:xfrm>
        </p:spPr>
        <p:txBody>
          <a:bodyPr/>
          <a:lstStyle/>
          <a:p>
            <a:r>
              <a:rPr lang="en-US" dirty="0" smtClean="0">
                <a:solidFill>
                  <a:srgbClr val="003366"/>
                </a:solidFill>
              </a:rPr>
              <a:t>Radar Representation in KINEROS2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5" y="1019178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North Creek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Storm Totals</a:t>
            </a:r>
          </a:p>
        </p:txBody>
      </p:sp>
      <p:pic>
        <p:nvPicPr>
          <p:cNvPr id="8" name="Picture 7" descr="Storm totals 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152" y="3429000"/>
            <a:ext cx="2200276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37464" y="883111"/>
            <a:ext cx="30616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Average rainfall depth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  over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watershed: 30.22mm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 (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1.19’’ 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Approximate duration of </a:t>
            </a:r>
            <a:endParaRPr lang="en-US" sz="2000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event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: 1.5 hours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Correlates to ~10-year </a:t>
            </a:r>
            <a:endParaRPr lang="en-US" sz="2000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 rainfall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622016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0" y="462910"/>
            <a:ext cx="8144502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Estimating Post-Fire Peak Flow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2025237"/>
            <a:ext cx="7886700" cy="435133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USGS Regression Equations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of Thumb by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Kuyumjian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Curve Number Based Methods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WILDCAT5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TR55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Watershed Models with channel routing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AGWA/KINEROS2</a:t>
            </a:r>
            <a:r>
              <a:rPr lang="en-US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 Hydrologic Modeling System </a:t>
            </a:r>
          </a:p>
        </p:txBody>
      </p:sp>
    </p:spTree>
    <p:extLst>
      <p:ext uri="{BB962C8B-B14F-4D97-AF65-F5344CB8AC3E}">
        <p14:creationId xmlns:p14="http://schemas.microsoft.com/office/powerpoint/2010/main" val="382601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18" y="198463"/>
            <a:ext cx="6172200" cy="4341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Post-fire Magnitude: Results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92564"/>
              </p:ext>
            </p:extLst>
          </p:nvPr>
        </p:nvGraphicFramePr>
        <p:xfrm>
          <a:off x="342901" y="1592687"/>
          <a:ext cx="3028950" cy="2438400"/>
        </p:xfrm>
        <a:graphic>
          <a:graphicData uri="http://schemas.openxmlformats.org/drawingml/2006/table">
            <a:tbl>
              <a:tblPr/>
              <a:tblGrid>
                <a:gridCol w="1099727"/>
                <a:gridCol w="1036282"/>
                <a:gridCol w="892941"/>
              </a:tblGrid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Rainfall Representation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Peak Discharge (m3/s)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to Peak (min)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Uniform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II Burned 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DHR Radar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USGS Estimate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~180-240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0" y="3278397"/>
            <a:ext cx="3567716" cy="327975"/>
          </a:xfrm>
          <a:prstGeom prst="ellipse">
            <a:avLst/>
          </a:prstGeom>
          <a:noFill/>
          <a:ln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42884" y="-944121"/>
            <a:ext cx="400050" cy="152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42884" y="-410721"/>
            <a:ext cx="400050" cy="152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ydrograph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037" y="763270"/>
            <a:ext cx="4153984" cy="5942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8641" y="1955209"/>
            <a:ext cx="114215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ea typeface="ＭＳ Ｐゴシック" charset="0"/>
              </a:rPr>
              <a:t>USGS Est.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641" y="2688777"/>
            <a:ext cx="97815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ea typeface="ＭＳ Ｐゴシック" charset="0"/>
              </a:rPr>
              <a:t>Type II Burned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8641" y="2934998"/>
            <a:ext cx="79541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ea typeface="ＭＳ Ｐゴシック" charset="0"/>
              </a:rPr>
              <a:t>DHR Radar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8641" y="2442556"/>
            <a:ext cx="127586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ea typeface="ＭＳ Ｐゴシック" charset="0"/>
              </a:rPr>
              <a:t>Type II All Area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81" y="2201430"/>
            <a:ext cx="65915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ea typeface="ＭＳ Ｐゴシック" charset="0"/>
              </a:rPr>
              <a:t>Uniform.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969" y="1011376"/>
            <a:ext cx="13289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Uncertainty USGS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Indirect Meas. (15%)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0831" y="4640036"/>
            <a:ext cx="13289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Uncertainty USGS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Indirect Meas. (25%)</a:t>
            </a:r>
          </a:p>
        </p:txBody>
      </p:sp>
    </p:spTree>
    <p:extLst>
      <p:ext uri="{BB962C8B-B14F-4D97-AF65-F5344CB8AC3E}">
        <p14:creationId xmlns:p14="http://schemas.microsoft.com/office/powerpoint/2010/main" val="613950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51" y="0"/>
            <a:ext cx="6172200" cy="944563"/>
          </a:xfrm>
        </p:spPr>
        <p:txBody>
          <a:bodyPr/>
          <a:lstStyle/>
          <a:p>
            <a:r>
              <a:rPr lang="en-US" dirty="0" smtClean="0">
                <a:solidFill>
                  <a:srgbClr val="003366"/>
                </a:solidFill>
              </a:rPr>
              <a:t>Predicting At-Risk Areas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371600"/>
            <a:ext cx="402336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Does rainfall representation change the model’s prediction of high-risk areas?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IMG_0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900" y="1295401"/>
            <a:ext cx="2686050" cy="26860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23925" y="3402015"/>
            <a:ext cx="6473952" cy="3048000"/>
            <a:chOff x="762000" y="3581400"/>
            <a:chExt cx="8153400" cy="3048000"/>
          </a:xfrm>
        </p:grpSpPr>
        <p:sp>
          <p:nvSpPr>
            <p:cNvPr id="4" name="TextBox 3"/>
            <p:cNvSpPr txBox="1"/>
            <p:nvPr/>
          </p:nvSpPr>
          <p:spPr>
            <a:xfrm>
              <a:off x="5029201" y="4343400"/>
              <a:ext cx="388619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For rapid assessment of post-fire risk, a design storm is used:</a:t>
              </a:r>
            </a:p>
            <a:p>
              <a:pPr marL="342891" indent="-342891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Monsoon Storm: 2-year 30-minute, 13.18mm (0.52’’)</a:t>
              </a:r>
            </a:p>
          </p:txBody>
        </p:sp>
        <p:pic>
          <p:nvPicPr>
            <p:cNvPr id="9" name="Picture 8" descr="P7261878.JPG"/>
            <p:cNvPicPr>
              <a:picLocks noChangeAspect="1"/>
            </p:cNvPicPr>
            <p:nvPr/>
          </p:nvPicPr>
          <p:blipFill>
            <a:blip r:embed="rId4" cstate="print"/>
            <a:srcRect r="23077" b="15385"/>
            <a:stretch>
              <a:fillRect/>
            </a:stretch>
          </p:blipFill>
          <p:spPr>
            <a:xfrm>
              <a:off x="762000" y="3581400"/>
              <a:ext cx="3694545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56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"/>
            <a:ext cx="7298871" cy="944563"/>
          </a:xfrm>
        </p:spPr>
        <p:txBody>
          <a:bodyPr/>
          <a:lstStyle/>
          <a:p>
            <a:r>
              <a:rPr lang="en-US" dirty="0" smtClean="0">
                <a:solidFill>
                  <a:srgbClr val="003366"/>
                </a:solidFill>
              </a:rPr>
              <a:t>Predicting At-Risk Areas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1049513"/>
            <a:ext cx="5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Which stream reaches and hillslopes change the most pre- to post-fire?</a:t>
            </a:r>
          </a:p>
        </p:txBody>
      </p:sp>
      <p:pic>
        <p:nvPicPr>
          <p:cNvPr id="4" name="Picture 3" descr="% Change leg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450" y="3790587"/>
            <a:ext cx="1143000" cy="3067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08915" y="871194"/>
            <a:ext cx="29718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Compare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peak flow and sediment yield change from 4 storms: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Monsoon Storm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Uniform Intensity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SCS Type II over watershed</a:t>
            </a:r>
          </a:p>
          <a:p>
            <a:pPr marL="457189" indent="-45718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SCS Type II over burned area</a:t>
            </a:r>
          </a:p>
        </p:txBody>
      </p:sp>
      <p:pic>
        <p:nvPicPr>
          <p:cNvPr id="14" name="Picture 13" descr="circle % ch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407" y="2057400"/>
            <a:ext cx="4425043" cy="480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4450" y="2133601"/>
            <a:ext cx="142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66"/>
                </a:solidFill>
                <a:ea typeface="ＭＳ Ｐゴシック" charset="0"/>
              </a:rPr>
              <a:t>SCS Type II over burned area</a:t>
            </a:r>
          </a:p>
        </p:txBody>
      </p:sp>
    </p:spTree>
    <p:extLst>
      <p:ext uri="{BB962C8B-B14F-4D97-AF65-F5344CB8AC3E}">
        <p14:creationId xmlns:p14="http://schemas.microsoft.com/office/powerpoint/2010/main" val="928077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2" y="-93134"/>
            <a:ext cx="6172200" cy="8683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3366"/>
                </a:solidFill>
              </a:rPr>
              <a:t>High-Risk Stream Reaches</a:t>
            </a:r>
          </a:p>
        </p:txBody>
      </p:sp>
      <p:pic>
        <p:nvPicPr>
          <p:cNvPr id="11" name="Picture 10" descr="relativechan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8700" y="863600"/>
            <a:ext cx="3954236" cy="5918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4930" y="1448096"/>
            <a:ext cx="4392385" cy="4503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 </a:t>
            </a:r>
            <a:r>
              <a:rPr lang="en-US" dirty="0"/>
              <a:t>of high risk areas.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determine </a:t>
            </a:r>
            <a:r>
              <a:rPr lang="en-US" dirty="0"/>
              <a:t>if rainfall representation changed the model’s predicted areas of high risk, </a:t>
            </a:r>
            <a:r>
              <a:rPr lang="en-US" dirty="0" smtClean="0"/>
              <a:t>peak runoff rate of stream </a:t>
            </a:r>
            <a:r>
              <a:rPr lang="en-US" dirty="0"/>
              <a:t>reaches and </a:t>
            </a:r>
            <a:r>
              <a:rPr lang="en-US" dirty="0" smtClean="0"/>
              <a:t>sediment yield of hillslopes </a:t>
            </a:r>
            <a:r>
              <a:rPr lang="en-US" dirty="0"/>
              <a:t>were ranked from highest to lowest percent change from pre- to post-fire for each rainfall representation.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892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16927"/>
            <a:ext cx="6172200" cy="762000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003366"/>
                </a:solidFill>
              </a:rPr>
              <a:t>Comparing Ranking of Risk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592" y="5565327"/>
            <a:ext cx="764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Spearman’s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Rank Coefficients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) are generally high (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SRC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= 1 implies a perfect agreement in ranking, 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SRC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= -1 corresponds to an inverse in ranking order)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2" y="981145"/>
            <a:ext cx="9364436" cy="51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6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1"/>
            <a:ext cx="6858000" cy="792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66"/>
                </a:solidFill>
              </a:rPr>
              <a:t>Rainfall-Representation Conclusions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763" y="914400"/>
            <a:ext cx="5586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Rainfall representation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drastically changes  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our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ability to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accurately model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post-fire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storm magnitude.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Radar is the best method for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modeling 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magnitude.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139" y="3054885"/>
            <a:ext cx="5513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High-risk areas do not vary drastically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between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different rainfall representations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AGWA/KINEROS2 can reliably be used </a:t>
            </a:r>
            <a:endParaRPr lang="en-US" sz="2400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 to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predict relative pre- to post fire change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identify these areas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79" y="5542610"/>
            <a:ext cx="8723376" cy="95410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Models, when not calibrated, 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are more reliable at predicting relative change than absolute change</a:t>
            </a:r>
          </a:p>
        </p:txBody>
      </p:sp>
      <p:pic>
        <p:nvPicPr>
          <p:cNvPr id="7" name="Picture 7" descr="IMGP22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07" y="3170873"/>
            <a:ext cx="2535393" cy="2247038"/>
          </a:xfrm>
          <a:noFill/>
          <a:ln w="38100">
            <a:noFill/>
            <a:miter lim="800000"/>
            <a:headEnd/>
            <a:tailEnd/>
          </a:ln>
        </p:spPr>
      </p:pic>
      <p:pic>
        <p:nvPicPr>
          <p:cNvPr id="8" name="Picture 7" descr="IMG_1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3371" y="988546"/>
            <a:ext cx="1925214" cy="19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8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P806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8198" y="2921167"/>
            <a:ext cx="4209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51"/>
            <a:ext cx="7886700" cy="89611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USGS Regression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98" y="1093101"/>
            <a:ext cx="8016952" cy="53529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with care.  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 relationships based on USGS gaging station data.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the typical conditions – not post disturbance.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for large watersheds that are &gt; 5 square miles.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only estimate Peak Discharge at a point.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Return period Peak Discharges can be a result of rainfall, snowmelt or rain on snow events.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mountainous areas low return periods events are typically the result of snowmelt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Comparing modeling results for a rain event to a regression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 based on snow events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not appropriate.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for estimating post-fire response is subjective. 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is needed from disturbed watersheds to create new regressions or to develop robust schemes for adjusting predicted values based on fire severity.  </a:t>
            </a:r>
          </a:p>
          <a:p>
            <a:pPr marL="457189" lvl="1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472"/>
            <a:ext cx="7886700" cy="9591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WILDCAT5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by Pete Hawkins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2661"/>
            <a:ext cx="8045271" cy="52863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Several empirical methods for estimating excess rainfall.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Curve Number –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method that addresses post-fire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Exponentially Distributed Infiltration Capacities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 Infiltration (F)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Phi Index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Constant Fraction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Complacent – Violent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estimate the time of concentration.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the Unit Hydrograph approach to estimate Peak Discharge.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EXCEL Spreadsheet Application – Relatively easy to use. 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4057"/>
            <a:ext cx="7886700" cy="1051551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WILDCAT5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1870"/>
            <a:ext cx="7886700" cy="54494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Peak Discharge at a point (watershed outlet). 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Needs watershed data: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Curve Number Distribution (Soil/Land Cover Combinations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Users must select the Curve Number.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Watershed Size, Length of Longest Channel, Average Land Slope or Channel Slope.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Curve Numbers are changed to address fire effects.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needed for post-fire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to get best results.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appropriate for watersheds &lt; 5 square miles, because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rainfall assumptions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empirical routing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curve number method has difficulties with systems dominated by subsurface flow.  </a:t>
            </a:r>
          </a:p>
        </p:txBody>
      </p:sp>
    </p:spTree>
    <p:extLst>
      <p:ext uri="{BB962C8B-B14F-4D97-AF65-F5344CB8AC3E}">
        <p14:creationId xmlns:p14="http://schemas.microsoft.com/office/powerpoint/2010/main" val="42424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5350"/>
            <a:ext cx="7886700" cy="105155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AGWA/KINEROS2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576"/>
            <a:ext cx="7886700" cy="56101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KINEROS2 is physically-based model – AGWA automates the parameterization of KINEROS2 based on soil, land cover and terrain GIS data.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Runoff is routed down channels making it more appropriate for larger watersheds.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KINEROS2 models both hydrology and erosion; peak discharge, hillslope erosion and sediment yield across the whole watershed.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address fire effects cover, interception, saturated hydraulic conductivity, and Manning’s n are changed.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more training then WILDCAT5.  GIS knowledge is useful.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KINEROS2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difficulties with systems dominated by subsurface flow.  </a:t>
            </a:r>
          </a:p>
        </p:txBody>
      </p:sp>
    </p:spTree>
    <p:extLst>
      <p:ext uri="{BB962C8B-B14F-4D97-AF65-F5344CB8AC3E}">
        <p14:creationId xmlns:p14="http://schemas.microsoft.com/office/powerpoint/2010/main" val="3115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846"/>
            <a:ext cx="7886700" cy="81461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6275"/>
            <a:ext cx="7886700" cy="57387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models will perform better if they are calibrated for a specific watershed using local rainfall and runoff data.</a:t>
            </a:r>
          </a:p>
          <a:p>
            <a:pPr marL="685783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accurate results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be calibrated for both pre- and post-disturbance.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(and time) is usually not available.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Un-calibrated models should only be used for relative change analysis which is very appropriate for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situations.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planning representing trends is more important than accuracy. 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model typically does well in a limited set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ydro-meteorological regimes. </a:t>
            </a:r>
          </a:p>
          <a:p>
            <a:pPr marL="685783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WILDCAT5 and AGWA/KINEROS2 both perform poorly, without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systems dominated by subsurface flow and high water tables.     </a:t>
            </a:r>
          </a:p>
        </p:txBody>
      </p:sp>
    </p:spTree>
    <p:extLst>
      <p:ext uri="{BB962C8B-B14F-4D97-AF65-F5344CB8AC3E}">
        <p14:creationId xmlns:p14="http://schemas.microsoft.com/office/powerpoint/2010/main" val="380034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77636" y="130238"/>
            <a:ext cx="7111093" cy="59213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KINEROS2 Modeling Expectations</a:t>
            </a:r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 flipV="1">
            <a:off x="219456" y="777241"/>
            <a:ext cx="8421624" cy="1333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9456" y="865459"/>
            <a:ext cx="8263890" cy="56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5800" indent="-165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Recent study compares pre- and post-fire modeling results for Rule of Thumb (ROT), Modified Rational Method (MODRAT), HEC-HMS Curve Number, and KINEROS2 in San Dimas Exp. Forest (Chen et </a:t>
            </a:r>
            <a:r>
              <a:rPr lang="en-US" altLang="en-US" sz="2400" dirty="0" smtClean="0">
                <a:solidFill>
                  <a:srgbClr val="C2FFF0"/>
                </a:solidFill>
                <a:latin typeface="Arial" panose="020B0604020202020204" pitchFamily="34" charset="0"/>
              </a:rPr>
              <a:t>al. </a:t>
            </a: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2013).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ROT &amp; MODRAT – OK with careful local calibration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HEC-HMS CN better for pre-fire prediction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KINEROS2 better for post-fire prediction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Evidence that pre-fire runoff is Sat. Excess or Subsurface and post-fire is Inf. Excess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en-US" sz="2400" dirty="0">
                <a:solidFill>
                  <a:srgbClr val="C2FFF0"/>
                </a:solidFill>
                <a:latin typeface="Arial" panose="020B0604020202020204" pitchFamily="34" charset="0"/>
              </a:rPr>
              <a:t>KINEROS2 (as currently setup in AGWA) only does Inf. Excess (can do Sat. Excess from shallow soils over rock</a:t>
            </a:r>
            <a:r>
              <a:rPr lang="en-US" altLang="en-US" sz="2400" dirty="0" smtClean="0">
                <a:solidFill>
                  <a:srgbClr val="C2FFF0"/>
                </a:solidFill>
                <a:latin typeface="Arial" panose="020B0604020202020204" pitchFamily="34" charset="0"/>
              </a:rPr>
              <a:t>)</a:t>
            </a:r>
            <a:endParaRPr lang="en-US" altLang="en-US" sz="2400" dirty="0">
              <a:solidFill>
                <a:srgbClr val="C2FF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5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Basics of Runoff Generation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06" y="728666"/>
            <a:ext cx="4746789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27075"/>
            <a:ext cx="3539729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3848100" y="965200"/>
            <a:ext cx="762000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8042187" y="728663"/>
            <a:ext cx="762000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2" name="Rectangle 11"/>
          <p:cNvSpPr>
            <a:spLocks noChangeArrowheads="1"/>
          </p:cNvSpPr>
          <p:nvPr/>
        </p:nvSpPr>
        <p:spPr bwMode="auto">
          <a:xfrm>
            <a:off x="4229100" y="728663"/>
            <a:ext cx="4115051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4114802" y="3708401"/>
            <a:ext cx="4242197" cy="4397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4437433" y="3606802"/>
            <a:ext cx="1826587" cy="2154436"/>
          </a:xfrm>
          <a:prstGeom prst="rect">
            <a:avLst/>
          </a:prstGeom>
          <a:solidFill>
            <a:srgbClr val="16165D"/>
          </a:solidFill>
          <a:ln w="9525">
            <a:solidFill>
              <a:srgbClr val="59595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Int. &gt;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US" altLang="en-US" b="1" dirty="0" err="1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</a:t>
            </a:r>
            <a:r>
              <a:rPr lang="en-US" altLang="en-US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CF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in burned areas – high Int. rain</a:t>
            </a:r>
          </a:p>
        </p:txBody>
      </p:sp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6612996" y="3604991"/>
            <a:ext cx="1924049" cy="2123658"/>
          </a:xfrm>
          <a:prstGeom prst="rect">
            <a:avLst/>
          </a:prstGeom>
          <a:solidFill>
            <a:srgbClr val="16165D"/>
          </a:solidFill>
          <a:ln w="9525">
            <a:solidFill>
              <a:srgbClr val="59595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pores saturated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CF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CF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areas – shallow water table or shallow soil over rock</a:t>
            </a: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594862" y="3890152"/>
            <a:ext cx="3826413" cy="2929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7" name="Rectangle 15"/>
          <p:cNvSpPr>
            <a:spLocks noChangeArrowheads="1"/>
          </p:cNvSpPr>
          <p:nvPr/>
        </p:nvSpPr>
        <p:spPr bwMode="auto">
          <a:xfrm>
            <a:off x="578785" y="1617663"/>
            <a:ext cx="684471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1946673" y="846139"/>
            <a:ext cx="1977628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Interflow – Shallow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Flow</a:t>
            </a:r>
          </a:p>
        </p:txBody>
      </p:sp>
      <p:sp>
        <p:nvSpPr>
          <p:cNvPr id="39949" name="Rectangle 17"/>
          <p:cNvSpPr>
            <a:spLocks noChangeArrowheads="1"/>
          </p:cNvSpPr>
          <p:nvPr/>
        </p:nvSpPr>
        <p:spPr bwMode="auto">
          <a:xfrm>
            <a:off x="4514850" y="1168400"/>
            <a:ext cx="17145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480" y="4197989"/>
            <a:ext cx="3759821" cy="2554545"/>
          </a:xfrm>
          <a:prstGeom prst="rect">
            <a:avLst/>
          </a:prstGeom>
          <a:solidFill>
            <a:srgbClr val="16165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CFF7B"/>
                </a:solidFill>
                <a:latin typeface="Arial"/>
                <a:ea typeface="MS PGothic" charset="0"/>
                <a:cs typeface="Arial"/>
              </a:rPr>
              <a:t>Infiltrated rain hits restrictive layer and flows laterally to stream (slow response, attenuated peak)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CFF7B"/>
              </a:solidFill>
              <a:latin typeface="Arial"/>
              <a:ea typeface="MS PGothic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CFF7B"/>
                </a:solidFill>
                <a:latin typeface="Arial"/>
                <a:ea typeface="MS PGothic" charset="0"/>
                <a:cs typeface="Arial"/>
              </a:rPr>
              <a:t>Typical in unburned areas with shallow soils and heavy litter</a:t>
            </a:r>
          </a:p>
        </p:txBody>
      </p:sp>
      <p:sp>
        <p:nvSpPr>
          <p:cNvPr id="39951" name="Rectangle 19"/>
          <p:cNvSpPr>
            <a:spLocks noChangeArrowheads="1"/>
          </p:cNvSpPr>
          <p:nvPr/>
        </p:nvSpPr>
        <p:spPr bwMode="auto">
          <a:xfrm>
            <a:off x="4555425" y="840989"/>
            <a:ext cx="1977628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 </a:t>
            </a:r>
            <a:endParaRPr lang="en-US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2" name="Rectangle 20"/>
          <p:cNvSpPr>
            <a:spLocks noChangeArrowheads="1"/>
          </p:cNvSpPr>
          <p:nvPr/>
        </p:nvSpPr>
        <p:spPr bwMode="auto">
          <a:xfrm>
            <a:off x="6610458" y="840989"/>
            <a:ext cx="1830154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304" y="5845050"/>
            <a:ext cx="184286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KINEROS2 – as set up in AGWA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9863" y="5845050"/>
            <a:ext cx="19472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D2DB9">
                    <a:lumMod val="50000"/>
                  </a:srgbClr>
                </a:solidFill>
                <a:latin typeface="Arial"/>
                <a:ea typeface="MS PGothic" charset="0"/>
                <a:cs typeface="Arial"/>
              </a:rPr>
              <a:t>CN better represents this mechanism</a:t>
            </a:r>
          </a:p>
        </p:txBody>
      </p:sp>
      <p:sp>
        <p:nvSpPr>
          <p:cNvPr id="39955" name="TextBox 2"/>
          <p:cNvSpPr txBox="1">
            <a:spLocks noChangeArrowheads="1"/>
          </p:cNvSpPr>
          <p:nvPr/>
        </p:nvSpPr>
        <p:spPr bwMode="auto">
          <a:xfrm>
            <a:off x="5918598" y="7348538"/>
            <a:ext cx="4910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MORE RELATED TO SNOW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NOT AS CRITICAL IN A FIRE SITUATION</a:t>
            </a:r>
          </a:p>
        </p:txBody>
      </p:sp>
      <p:sp>
        <p:nvSpPr>
          <p:cNvPr id="39956" name="TextBox 21"/>
          <p:cNvSpPr txBox="1">
            <a:spLocks noChangeArrowheads="1"/>
          </p:cNvSpPr>
          <p:nvPr/>
        </p:nvSpPr>
        <p:spPr bwMode="auto">
          <a:xfrm>
            <a:off x="1765697" y="7264401"/>
            <a:ext cx="47277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IF EXCESS MORE CRITICAL FOR FIRE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RISKS – LIKE HYDROPHOBIC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INITIAL FLUSH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537081" y="3874077"/>
            <a:ext cx="289393" cy="353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78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1991</Words>
  <Application>Microsoft Macintosh PowerPoint</Application>
  <PresentationFormat>On-screen Show (4:3)</PresentationFormat>
  <Paragraphs>283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Default Design</vt:lpstr>
      <vt:lpstr>14_Default Design</vt:lpstr>
      <vt:lpstr>1_Office Theme</vt:lpstr>
      <vt:lpstr>Photo Editor Photo</vt:lpstr>
      <vt:lpstr>Microsoft Excel 97 - 2004 Worksheet</vt:lpstr>
      <vt:lpstr>Watershed Modeling  Risk Assessments/Decisions </vt:lpstr>
      <vt:lpstr>Tools for Estimating Post-Fire Peak Flow</vt:lpstr>
      <vt:lpstr>USGS Regression Equations </vt:lpstr>
      <vt:lpstr>WILDCAT5 Developed by Pete Hawkins</vt:lpstr>
      <vt:lpstr>WILDCAT5</vt:lpstr>
      <vt:lpstr>AGWA/KINEROS2</vt:lpstr>
      <vt:lpstr>Performance </vt:lpstr>
      <vt:lpstr>KINEROS2 Modeling Expectations</vt:lpstr>
      <vt:lpstr>Basics of Runoff Generation</vt:lpstr>
      <vt:lpstr>PowerPoint Presentation</vt:lpstr>
      <vt:lpstr>PowerPoint Presentation</vt:lpstr>
      <vt:lpstr>PowerPoint Presentation</vt:lpstr>
      <vt:lpstr>Rainfall Representation </vt:lpstr>
      <vt:lpstr>PowerPoint Presentation</vt:lpstr>
      <vt:lpstr>WILDCAT5</vt:lpstr>
      <vt:lpstr>Typical goals when modeling post-fire runoff</vt:lpstr>
      <vt:lpstr>PowerPoint Presentation</vt:lpstr>
      <vt:lpstr>Reproducing Post-fire Flood Magnitude</vt:lpstr>
      <vt:lpstr>Radar Representation in KINEROS2</vt:lpstr>
      <vt:lpstr>Post-fire Magnitude: Results</vt:lpstr>
      <vt:lpstr>Predicting At-Risk Areas</vt:lpstr>
      <vt:lpstr>Predicting At-Risk Areas</vt:lpstr>
      <vt:lpstr>High-Risk Stream Reaches</vt:lpstr>
      <vt:lpstr>Comparing Ranking of Risk Areas</vt:lpstr>
      <vt:lpstr>Rainfall-Representation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Modeling  Risk Assessments/Decisions</dc:title>
  <dc:creator>phil</dc:creator>
  <cp:lastModifiedBy>Dave Goodrich</cp:lastModifiedBy>
  <cp:revision>75</cp:revision>
  <dcterms:created xsi:type="dcterms:W3CDTF">2015-04-10T19:52:28Z</dcterms:created>
  <dcterms:modified xsi:type="dcterms:W3CDTF">2015-04-23T21:25:45Z</dcterms:modified>
</cp:coreProperties>
</file>