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915" r:id="rId2"/>
    <p:sldMasterId id="2147483954" r:id="rId3"/>
  </p:sldMasterIdLst>
  <p:notesMasterIdLst>
    <p:notesMasterId r:id="rId39"/>
  </p:notesMasterIdLst>
  <p:handoutMasterIdLst>
    <p:handoutMasterId r:id="rId40"/>
  </p:handoutMasterIdLst>
  <p:sldIdLst>
    <p:sldId id="477" r:id="rId4"/>
    <p:sldId id="583" r:id="rId5"/>
    <p:sldId id="629" r:id="rId6"/>
    <p:sldId id="630" r:id="rId7"/>
    <p:sldId id="541" r:id="rId8"/>
    <p:sldId id="491" r:id="rId9"/>
    <p:sldId id="634" r:id="rId10"/>
    <p:sldId id="635" r:id="rId11"/>
    <p:sldId id="636" r:id="rId12"/>
    <p:sldId id="637" r:id="rId13"/>
    <p:sldId id="638" r:id="rId14"/>
    <p:sldId id="639" r:id="rId15"/>
    <p:sldId id="640" r:id="rId16"/>
    <p:sldId id="645" r:id="rId17"/>
    <p:sldId id="641" r:id="rId18"/>
    <p:sldId id="642" r:id="rId19"/>
    <p:sldId id="643" r:id="rId20"/>
    <p:sldId id="644" r:id="rId21"/>
    <p:sldId id="646" r:id="rId22"/>
    <p:sldId id="647" r:id="rId23"/>
    <p:sldId id="648" r:id="rId24"/>
    <p:sldId id="608" r:id="rId25"/>
    <p:sldId id="611" r:id="rId26"/>
    <p:sldId id="609" r:id="rId27"/>
    <p:sldId id="607" r:id="rId28"/>
    <p:sldId id="632" r:id="rId29"/>
    <p:sldId id="599" r:id="rId30"/>
    <p:sldId id="602" r:id="rId31"/>
    <p:sldId id="626" r:id="rId32"/>
    <p:sldId id="631" r:id="rId33"/>
    <p:sldId id="633" r:id="rId34"/>
    <p:sldId id="495" r:id="rId35"/>
    <p:sldId id="474" r:id="rId36"/>
    <p:sldId id="492" r:id="rId37"/>
    <p:sldId id="479" r:id="rId38"/>
  </p:sldIdLst>
  <p:sldSz cx="9144000" cy="6858000" type="screen4x3"/>
  <p:notesSz cx="7010400" cy="9296400"/>
  <p:defaultTextStyle>
    <a:defPPr>
      <a:defRPr lang="en-US"/>
    </a:defPPr>
    <a:lvl1pPr algn="l" rtl="0" fontAlgn="base">
      <a:spcBef>
        <a:spcPct val="0"/>
      </a:spcBef>
      <a:spcAft>
        <a:spcPct val="0"/>
      </a:spcAft>
      <a:defRPr sz="1600" kern="1200">
        <a:solidFill>
          <a:schemeClr val="bg1"/>
        </a:solidFill>
        <a:latin typeface="Times New Roman" pitchFamily="18" charset="0"/>
        <a:ea typeface="+mn-ea"/>
        <a:cs typeface="+mn-cs"/>
      </a:defRPr>
    </a:lvl1pPr>
    <a:lvl2pPr marL="457200" algn="l" rtl="0" fontAlgn="base">
      <a:spcBef>
        <a:spcPct val="0"/>
      </a:spcBef>
      <a:spcAft>
        <a:spcPct val="0"/>
      </a:spcAft>
      <a:defRPr sz="1600" kern="1200">
        <a:solidFill>
          <a:schemeClr val="bg1"/>
        </a:solidFill>
        <a:latin typeface="Times New Roman" pitchFamily="18" charset="0"/>
        <a:ea typeface="+mn-ea"/>
        <a:cs typeface="+mn-cs"/>
      </a:defRPr>
    </a:lvl2pPr>
    <a:lvl3pPr marL="914400" algn="l" rtl="0" fontAlgn="base">
      <a:spcBef>
        <a:spcPct val="0"/>
      </a:spcBef>
      <a:spcAft>
        <a:spcPct val="0"/>
      </a:spcAft>
      <a:defRPr sz="1600" kern="1200">
        <a:solidFill>
          <a:schemeClr val="bg1"/>
        </a:solidFill>
        <a:latin typeface="Times New Roman" pitchFamily="18" charset="0"/>
        <a:ea typeface="+mn-ea"/>
        <a:cs typeface="+mn-cs"/>
      </a:defRPr>
    </a:lvl3pPr>
    <a:lvl4pPr marL="1371600" algn="l" rtl="0" fontAlgn="base">
      <a:spcBef>
        <a:spcPct val="0"/>
      </a:spcBef>
      <a:spcAft>
        <a:spcPct val="0"/>
      </a:spcAft>
      <a:defRPr sz="1600" kern="1200">
        <a:solidFill>
          <a:schemeClr val="bg1"/>
        </a:solidFill>
        <a:latin typeface="Times New Roman" pitchFamily="18" charset="0"/>
        <a:ea typeface="+mn-ea"/>
        <a:cs typeface="+mn-cs"/>
      </a:defRPr>
    </a:lvl4pPr>
    <a:lvl5pPr marL="1828800" algn="l" rtl="0" fontAlgn="base">
      <a:spcBef>
        <a:spcPct val="0"/>
      </a:spcBef>
      <a:spcAft>
        <a:spcPct val="0"/>
      </a:spcAft>
      <a:defRPr sz="1600" kern="1200">
        <a:solidFill>
          <a:schemeClr val="bg1"/>
        </a:solidFill>
        <a:latin typeface="Times New Roman" pitchFamily="18" charset="0"/>
        <a:ea typeface="+mn-ea"/>
        <a:cs typeface="+mn-cs"/>
      </a:defRPr>
    </a:lvl5pPr>
    <a:lvl6pPr marL="2286000" algn="l" defTabSz="914400" rtl="0" eaLnBrk="1" latinLnBrk="0" hangingPunct="1">
      <a:defRPr sz="1600" kern="1200">
        <a:solidFill>
          <a:schemeClr val="bg1"/>
        </a:solidFill>
        <a:latin typeface="Times New Roman" pitchFamily="18" charset="0"/>
        <a:ea typeface="+mn-ea"/>
        <a:cs typeface="+mn-cs"/>
      </a:defRPr>
    </a:lvl6pPr>
    <a:lvl7pPr marL="2743200" algn="l" defTabSz="914400" rtl="0" eaLnBrk="1" latinLnBrk="0" hangingPunct="1">
      <a:defRPr sz="1600" kern="1200">
        <a:solidFill>
          <a:schemeClr val="bg1"/>
        </a:solidFill>
        <a:latin typeface="Times New Roman" pitchFamily="18" charset="0"/>
        <a:ea typeface="+mn-ea"/>
        <a:cs typeface="+mn-cs"/>
      </a:defRPr>
    </a:lvl7pPr>
    <a:lvl8pPr marL="3200400" algn="l" defTabSz="914400" rtl="0" eaLnBrk="1" latinLnBrk="0" hangingPunct="1">
      <a:defRPr sz="1600" kern="1200">
        <a:solidFill>
          <a:schemeClr val="bg1"/>
        </a:solidFill>
        <a:latin typeface="Times New Roman" pitchFamily="18" charset="0"/>
        <a:ea typeface="+mn-ea"/>
        <a:cs typeface="+mn-cs"/>
      </a:defRPr>
    </a:lvl8pPr>
    <a:lvl9pPr marL="3657600" algn="l" defTabSz="914400" rtl="0" eaLnBrk="1" latinLnBrk="0" hangingPunct="1">
      <a:defRPr sz="16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3300"/>
    <a:srgbClr val="9900CC"/>
    <a:srgbClr val="C3CEAE"/>
    <a:srgbClr val="619397"/>
    <a:srgbClr val="33CCCC"/>
    <a:srgbClr val="FF00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4812" autoAdjust="0"/>
  </p:normalViewPr>
  <p:slideViewPr>
    <p:cSldViewPr snapToGrid="0">
      <p:cViewPr varScale="1">
        <p:scale>
          <a:sx n="92" d="100"/>
          <a:sy n="92" d="100"/>
        </p:scale>
        <p:origin x="5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02"/>
    </p:cViewPr>
  </p:sorterViewPr>
  <p:notesViewPr>
    <p:cSldViewPr snapToGrid="0">
      <p:cViewPr>
        <p:scale>
          <a:sx n="100" d="100"/>
          <a:sy n="100" d="100"/>
        </p:scale>
        <p:origin x="-546" y="3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200">
                <a:solidFill>
                  <a:schemeClr val="tx1"/>
                </a:solidFill>
              </a:defRPr>
            </a:lvl1pPr>
          </a:lstStyle>
          <a:p>
            <a:pPr>
              <a:defRPr/>
            </a:pPr>
            <a:endParaRPr lang="en-US"/>
          </a:p>
        </p:txBody>
      </p:sp>
      <p:sp>
        <p:nvSpPr>
          <p:cNvPr id="2334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200">
                <a:solidFill>
                  <a:schemeClr val="tx1"/>
                </a:solidFill>
              </a:defRPr>
            </a:lvl1pPr>
          </a:lstStyle>
          <a:p>
            <a:pPr>
              <a:defRPr/>
            </a:pPr>
            <a:endParaRPr lang="en-US"/>
          </a:p>
        </p:txBody>
      </p:sp>
      <p:sp>
        <p:nvSpPr>
          <p:cNvPr id="233476"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200">
                <a:solidFill>
                  <a:schemeClr val="tx1"/>
                </a:solidFill>
              </a:defRPr>
            </a:lvl1pPr>
          </a:lstStyle>
          <a:p>
            <a:pPr>
              <a:defRPr/>
            </a:pPr>
            <a:endParaRPr lang="en-US"/>
          </a:p>
        </p:txBody>
      </p:sp>
      <p:sp>
        <p:nvSpPr>
          <p:cNvPr id="233477"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200">
                <a:solidFill>
                  <a:schemeClr val="tx1"/>
                </a:solidFill>
              </a:defRPr>
            </a:lvl1pPr>
          </a:lstStyle>
          <a:p>
            <a:pPr>
              <a:defRPr/>
            </a:pPr>
            <a:fld id="{D43346AB-80F7-434B-B99D-704E34E94015}" type="slidenum">
              <a:rPr lang="en-US"/>
              <a:pPr>
                <a:defRPr/>
              </a:pPr>
              <a:t>‹#›</a:t>
            </a:fld>
            <a:endParaRPr lang="en-US"/>
          </a:p>
        </p:txBody>
      </p:sp>
    </p:spTree>
    <p:extLst>
      <p:ext uri="{BB962C8B-B14F-4D97-AF65-F5344CB8AC3E}">
        <p14:creationId xmlns:p14="http://schemas.microsoft.com/office/powerpoint/2010/main" val="2676296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200">
                <a:solidFill>
                  <a:schemeClr val="tx1"/>
                </a:solidFill>
                <a:latin typeface="Arial" charset="0"/>
              </a:defRPr>
            </a:lvl1pPr>
          </a:lstStyle>
          <a:p>
            <a:pPr>
              <a:defRPr/>
            </a:pPr>
            <a:endParaRPr lang="en-US"/>
          </a:p>
        </p:txBody>
      </p:sp>
      <p:sp>
        <p:nvSpPr>
          <p:cNvPr id="80899"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200">
                <a:solidFill>
                  <a:schemeClr val="tx1"/>
                </a:solidFill>
                <a:latin typeface="Arial"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200">
                <a:solidFill>
                  <a:schemeClr val="tx1"/>
                </a:solidFill>
                <a:latin typeface="Arial" charset="0"/>
              </a:defRPr>
            </a:lvl1pPr>
          </a:lstStyle>
          <a:p>
            <a:pPr>
              <a:defRPr/>
            </a:pPr>
            <a:endParaRPr lang="en-US"/>
          </a:p>
        </p:txBody>
      </p:sp>
      <p:sp>
        <p:nvSpPr>
          <p:cNvPr id="80903"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200">
                <a:solidFill>
                  <a:schemeClr val="tx1"/>
                </a:solidFill>
                <a:latin typeface="Arial" charset="0"/>
              </a:defRPr>
            </a:lvl1pPr>
          </a:lstStyle>
          <a:p>
            <a:pPr>
              <a:defRPr/>
            </a:pPr>
            <a:fld id="{C4520E13-2A43-499D-8C12-4B9918BB68EE}" type="slidenum">
              <a:rPr lang="en-US"/>
              <a:pPr>
                <a:defRPr/>
              </a:pPr>
              <a:t>‹#›</a:t>
            </a:fld>
            <a:endParaRPr lang="en-US"/>
          </a:p>
        </p:txBody>
      </p:sp>
    </p:spTree>
    <p:extLst>
      <p:ext uri="{BB962C8B-B14F-4D97-AF65-F5344CB8AC3E}">
        <p14:creationId xmlns:p14="http://schemas.microsoft.com/office/powerpoint/2010/main" val="3941791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West Mims first mission of 2017</a:t>
            </a:r>
            <a:endParaRPr lang="en-US" dirty="0"/>
          </a:p>
        </p:txBody>
      </p:sp>
      <p:sp>
        <p:nvSpPr>
          <p:cNvPr id="4" name="Slide Number Placeholder 3"/>
          <p:cNvSpPr>
            <a:spLocks noGrp="1"/>
          </p:cNvSpPr>
          <p:nvPr>
            <p:ph type="sldNum" sz="quarter" idx="10"/>
          </p:nvPr>
        </p:nvSpPr>
        <p:spPr/>
        <p:txBody>
          <a:bodyPr/>
          <a:lstStyle/>
          <a:p>
            <a:pPr>
              <a:defRPr/>
            </a:pPr>
            <a:fld id="{C4520E13-2A43-499D-8C12-4B9918BB68EE}" type="slidenum">
              <a:rPr lang="en-US" smtClean="0"/>
              <a:pPr>
                <a:defRPr/>
              </a:pPr>
              <a:t>1</a:t>
            </a:fld>
            <a:endParaRPr lang="en-US"/>
          </a:p>
        </p:txBody>
      </p:sp>
    </p:spTree>
    <p:extLst>
      <p:ext uri="{BB962C8B-B14F-4D97-AF65-F5344CB8AC3E}">
        <p14:creationId xmlns:p14="http://schemas.microsoft.com/office/powerpoint/2010/main" val="2714045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4520E13-2A43-499D-8C12-4B9918BB68EE}" type="slidenum">
              <a:rPr lang="en-US" smtClean="0">
                <a:solidFill>
                  <a:prstClr val="white"/>
                </a:solidFill>
              </a:rPr>
              <a:pPr>
                <a:defRPr/>
              </a:pPr>
              <a:t>10</a:t>
            </a:fld>
            <a:endParaRPr lang="en-US">
              <a:solidFill>
                <a:prstClr val="white"/>
              </a:solidFill>
            </a:endParaRPr>
          </a:p>
        </p:txBody>
      </p:sp>
    </p:spTree>
    <p:extLst>
      <p:ext uri="{BB962C8B-B14F-4D97-AF65-F5344CB8AC3E}">
        <p14:creationId xmlns:p14="http://schemas.microsoft.com/office/powerpoint/2010/main" val="1109373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requested by the IR tech’s to aid in their mission planning.</a:t>
            </a:r>
            <a:endParaRPr lang="en-US" dirty="0"/>
          </a:p>
        </p:txBody>
      </p:sp>
      <p:sp>
        <p:nvSpPr>
          <p:cNvPr id="4" name="Slide Number Placeholder 3"/>
          <p:cNvSpPr>
            <a:spLocks noGrp="1"/>
          </p:cNvSpPr>
          <p:nvPr>
            <p:ph type="sldNum" sz="quarter" idx="10"/>
          </p:nvPr>
        </p:nvSpPr>
        <p:spPr/>
        <p:txBody>
          <a:bodyPr/>
          <a:lstStyle/>
          <a:p>
            <a:pPr>
              <a:defRPr/>
            </a:pPr>
            <a:fld id="{C4520E13-2A43-499D-8C12-4B9918BB68EE}" type="slidenum">
              <a:rPr lang="en-US" smtClean="0"/>
              <a:pPr>
                <a:defRPr/>
              </a:pPr>
              <a:t>12</a:t>
            </a:fld>
            <a:endParaRPr lang="en-US"/>
          </a:p>
        </p:txBody>
      </p:sp>
    </p:spTree>
    <p:extLst>
      <p:ext uri="{BB962C8B-B14F-4D97-AF65-F5344CB8AC3E}">
        <p14:creationId xmlns:p14="http://schemas.microsoft.com/office/powerpoint/2010/main" val="3491523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smtClean="0"/>
              <a:t>Default domains are the same as the WFDSS default domains:  fs.fed.us, blm.gov, nps.gov,</a:t>
            </a:r>
            <a:r>
              <a:rPr lang="en-US" baseline="0" dirty="0" smtClean="0"/>
              <a:t> bia.gov, fws.gov</a:t>
            </a:r>
          </a:p>
          <a:p>
            <a:pPr marL="171450" indent="-171450">
              <a:buFont typeface="Arial" panose="020B0604020202020204" pitchFamily="34" charset="0"/>
              <a:buChar char="•"/>
            </a:pPr>
            <a:r>
              <a:rPr lang="en-US" baseline="0" dirty="0" smtClean="0"/>
              <a:t>State email domains:  </a:t>
            </a:r>
            <a:r>
              <a:rPr lang="en-US" baseline="0" dirty="0" err="1" smtClean="0"/>
              <a:t>CalFire</a:t>
            </a:r>
            <a:r>
              <a:rPr lang="en-US" baseline="0" dirty="0" smtClean="0"/>
              <a:t>, fire.ca.gov, Oregon Department of Forestry (ODF), oregon.gov, Washington DNR, dnr.wa.gov</a:t>
            </a:r>
          </a:p>
          <a:p>
            <a:pPr marL="171450" indent="-171450">
              <a:buFont typeface="Arial" panose="020B0604020202020204" pitchFamily="34" charset="0"/>
              <a:buChar char="•"/>
            </a:pPr>
            <a:r>
              <a:rPr lang="en-US" baseline="0" dirty="0" smtClean="0"/>
              <a:t>If you use FS email, legitimate messages can end up in you Junk E-Mail folder;</a:t>
            </a:r>
          </a:p>
          <a:p>
            <a:pPr marL="171450" indent="-171450">
              <a:buFont typeface="Arial" panose="020B0604020202020204" pitchFamily="34" charset="0"/>
              <a:buChar char="•"/>
            </a:pPr>
            <a:r>
              <a:rPr lang="en-US" baseline="0" dirty="0" smtClean="0"/>
              <a:t>There is a time lag with messages/responses that go to FS email accounts</a:t>
            </a:r>
          </a:p>
          <a:p>
            <a:pPr marL="171450" indent="-171450">
              <a:buFont typeface="Arial" panose="020B0604020202020204" pitchFamily="34" charset="0"/>
              <a:buChar char="•"/>
            </a:pPr>
            <a:r>
              <a:rPr lang="en-US" baseline="0" dirty="0" smtClean="0"/>
              <a:t>Confirm that incident email is valid, AND, entered correctly in email box</a:t>
            </a:r>
          </a:p>
          <a:p>
            <a:pPr marL="171450" indent="-171450">
              <a:buFont typeface="Arial" panose="020B0604020202020204" pitchFamily="34" charset="0"/>
              <a:buChar char="•"/>
            </a:pPr>
            <a:r>
              <a:rPr lang="en-US" baseline="0" dirty="0" smtClean="0"/>
              <a:t>Cache on FS PCs tends to be “sticky”, doing &lt;Ctrl&gt; + F5 occasionally helps to clear the cache </a:t>
            </a:r>
            <a:endParaRPr lang="en-US" dirty="0"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a:solidFill>
                  <a:schemeClr val="bg1"/>
                </a:solidFill>
                <a:latin typeface="Times New Roman" pitchFamily="18" charset="0"/>
              </a:defRPr>
            </a:lvl1pPr>
            <a:lvl2pPr marL="742950" indent="-285750" defTabSz="931863" eaLnBrk="0" hangingPunct="0">
              <a:defRPr sz="1600">
                <a:solidFill>
                  <a:schemeClr val="bg1"/>
                </a:solidFill>
                <a:latin typeface="Times New Roman" pitchFamily="18" charset="0"/>
              </a:defRPr>
            </a:lvl2pPr>
            <a:lvl3pPr marL="1143000" indent="-228600" defTabSz="931863" eaLnBrk="0" hangingPunct="0">
              <a:defRPr sz="1600">
                <a:solidFill>
                  <a:schemeClr val="bg1"/>
                </a:solidFill>
                <a:latin typeface="Times New Roman" pitchFamily="18" charset="0"/>
              </a:defRPr>
            </a:lvl3pPr>
            <a:lvl4pPr marL="1600200" indent="-228600" defTabSz="931863" eaLnBrk="0" hangingPunct="0">
              <a:defRPr sz="1600">
                <a:solidFill>
                  <a:schemeClr val="bg1"/>
                </a:solidFill>
                <a:latin typeface="Times New Roman" pitchFamily="18" charset="0"/>
              </a:defRPr>
            </a:lvl4pPr>
            <a:lvl5pPr marL="2057400" indent="-228600" defTabSz="931863" eaLnBrk="0" hangingPunct="0">
              <a:defRPr sz="1600">
                <a:solidFill>
                  <a:schemeClr val="bg1"/>
                </a:solidFill>
                <a:latin typeface="Times New Roman" pitchFamily="18" charset="0"/>
              </a:defRPr>
            </a:lvl5pPr>
            <a:lvl6pPr marL="2514600" indent="-228600" defTabSz="931863" eaLnBrk="0" fontAlgn="base" hangingPunct="0">
              <a:spcBef>
                <a:spcPct val="0"/>
              </a:spcBef>
              <a:spcAft>
                <a:spcPct val="0"/>
              </a:spcAft>
              <a:defRPr sz="1600">
                <a:solidFill>
                  <a:schemeClr val="bg1"/>
                </a:solidFill>
                <a:latin typeface="Times New Roman" pitchFamily="18" charset="0"/>
              </a:defRPr>
            </a:lvl6pPr>
            <a:lvl7pPr marL="2971800" indent="-228600" defTabSz="931863" eaLnBrk="0" fontAlgn="base" hangingPunct="0">
              <a:spcBef>
                <a:spcPct val="0"/>
              </a:spcBef>
              <a:spcAft>
                <a:spcPct val="0"/>
              </a:spcAft>
              <a:defRPr sz="1600">
                <a:solidFill>
                  <a:schemeClr val="bg1"/>
                </a:solidFill>
                <a:latin typeface="Times New Roman" pitchFamily="18" charset="0"/>
              </a:defRPr>
            </a:lvl7pPr>
            <a:lvl8pPr marL="3429000" indent="-228600" defTabSz="931863" eaLnBrk="0" fontAlgn="base" hangingPunct="0">
              <a:spcBef>
                <a:spcPct val="0"/>
              </a:spcBef>
              <a:spcAft>
                <a:spcPct val="0"/>
              </a:spcAft>
              <a:defRPr sz="1600">
                <a:solidFill>
                  <a:schemeClr val="bg1"/>
                </a:solidFill>
                <a:latin typeface="Times New Roman" pitchFamily="18" charset="0"/>
              </a:defRPr>
            </a:lvl8pPr>
            <a:lvl9pPr marL="3886200" indent="-228600" defTabSz="931863" eaLnBrk="0" fontAlgn="base" hangingPunct="0">
              <a:spcBef>
                <a:spcPct val="0"/>
              </a:spcBef>
              <a:spcAft>
                <a:spcPct val="0"/>
              </a:spcAft>
              <a:defRPr sz="1600">
                <a:solidFill>
                  <a:schemeClr val="bg1"/>
                </a:solidFill>
                <a:latin typeface="Times New Roman" pitchFamily="18" charset="0"/>
              </a:defRPr>
            </a:lvl9pPr>
          </a:lstStyle>
          <a:p>
            <a:pPr eaLnBrk="1" hangingPunct="1"/>
            <a:fld id="{0E9F13DD-0D21-4F13-AFAF-3DAFEB5F1ED9}" type="slidenum">
              <a:rPr lang="en-US" sz="1200" smtClean="0">
                <a:solidFill>
                  <a:prstClr val="black"/>
                </a:solidFill>
                <a:latin typeface="Arial" charset="0"/>
              </a:rPr>
              <a:pPr eaLnBrk="1" hangingPunct="1"/>
              <a:t>15</a:t>
            </a:fld>
            <a:endParaRPr lang="en-US" sz="1200" smtClean="0">
              <a:solidFill>
                <a:prstClr val="black"/>
              </a:solidFill>
              <a:latin typeface="Arial" charset="0"/>
            </a:endParaRPr>
          </a:p>
        </p:txBody>
      </p:sp>
    </p:spTree>
    <p:extLst>
      <p:ext uri="{BB962C8B-B14F-4D97-AF65-F5344CB8AC3E}">
        <p14:creationId xmlns:p14="http://schemas.microsoft.com/office/powerpoint/2010/main" val="1965261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4520E13-2A43-499D-8C12-4B9918BB68EE}" type="slidenum">
              <a:rPr lang="en-US" smtClean="0">
                <a:solidFill>
                  <a:prstClr val="white"/>
                </a:solidFill>
              </a:rPr>
              <a:pPr>
                <a:defRPr/>
              </a:pPr>
              <a:t>16</a:t>
            </a:fld>
            <a:endParaRPr lang="en-US">
              <a:solidFill>
                <a:prstClr val="white"/>
              </a:solidFill>
            </a:endParaRPr>
          </a:p>
        </p:txBody>
      </p:sp>
    </p:spTree>
    <p:extLst>
      <p:ext uri="{BB962C8B-B14F-4D97-AF65-F5344CB8AC3E}">
        <p14:creationId xmlns:p14="http://schemas.microsoft.com/office/powerpoint/2010/main" val="237911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4520E13-2A43-499D-8C12-4B9918BB68EE}" type="slidenum">
              <a:rPr lang="en-US" smtClean="0">
                <a:solidFill>
                  <a:prstClr val="white"/>
                </a:solidFill>
              </a:rPr>
              <a:pPr>
                <a:defRPr/>
              </a:pPr>
              <a:t>17</a:t>
            </a:fld>
            <a:endParaRPr lang="en-US">
              <a:solidFill>
                <a:prstClr val="white"/>
              </a:solidFill>
            </a:endParaRPr>
          </a:p>
        </p:txBody>
      </p:sp>
    </p:spTree>
    <p:extLst>
      <p:ext uri="{BB962C8B-B14F-4D97-AF65-F5344CB8AC3E}">
        <p14:creationId xmlns:p14="http://schemas.microsoft.com/office/powerpoint/2010/main" val="1259425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smtClean="0"/>
              <a:t>Don’t wait until the fall closeout to bring up a problem that has been occurring</a:t>
            </a:r>
            <a:r>
              <a:rPr lang="en-US" baseline="0" dirty="0" smtClean="0"/>
              <a:t> since the beginning of the season</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a:solidFill>
                  <a:schemeClr val="bg1"/>
                </a:solidFill>
                <a:latin typeface="Times New Roman" pitchFamily="18" charset="0"/>
              </a:defRPr>
            </a:lvl1pPr>
            <a:lvl2pPr marL="742950" indent="-285750" defTabSz="931863" eaLnBrk="0" hangingPunct="0">
              <a:defRPr sz="1600">
                <a:solidFill>
                  <a:schemeClr val="bg1"/>
                </a:solidFill>
                <a:latin typeface="Times New Roman" pitchFamily="18" charset="0"/>
              </a:defRPr>
            </a:lvl2pPr>
            <a:lvl3pPr marL="1143000" indent="-228600" defTabSz="931863" eaLnBrk="0" hangingPunct="0">
              <a:defRPr sz="1600">
                <a:solidFill>
                  <a:schemeClr val="bg1"/>
                </a:solidFill>
                <a:latin typeface="Times New Roman" pitchFamily="18" charset="0"/>
              </a:defRPr>
            </a:lvl3pPr>
            <a:lvl4pPr marL="1600200" indent="-228600" defTabSz="931863" eaLnBrk="0" hangingPunct="0">
              <a:defRPr sz="1600">
                <a:solidFill>
                  <a:schemeClr val="bg1"/>
                </a:solidFill>
                <a:latin typeface="Times New Roman" pitchFamily="18" charset="0"/>
              </a:defRPr>
            </a:lvl4pPr>
            <a:lvl5pPr marL="2057400" indent="-228600" defTabSz="931863" eaLnBrk="0" hangingPunct="0">
              <a:defRPr sz="1600">
                <a:solidFill>
                  <a:schemeClr val="bg1"/>
                </a:solidFill>
                <a:latin typeface="Times New Roman" pitchFamily="18" charset="0"/>
              </a:defRPr>
            </a:lvl5pPr>
            <a:lvl6pPr marL="2514600" indent="-228600" defTabSz="931863" eaLnBrk="0" fontAlgn="base" hangingPunct="0">
              <a:spcBef>
                <a:spcPct val="0"/>
              </a:spcBef>
              <a:spcAft>
                <a:spcPct val="0"/>
              </a:spcAft>
              <a:defRPr sz="1600">
                <a:solidFill>
                  <a:schemeClr val="bg1"/>
                </a:solidFill>
                <a:latin typeface="Times New Roman" pitchFamily="18" charset="0"/>
              </a:defRPr>
            </a:lvl6pPr>
            <a:lvl7pPr marL="2971800" indent="-228600" defTabSz="931863" eaLnBrk="0" fontAlgn="base" hangingPunct="0">
              <a:spcBef>
                <a:spcPct val="0"/>
              </a:spcBef>
              <a:spcAft>
                <a:spcPct val="0"/>
              </a:spcAft>
              <a:defRPr sz="1600">
                <a:solidFill>
                  <a:schemeClr val="bg1"/>
                </a:solidFill>
                <a:latin typeface="Times New Roman" pitchFamily="18" charset="0"/>
              </a:defRPr>
            </a:lvl7pPr>
            <a:lvl8pPr marL="3429000" indent="-228600" defTabSz="931863" eaLnBrk="0" fontAlgn="base" hangingPunct="0">
              <a:spcBef>
                <a:spcPct val="0"/>
              </a:spcBef>
              <a:spcAft>
                <a:spcPct val="0"/>
              </a:spcAft>
              <a:defRPr sz="1600">
                <a:solidFill>
                  <a:schemeClr val="bg1"/>
                </a:solidFill>
                <a:latin typeface="Times New Roman" pitchFamily="18" charset="0"/>
              </a:defRPr>
            </a:lvl8pPr>
            <a:lvl9pPr marL="3886200" indent="-228600" defTabSz="931863" eaLnBrk="0" fontAlgn="base" hangingPunct="0">
              <a:spcBef>
                <a:spcPct val="0"/>
              </a:spcBef>
              <a:spcAft>
                <a:spcPct val="0"/>
              </a:spcAft>
              <a:defRPr sz="1600">
                <a:solidFill>
                  <a:schemeClr val="bg1"/>
                </a:solidFill>
                <a:latin typeface="Times New Roman" pitchFamily="18" charset="0"/>
              </a:defRPr>
            </a:lvl9pPr>
          </a:lstStyle>
          <a:p>
            <a:pPr eaLnBrk="1" hangingPunct="1"/>
            <a:fld id="{859D4799-E105-458C-9454-3583D755E127}" type="slidenum">
              <a:rPr lang="en-US" sz="1200" smtClean="0">
                <a:solidFill>
                  <a:prstClr val="black"/>
                </a:solidFill>
                <a:latin typeface="Arial" charset="0"/>
              </a:rPr>
              <a:pPr eaLnBrk="1" hangingPunct="1"/>
              <a:t>18</a:t>
            </a:fld>
            <a:endParaRPr lang="en-US" sz="1200" smtClean="0">
              <a:solidFill>
                <a:prstClr val="black"/>
              </a:solidFill>
              <a:latin typeface="Arial" charset="0"/>
            </a:endParaRPr>
          </a:p>
        </p:txBody>
      </p:sp>
    </p:spTree>
    <p:extLst>
      <p:ext uri="{BB962C8B-B14F-4D97-AF65-F5344CB8AC3E}">
        <p14:creationId xmlns:p14="http://schemas.microsoft.com/office/powerpoint/2010/main" val="4116998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5EB9B8F-A7C2-4709-9D9E-E231FC5BBD1E}" type="slidenum">
              <a:rPr lang="en-US" smtClean="0">
                <a:solidFill>
                  <a:prstClr val="white"/>
                </a:solidFill>
              </a:rPr>
              <a:pPr/>
              <a:t>19</a:t>
            </a:fld>
            <a:endParaRPr lang="en-US" smtClean="0">
              <a:solidFill>
                <a:prstClr val="white"/>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t>RDDS Rapid Data Delivery/Distribution? System</a:t>
            </a:r>
          </a:p>
          <a:p>
            <a:pPr eaLnBrk="1" hangingPunct="1"/>
            <a:r>
              <a:rPr lang="en-US" dirty="0" smtClean="0"/>
              <a:t>HDDS Hazards Data Distribution System</a:t>
            </a:r>
          </a:p>
          <a:p>
            <a:pPr eaLnBrk="1" hangingPunct="1"/>
            <a:r>
              <a:rPr lang="en-US" sz="1200" kern="1200" dirty="0" smtClean="0">
                <a:solidFill>
                  <a:schemeClr val="tx1"/>
                </a:solidFill>
                <a:effectLst/>
                <a:latin typeface="Times New Roman" pitchFamily="18" charset="0"/>
                <a:ea typeface="+mn-ea"/>
                <a:cs typeface="+mn-cs"/>
              </a:rPr>
              <a:t>NRCS Data is by county</a:t>
            </a:r>
          </a:p>
          <a:p>
            <a:pPr eaLnBrk="1" hangingPunct="1"/>
            <a:r>
              <a:rPr lang="en-US" sz="1200" kern="1200" dirty="0" smtClean="0">
                <a:solidFill>
                  <a:schemeClr val="tx1"/>
                </a:solidFill>
                <a:effectLst/>
                <a:latin typeface="Times New Roman" pitchFamily="18" charset="0"/>
                <a:ea typeface="+mn-ea"/>
                <a:cs typeface="+mn-cs"/>
              </a:rPr>
              <a:t>Location of the new topo </a:t>
            </a:r>
            <a:r>
              <a:rPr lang="en-US" sz="1200" kern="1200" dirty="0" err="1" smtClean="0">
                <a:solidFill>
                  <a:schemeClr val="tx1"/>
                </a:solidFill>
                <a:effectLst/>
                <a:latin typeface="Times New Roman" pitchFamily="18" charset="0"/>
                <a:ea typeface="+mn-ea"/>
                <a:cs typeface="+mn-cs"/>
              </a:rPr>
              <a:t>geotiffs</a:t>
            </a:r>
            <a:r>
              <a:rPr lang="en-US" sz="1200" kern="1200" dirty="0" smtClean="0">
                <a:solidFill>
                  <a:schemeClr val="tx1"/>
                </a:solidFill>
                <a:effectLst/>
                <a:latin typeface="Times New Roman" pitchFamily="18" charset="0"/>
                <a:ea typeface="+mn-ea"/>
                <a:cs typeface="+mn-cs"/>
              </a:rPr>
              <a:t>  /</a:t>
            </a:r>
            <a:r>
              <a:rPr lang="en-US" sz="1200" kern="1200" dirty="0" err="1" smtClean="0">
                <a:solidFill>
                  <a:schemeClr val="tx1"/>
                </a:solidFill>
                <a:effectLst/>
                <a:latin typeface="Times New Roman" pitchFamily="18" charset="0"/>
                <a:ea typeface="+mn-ea"/>
                <a:cs typeface="+mn-cs"/>
              </a:rPr>
              <a:t>base_info</a:t>
            </a:r>
            <a:r>
              <a:rPr lang="en-US" sz="1200" kern="1200" dirty="0" smtClean="0">
                <a:solidFill>
                  <a:schemeClr val="tx1"/>
                </a:solidFill>
                <a:effectLst/>
                <a:latin typeface="Times New Roman" pitchFamily="18" charset="0"/>
                <a:ea typeface="+mn-ea"/>
                <a:cs typeface="+mn-cs"/>
              </a:rPr>
              <a:t>/</a:t>
            </a:r>
            <a:r>
              <a:rPr lang="en-US" sz="1200" kern="1200" dirty="0" err="1" smtClean="0">
                <a:solidFill>
                  <a:schemeClr val="tx1"/>
                </a:solidFill>
                <a:effectLst/>
                <a:latin typeface="Times New Roman" pitchFamily="18" charset="0"/>
                <a:ea typeface="+mn-ea"/>
                <a:cs typeface="+mn-cs"/>
              </a:rPr>
              <a:t>topo_maps</a:t>
            </a:r>
            <a:r>
              <a:rPr lang="en-US" sz="1200" kern="1200" dirty="0" smtClean="0">
                <a:solidFill>
                  <a:schemeClr val="tx1"/>
                </a:solidFill>
                <a:effectLst/>
                <a:latin typeface="Times New Roman" pitchFamily="18" charset="0"/>
                <a:ea typeface="+mn-ea"/>
                <a:cs typeface="+mn-cs"/>
              </a:rPr>
              <a:t> folder on the ftp site </a:t>
            </a:r>
          </a:p>
          <a:p>
            <a:pPr eaLnBrk="1" hangingPunct="1"/>
            <a:r>
              <a:rPr lang="en-US" sz="1200" kern="1200" dirty="0" smtClean="0">
                <a:solidFill>
                  <a:schemeClr val="tx1"/>
                </a:solidFill>
                <a:effectLst/>
                <a:latin typeface="Times New Roman" pitchFamily="18" charset="0"/>
                <a:ea typeface="+mn-ea"/>
                <a:cs typeface="+mn-cs"/>
              </a:rPr>
              <a:t>7_5MinuteQuadIndex_GDB_layerfile.zip is posted at the root level of the ftp site and covers the entire US</a:t>
            </a:r>
            <a:endParaRPr lang="en-US" dirty="0" smtClean="0"/>
          </a:p>
        </p:txBody>
      </p:sp>
    </p:spTree>
    <p:extLst>
      <p:ext uri="{BB962C8B-B14F-4D97-AF65-F5344CB8AC3E}">
        <p14:creationId xmlns:p14="http://schemas.microsoft.com/office/powerpoint/2010/main" val="520200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E0DE2DD-E304-47FB-8FD9-622095C644D8}" type="slidenum">
              <a:rPr lang="en-US" smtClean="0">
                <a:solidFill>
                  <a:prstClr val="white"/>
                </a:solidFill>
              </a:rPr>
              <a:pPr/>
              <a:t>20</a:t>
            </a:fld>
            <a:endParaRPr lang="en-US" smtClean="0">
              <a:solidFill>
                <a:prstClr val="white"/>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t>This is data only</a:t>
            </a:r>
            <a:r>
              <a:rPr lang="en-US" baseline="0" dirty="0" smtClean="0"/>
              <a:t> available if the service is up and running, it’s pretty stable but what if the server goes down?? Do you have a local copy of DRG’s to continue mapping and on schedule?? The Image server for FS and BLM is also available but I wanted to stick with the options open for anybody.  There’s most likely other map services published out there</a:t>
            </a:r>
            <a:endParaRPr lang="en-US" dirty="0" smtClean="0"/>
          </a:p>
        </p:txBody>
      </p:sp>
    </p:spTree>
    <p:extLst>
      <p:ext uri="{BB962C8B-B14F-4D97-AF65-F5344CB8AC3E}">
        <p14:creationId xmlns:p14="http://schemas.microsoft.com/office/powerpoint/2010/main" val="844347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E0DE2DD-E304-47FB-8FD9-622095C644D8}" type="slidenum">
              <a:rPr lang="en-US" smtClean="0">
                <a:solidFill>
                  <a:prstClr val="white"/>
                </a:solidFill>
              </a:rPr>
              <a:pPr/>
              <a:t>21</a:t>
            </a:fld>
            <a:endParaRPr lang="en-US" smtClean="0">
              <a:solidFill>
                <a:prstClr val="white"/>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t>This is data only</a:t>
            </a:r>
            <a:r>
              <a:rPr lang="en-US" baseline="0" dirty="0" smtClean="0"/>
              <a:t> available if the service is up and running, it’s pretty stable but what if the server goes down?? Do you have a local copy of DRG’s to continue mapping and on schedule?? The Image server for FS and BLM is also available but I wanted to stick with the options open for anybody.  There’s most likely other map services published out there</a:t>
            </a:r>
          </a:p>
          <a:p>
            <a:pPr eaLnBrk="1" hangingPunct="1"/>
            <a:endParaRPr lang="en-US" baseline="0" dirty="0" smtClean="0"/>
          </a:p>
          <a:p>
            <a:pPr eaLnBrk="1" hangingPunct="1"/>
            <a:r>
              <a:rPr lang="en-US" baseline="0" dirty="0" smtClean="0"/>
              <a:t>2017 tutorial on how to access USFS RDW (Raster Data Warehouse) http://fsweb.geotraining.fs.fed.us/www/content/lessons/621/Image%20Services%20and%20RDW%20-%20Storyline%20output/story.html</a:t>
            </a:r>
            <a:endParaRPr lang="en-US" dirty="0" smtClean="0"/>
          </a:p>
        </p:txBody>
      </p:sp>
    </p:spTree>
    <p:extLst>
      <p:ext uri="{BB962C8B-B14F-4D97-AF65-F5344CB8AC3E}">
        <p14:creationId xmlns:p14="http://schemas.microsoft.com/office/powerpoint/2010/main" val="1210853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Interpreters need to check the scan boxes that are being submitted and ensure that they are up to date and not too large.  Ideally, the IRINs would be the ones submitting the orders and they should push for this.  Many SITLs are trainees and so they want to submit the order since it is one of the tasks that they need to get signed off on.  If that is the case, the IRIN should still be checking the box and adjusting it if need be.  SITLs and dispatchers frequently just draw a box without making sure it covers all the fire but not too much.  Boxes that are too large aren’t a big deal when there is not a lot of activity but at PL 4 and 5 we need to be as efficient as possible.  The NIROPS CDE </a:t>
            </a:r>
            <a:r>
              <a:rPr lang="en-US" dirty="0" err="1" smtClean="0"/>
              <a:t>kml</a:t>
            </a:r>
            <a:r>
              <a:rPr lang="en-US" dirty="0" smtClean="0"/>
              <a:t> is a great tool for checking the box size relative to your most recent </a:t>
            </a:r>
            <a:r>
              <a:rPr lang="en-US" dirty="0" err="1" smtClean="0"/>
              <a:t>kml</a:t>
            </a:r>
            <a:r>
              <a:rPr lang="en-US" smtClean="0"/>
              <a:t> and MODIS hits.</a:t>
            </a:r>
            <a:endParaRPr lang="en-US" dirty="0"/>
          </a:p>
        </p:txBody>
      </p:sp>
      <p:sp>
        <p:nvSpPr>
          <p:cNvPr id="4" name="Slide Number Placeholder 3"/>
          <p:cNvSpPr>
            <a:spLocks noGrp="1"/>
          </p:cNvSpPr>
          <p:nvPr>
            <p:ph type="sldNum" sz="quarter" idx="10"/>
          </p:nvPr>
        </p:nvSpPr>
        <p:spPr/>
        <p:txBody>
          <a:bodyPr/>
          <a:lstStyle/>
          <a:p>
            <a:pPr>
              <a:defRPr/>
            </a:pPr>
            <a:fld id="{C4520E13-2A43-499D-8C12-4B9918BB68EE}" type="slidenum">
              <a:rPr lang="en-US" smtClean="0"/>
              <a:pPr>
                <a:defRPr/>
              </a:pPr>
              <a:t>22</a:t>
            </a:fld>
            <a:endParaRPr lang="en-US"/>
          </a:p>
        </p:txBody>
      </p:sp>
    </p:spTree>
    <p:extLst>
      <p:ext uri="{BB962C8B-B14F-4D97-AF65-F5344CB8AC3E}">
        <p14:creationId xmlns:p14="http://schemas.microsoft.com/office/powerpoint/2010/main" val="268689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a:t>
            </a:r>
            <a:r>
              <a:rPr lang="en-US" dirty="0" err="1" smtClean="0"/>
              <a:t>Webex</a:t>
            </a:r>
            <a:r>
              <a:rPr lang="en-US" dirty="0" smtClean="0"/>
              <a:t>, we can’t make Q &amp; A chat private, only the A</a:t>
            </a:r>
            <a:endParaRPr lang="en-US" dirty="0"/>
          </a:p>
        </p:txBody>
      </p:sp>
      <p:sp>
        <p:nvSpPr>
          <p:cNvPr id="4" name="Slide Number Placeholder 3"/>
          <p:cNvSpPr>
            <a:spLocks noGrp="1"/>
          </p:cNvSpPr>
          <p:nvPr>
            <p:ph type="sldNum" sz="quarter" idx="10"/>
          </p:nvPr>
        </p:nvSpPr>
        <p:spPr/>
        <p:txBody>
          <a:bodyPr/>
          <a:lstStyle/>
          <a:p>
            <a:pPr>
              <a:defRPr/>
            </a:pPr>
            <a:fld id="{C4520E13-2A43-499D-8C12-4B9918BB68EE}" type="slidenum">
              <a:rPr lang="en-US" smtClean="0">
                <a:solidFill>
                  <a:prstClr val="white"/>
                </a:solidFill>
              </a:rPr>
              <a:pPr>
                <a:defRPr/>
              </a:pPr>
              <a:t>2</a:t>
            </a:fld>
            <a:endParaRPr lang="en-US">
              <a:solidFill>
                <a:prstClr val="white"/>
              </a:solidFill>
            </a:endParaRPr>
          </a:p>
        </p:txBody>
      </p:sp>
    </p:spTree>
    <p:extLst>
      <p:ext uri="{BB962C8B-B14F-4D97-AF65-F5344CB8AC3E}">
        <p14:creationId xmlns:p14="http://schemas.microsoft.com/office/powerpoint/2010/main" val="3606778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IRCN needs to now if there are alignment issues</a:t>
            </a:r>
            <a:r>
              <a:rPr lang="en-US" baseline="0" dirty="0" smtClean="0"/>
              <a:t> to identify trends</a:t>
            </a:r>
          </a:p>
          <a:p>
            <a:endParaRPr lang="en-US" baseline="0" dirty="0" smtClean="0"/>
          </a:p>
          <a:p>
            <a:r>
              <a:rPr lang="en-US" baseline="0" dirty="0" smtClean="0"/>
              <a:t>Fires previously mapped separately that merge, fires added or removed from complex</a:t>
            </a:r>
            <a:endParaRPr lang="en-US" dirty="0"/>
          </a:p>
        </p:txBody>
      </p:sp>
      <p:sp>
        <p:nvSpPr>
          <p:cNvPr id="4" name="Slide Number Placeholder 3"/>
          <p:cNvSpPr>
            <a:spLocks noGrp="1"/>
          </p:cNvSpPr>
          <p:nvPr>
            <p:ph type="sldNum" sz="quarter" idx="10"/>
          </p:nvPr>
        </p:nvSpPr>
        <p:spPr/>
        <p:txBody>
          <a:bodyPr/>
          <a:lstStyle/>
          <a:p>
            <a:pPr>
              <a:defRPr/>
            </a:pPr>
            <a:fld id="{C4520E13-2A43-499D-8C12-4B9918BB68EE}" type="slidenum">
              <a:rPr lang="en-US" smtClean="0"/>
              <a:pPr>
                <a:defRPr/>
              </a:pPr>
              <a:t>23</a:t>
            </a:fld>
            <a:endParaRPr lang="en-US"/>
          </a:p>
        </p:txBody>
      </p:sp>
    </p:spTree>
    <p:extLst>
      <p:ext uri="{BB962C8B-B14F-4D97-AF65-F5344CB8AC3E}">
        <p14:creationId xmlns:p14="http://schemas.microsoft.com/office/powerpoint/2010/main" val="759066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Detailed info on imagery offset or quality is not necessary in the log – techs don’t see it</a:t>
            </a:r>
            <a:endParaRPr lang="en-US" dirty="0"/>
          </a:p>
        </p:txBody>
      </p:sp>
      <p:sp>
        <p:nvSpPr>
          <p:cNvPr id="4" name="Slide Number Placeholder 3"/>
          <p:cNvSpPr>
            <a:spLocks noGrp="1"/>
          </p:cNvSpPr>
          <p:nvPr>
            <p:ph type="sldNum" sz="quarter" idx="10"/>
          </p:nvPr>
        </p:nvSpPr>
        <p:spPr/>
        <p:txBody>
          <a:bodyPr/>
          <a:lstStyle/>
          <a:p>
            <a:pPr>
              <a:defRPr/>
            </a:pPr>
            <a:fld id="{C4520E13-2A43-499D-8C12-4B9918BB68EE}" type="slidenum">
              <a:rPr lang="en-US" smtClean="0"/>
              <a:pPr>
                <a:defRPr/>
              </a:pPr>
              <a:t>24</a:t>
            </a:fld>
            <a:endParaRPr lang="en-US"/>
          </a:p>
        </p:txBody>
      </p:sp>
    </p:spTree>
    <p:extLst>
      <p:ext uri="{BB962C8B-B14F-4D97-AF65-F5344CB8AC3E}">
        <p14:creationId xmlns:p14="http://schemas.microsoft.com/office/powerpoint/2010/main" val="911528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4520E13-2A43-499D-8C12-4B9918BB68EE}" type="slidenum">
              <a:rPr lang="en-US" smtClean="0"/>
              <a:pPr>
                <a:defRPr/>
              </a:pPr>
              <a:t>25</a:t>
            </a:fld>
            <a:endParaRPr lang="en-US"/>
          </a:p>
        </p:txBody>
      </p:sp>
    </p:spTree>
    <p:extLst>
      <p:ext uri="{BB962C8B-B14F-4D97-AF65-F5344CB8AC3E}">
        <p14:creationId xmlns:p14="http://schemas.microsoft.com/office/powerpoint/2010/main" val="1268555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Tweaks to the processing algorithm have reduced the appearance of rings but some artifacts will still be present where fire is very hot.</a:t>
            </a:r>
            <a:endParaRPr lang="en-US" dirty="0"/>
          </a:p>
        </p:txBody>
      </p:sp>
      <p:sp>
        <p:nvSpPr>
          <p:cNvPr id="4" name="Slide Number Placeholder 3"/>
          <p:cNvSpPr>
            <a:spLocks noGrp="1"/>
          </p:cNvSpPr>
          <p:nvPr>
            <p:ph type="sldNum" sz="quarter" idx="10"/>
          </p:nvPr>
        </p:nvSpPr>
        <p:spPr/>
        <p:txBody>
          <a:bodyPr/>
          <a:lstStyle/>
          <a:p>
            <a:pPr>
              <a:defRPr/>
            </a:pPr>
            <a:fld id="{C4520E13-2A43-499D-8C12-4B9918BB68EE}" type="slidenum">
              <a:rPr lang="en-US" smtClean="0"/>
              <a:pPr>
                <a:defRPr/>
              </a:pPr>
              <a:t>26</a:t>
            </a:fld>
            <a:endParaRPr lang="en-US"/>
          </a:p>
        </p:txBody>
      </p:sp>
    </p:spTree>
    <p:extLst>
      <p:ext uri="{BB962C8B-B14F-4D97-AF65-F5344CB8AC3E}">
        <p14:creationId xmlns:p14="http://schemas.microsoft.com/office/powerpoint/2010/main" val="4091937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NAP =</a:t>
            </a:r>
            <a:r>
              <a:rPr lang="en-US" baseline="0" dirty="0" smtClean="0"/>
              <a:t> NESS Application Portal</a:t>
            </a: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NESS = National Enterprise Support Service</a:t>
            </a:r>
          </a:p>
          <a:p>
            <a:endParaRPr lang="en-US" dirty="0"/>
          </a:p>
        </p:txBody>
      </p:sp>
      <p:sp>
        <p:nvSpPr>
          <p:cNvPr id="4" name="Slide Number Placeholder 3"/>
          <p:cNvSpPr>
            <a:spLocks noGrp="1"/>
          </p:cNvSpPr>
          <p:nvPr>
            <p:ph type="sldNum" sz="quarter" idx="10"/>
          </p:nvPr>
        </p:nvSpPr>
        <p:spPr/>
        <p:txBody>
          <a:bodyPr/>
          <a:lstStyle/>
          <a:p>
            <a:pPr>
              <a:defRPr/>
            </a:pPr>
            <a:fld id="{C4520E13-2A43-499D-8C12-4B9918BB68EE}" type="slidenum">
              <a:rPr lang="en-US" smtClean="0"/>
              <a:pPr>
                <a:defRPr/>
              </a:pPr>
              <a:t>27</a:t>
            </a:fld>
            <a:endParaRPr lang="en-US"/>
          </a:p>
        </p:txBody>
      </p:sp>
    </p:spTree>
    <p:extLst>
      <p:ext uri="{BB962C8B-B14F-4D97-AF65-F5344CB8AC3E}">
        <p14:creationId xmlns:p14="http://schemas.microsoft.com/office/powerpoint/2010/main" val="3398268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Email sent 10 days before expiration of password at 60 days, no other email sent, no email sent for account being disabled</a:t>
            </a:r>
          </a:p>
          <a:p>
            <a:r>
              <a:rPr lang="en-US" dirty="0" smtClean="0"/>
              <a:t>Email comes from donotreply@nwcg.gov, may go to junk email</a:t>
            </a:r>
          </a:p>
          <a:p>
            <a:endParaRPr lang="en-US" dirty="0" smtClean="0"/>
          </a:p>
          <a:p>
            <a:r>
              <a:rPr lang="en-US" dirty="0" smtClean="0"/>
              <a:t>Between 60 and 90 days you should be able to reset password on your own, after that you need to call the helpdesk</a:t>
            </a:r>
          </a:p>
          <a:p>
            <a:endParaRPr lang="en-US" dirty="0" smtClean="0"/>
          </a:p>
          <a:p>
            <a:r>
              <a:rPr lang="en-US" dirty="0" smtClean="0"/>
              <a:t>IIA =</a:t>
            </a:r>
            <a:r>
              <a:rPr lang="en-US" baseline="0" dirty="0" smtClean="0"/>
              <a:t> Interagency Incident Applications</a:t>
            </a:r>
          </a:p>
          <a:p>
            <a:r>
              <a:rPr lang="en-US" dirty="0" smtClean="0"/>
              <a:t>Helpdesk will want to know your IP address, agency and what time you were trying to access</a:t>
            </a:r>
            <a:endParaRPr lang="en-US" dirty="0"/>
          </a:p>
        </p:txBody>
      </p:sp>
      <p:sp>
        <p:nvSpPr>
          <p:cNvPr id="4" name="Slide Number Placeholder 3"/>
          <p:cNvSpPr>
            <a:spLocks noGrp="1"/>
          </p:cNvSpPr>
          <p:nvPr>
            <p:ph type="sldNum" sz="quarter" idx="10"/>
          </p:nvPr>
        </p:nvSpPr>
        <p:spPr/>
        <p:txBody>
          <a:bodyPr/>
          <a:lstStyle/>
          <a:p>
            <a:pPr>
              <a:defRPr/>
            </a:pPr>
            <a:fld id="{C4520E13-2A43-499D-8C12-4B9918BB68EE}" type="slidenum">
              <a:rPr lang="en-US" smtClean="0"/>
              <a:pPr>
                <a:defRPr/>
              </a:pPr>
              <a:t>28</a:t>
            </a:fld>
            <a:endParaRPr lang="en-US"/>
          </a:p>
        </p:txBody>
      </p:sp>
    </p:spTree>
    <p:extLst>
      <p:ext uri="{BB962C8B-B14F-4D97-AF65-F5344CB8AC3E}">
        <p14:creationId xmlns:p14="http://schemas.microsoft.com/office/powerpoint/2010/main" val="1755161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Working remotely</a:t>
            </a:r>
            <a:r>
              <a:rPr lang="en-US" baseline="0" dirty="0" smtClean="0"/>
              <a:t> presents a number of challenges</a:t>
            </a:r>
            <a:endParaRPr lang="en-US" dirty="0" smtClean="0"/>
          </a:p>
          <a:p>
            <a:pPr>
              <a:defRPr/>
            </a:pPr>
            <a:r>
              <a:rPr lang="en-US" dirty="0" smtClean="0"/>
              <a:t>Not just a “fire” thing.  </a:t>
            </a:r>
          </a:p>
          <a:p>
            <a:pPr>
              <a:defRPr/>
            </a:pPr>
            <a:endParaRPr lang="en-US" dirty="0" smtClean="0"/>
          </a:p>
          <a:p>
            <a:pPr>
              <a:defRPr/>
            </a:pPr>
            <a:r>
              <a:rPr lang="en-US" dirty="0" smtClean="0"/>
              <a:t>If security or dispatch is open 24 hours, make them aware that you are in the building, building manager – for AC</a:t>
            </a:r>
            <a:endParaRPr lang="en-US"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a:solidFill>
                  <a:schemeClr val="bg1"/>
                </a:solidFill>
                <a:latin typeface="Times New Roman" pitchFamily="18" charset="0"/>
              </a:defRPr>
            </a:lvl1pPr>
            <a:lvl2pPr marL="742950" indent="-285750" defTabSz="931863" eaLnBrk="0" hangingPunct="0">
              <a:defRPr sz="1600">
                <a:solidFill>
                  <a:schemeClr val="bg1"/>
                </a:solidFill>
                <a:latin typeface="Times New Roman" pitchFamily="18" charset="0"/>
              </a:defRPr>
            </a:lvl2pPr>
            <a:lvl3pPr marL="1143000" indent="-228600" defTabSz="931863" eaLnBrk="0" hangingPunct="0">
              <a:defRPr sz="1600">
                <a:solidFill>
                  <a:schemeClr val="bg1"/>
                </a:solidFill>
                <a:latin typeface="Times New Roman" pitchFamily="18" charset="0"/>
              </a:defRPr>
            </a:lvl3pPr>
            <a:lvl4pPr marL="1600200" indent="-228600" defTabSz="931863" eaLnBrk="0" hangingPunct="0">
              <a:defRPr sz="1600">
                <a:solidFill>
                  <a:schemeClr val="bg1"/>
                </a:solidFill>
                <a:latin typeface="Times New Roman" pitchFamily="18" charset="0"/>
              </a:defRPr>
            </a:lvl4pPr>
            <a:lvl5pPr marL="2057400" indent="-228600" defTabSz="931863" eaLnBrk="0" hangingPunct="0">
              <a:defRPr sz="1600">
                <a:solidFill>
                  <a:schemeClr val="bg1"/>
                </a:solidFill>
                <a:latin typeface="Times New Roman" pitchFamily="18" charset="0"/>
              </a:defRPr>
            </a:lvl5pPr>
            <a:lvl6pPr marL="2514600" indent="-228600" defTabSz="931863" eaLnBrk="0" fontAlgn="base" hangingPunct="0">
              <a:spcBef>
                <a:spcPct val="0"/>
              </a:spcBef>
              <a:spcAft>
                <a:spcPct val="0"/>
              </a:spcAft>
              <a:defRPr sz="1600">
                <a:solidFill>
                  <a:schemeClr val="bg1"/>
                </a:solidFill>
                <a:latin typeface="Times New Roman" pitchFamily="18" charset="0"/>
              </a:defRPr>
            </a:lvl6pPr>
            <a:lvl7pPr marL="2971800" indent="-228600" defTabSz="931863" eaLnBrk="0" fontAlgn="base" hangingPunct="0">
              <a:spcBef>
                <a:spcPct val="0"/>
              </a:spcBef>
              <a:spcAft>
                <a:spcPct val="0"/>
              </a:spcAft>
              <a:defRPr sz="1600">
                <a:solidFill>
                  <a:schemeClr val="bg1"/>
                </a:solidFill>
                <a:latin typeface="Times New Roman" pitchFamily="18" charset="0"/>
              </a:defRPr>
            </a:lvl7pPr>
            <a:lvl8pPr marL="3429000" indent="-228600" defTabSz="931863" eaLnBrk="0" fontAlgn="base" hangingPunct="0">
              <a:spcBef>
                <a:spcPct val="0"/>
              </a:spcBef>
              <a:spcAft>
                <a:spcPct val="0"/>
              </a:spcAft>
              <a:defRPr sz="1600">
                <a:solidFill>
                  <a:schemeClr val="bg1"/>
                </a:solidFill>
                <a:latin typeface="Times New Roman" pitchFamily="18" charset="0"/>
              </a:defRPr>
            </a:lvl8pPr>
            <a:lvl9pPr marL="3886200" indent="-228600" defTabSz="931863" eaLnBrk="0" fontAlgn="base" hangingPunct="0">
              <a:spcBef>
                <a:spcPct val="0"/>
              </a:spcBef>
              <a:spcAft>
                <a:spcPct val="0"/>
              </a:spcAft>
              <a:defRPr sz="1600">
                <a:solidFill>
                  <a:schemeClr val="bg1"/>
                </a:solidFill>
                <a:latin typeface="Times New Roman" pitchFamily="18" charset="0"/>
              </a:defRPr>
            </a:lvl9pPr>
          </a:lstStyle>
          <a:p>
            <a:pPr eaLnBrk="1" hangingPunct="1"/>
            <a:fld id="{89230C98-65EC-47B7-9392-62DF45F9BDA4}" type="slidenum">
              <a:rPr lang="en-US" sz="1200" smtClean="0">
                <a:solidFill>
                  <a:schemeClr val="tx1"/>
                </a:solidFill>
                <a:latin typeface="Arial" charset="0"/>
              </a:rPr>
              <a:pPr eaLnBrk="1" hangingPunct="1"/>
              <a:t>32</a:t>
            </a:fld>
            <a:endParaRPr lang="en-US" sz="1200" smtClean="0">
              <a:solidFill>
                <a:schemeClr val="tx1"/>
              </a:solidFill>
              <a:latin typeface="Arial" charset="0"/>
            </a:endParaRPr>
          </a:p>
        </p:txBody>
      </p:sp>
    </p:spTree>
    <p:extLst>
      <p:ext uri="{BB962C8B-B14F-4D97-AF65-F5344CB8AC3E}">
        <p14:creationId xmlns:p14="http://schemas.microsoft.com/office/powerpoint/2010/main" val="4148925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Courtesy text/email to your GACC IR liaison when you take an assignment – keeps them in the loop and better idea of who is still available</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a:solidFill>
                  <a:schemeClr val="bg1"/>
                </a:solidFill>
                <a:latin typeface="Times New Roman" pitchFamily="18" charset="0"/>
              </a:defRPr>
            </a:lvl1pPr>
            <a:lvl2pPr marL="742950" indent="-285750" defTabSz="931863" eaLnBrk="0" hangingPunct="0">
              <a:defRPr sz="1600">
                <a:solidFill>
                  <a:schemeClr val="bg1"/>
                </a:solidFill>
                <a:latin typeface="Times New Roman" pitchFamily="18" charset="0"/>
              </a:defRPr>
            </a:lvl2pPr>
            <a:lvl3pPr marL="1143000" indent="-228600" defTabSz="931863" eaLnBrk="0" hangingPunct="0">
              <a:defRPr sz="1600">
                <a:solidFill>
                  <a:schemeClr val="bg1"/>
                </a:solidFill>
                <a:latin typeface="Times New Roman" pitchFamily="18" charset="0"/>
              </a:defRPr>
            </a:lvl3pPr>
            <a:lvl4pPr marL="1600200" indent="-228600" defTabSz="931863" eaLnBrk="0" hangingPunct="0">
              <a:defRPr sz="1600">
                <a:solidFill>
                  <a:schemeClr val="bg1"/>
                </a:solidFill>
                <a:latin typeface="Times New Roman" pitchFamily="18" charset="0"/>
              </a:defRPr>
            </a:lvl4pPr>
            <a:lvl5pPr marL="2057400" indent="-228600" defTabSz="931863" eaLnBrk="0" hangingPunct="0">
              <a:defRPr sz="1600">
                <a:solidFill>
                  <a:schemeClr val="bg1"/>
                </a:solidFill>
                <a:latin typeface="Times New Roman" pitchFamily="18" charset="0"/>
              </a:defRPr>
            </a:lvl5pPr>
            <a:lvl6pPr marL="2514600" indent="-228600" defTabSz="931863" eaLnBrk="0" fontAlgn="base" hangingPunct="0">
              <a:spcBef>
                <a:spcPct val="0"/>
              </a:spcBef>
              <a:spcAft>
                <a:spcPct val="0"/>
              </a:spcAft>
              <a:defRPr sz="1600">
                <a:solidFill>
                  <a:schemeClr val="bg1"/>
                </a:solidFill>
                <a:latin typeface="Times New Roman" pitchFamily="18" charset="0"/>
              </a:defRPr>
            </a:lvl6pPr>
            <a:lvl7pPr marL="2971800" indent="-228600" defTabSz="931863" eaLnBrk="0" fontAlgn="base" hangingPunct="0">
              <a:spcBef>
                <a:spcPct val="0"/>
              </a:spcBef>
              <a:spcAft>
                <a:spcPct val="0"/>
              </a:spcAft>
              <a:defRPr sz="1600">
                <a:solidFill>
                  <a:schemeClr val="bg1"/>
                </a:solidFill>
                <a:latin typeface="Times New Roman" pitchFamily="18" charset="0"/>
              </a:defRPr>
            </a:lvl7pPr>
            <a:lvl8pPr marL="3429000" indent="-228600" defTabSz="931863" eaLnBrk="0" fontAlgn="base" hangingPunct="0">
              <a:spcBef>
                <a:spcPct val="0"/>
              </a:spcBef>
              <a:spcAft>
                <a:spcPct val="0"/>
              </a:spcAft>
              <a:defRPr sz="1600">
                <a:solidFill>
                  <a:schemeClr val="bg1"/>
                </a:solidFill>
                <a:latin typeface="Times New Roman" pitchFamily="18" charset="0"/>
              </a:defRPr>
            </a:lvl8pPr>
            <a:lvl9pPr marL="3886200" indent="-228600" defTabSz="931863" eaLnBrk="0" fontAlgn="base" hangingPunct="0">
              <a:spcBef>
                <a:spcPct val="0"/>
              </a:spcBef>
              <a:spcAft>
                <a:spcPct val="0"/>
              </a:spcAft>
              <a:defRPr sz="1600">
                <a:solidFill>
                  <a:schemeClr val="bg1"/>
                </a:solidFill>
                <a:latin typeface="Times New Roman" pitchFamily="18" charset="0"/>
              </a:defRPr>
            </a:lvl9pPr>
          </a:lstStyle>
          <a:p>
            <a:pPr eaLnBrk="1" hangingPunct="1"/>
            <a:fld id="{47F4C371-9168-4293-B5F3-D0375ED5E6B9}" type="slidenum">
              <a:rPr lang="en-US" sz="1200" smtClean="0">
                <a:solidFill>
                  <a:schemeClr val="tx1"/>
                </a:solidFill>
                <a:latin typeface="Arial" charset="0"/>
              </a:rPr>
              <a:pPr eaLnBrk="1" hangingPunct="1"/>
              <a:t>33</a:t>
            </a:fld>
            <a:endParaRPr lang="en-US" sz="1200" smtClean="0">
              <a:solidFill>
                <a:schemeClr val="tx1"/>
              </a:solidFill>
              <a:latin typeface="Arial" charset="0"/>
            </a:endParaRPr>
          </a:p>
        </p:txBody>
      </p:sp>
    </p:spTree>
    <p:extLst>
      <p:ext uri="{BB962C8B-B14F-4D97-AF65-F5344CB8AC3E}">
        <p14:creationId xmlns:p14="http://schemas.microsoft.com/office/powerpoint/2010/main" val="1169615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Refresher is the recent</a:t>
            </a:r>
            <a:r>
              <a:rPr lang="en-US" baseline="0" dirty="0" smtClean="0"/>
              <a:t> S443 session (March 2017).  A number of the exercises have the halo issue.</a:t>
            </a:r>
          </a:p>
          <a:p>
            <a:endParaRPr lang="en-US" baseline="0" dirty="0" smtClean="0"/>
          </a:p>
          <a:p>
            <a:r>
              <a:rPr lang="en-US" baseline="0" dirty="0" smtClean="0"/>
              <a:t>Email is a good backup method for delivering products.</a:t>
            </a:r>
            <a:endParaRPr lang="en-US"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a:solidFill>
                  <a:schemeClr val="bg1"/>
                </a:solidFill>
                <a:latin typeface="Times New Roman" pitchFamily="18" charset="0"/>
              </a:defRPr>
            </a:lvl1pPr>
            <a:lvl2pPr marL="742950" indent="-285750" defTabSz="931863" eaLnBrk="0" hangingPunct="0">
              <a:defRPr sz="1600">
                <a:solidFill>
                  <a:schemeClr val="bg1"/>
                </a:solidFill>
                <a:latin typeface="Times New Roman" pitchFamily="18" charset="0"/>
              </a:defRPr>
            </a:lvl2pPr>
            <a:lvl3pPr marL="1143000" indent="-228600" defTabSz="931863" eaLnBrk="0" hangingPunct="0">
              <a:defRPr sz="1600">
                <a:solidFill>
                  <a:schemeClr val="bg1"/>
                </a:solidFill>
                <a:latin typeface="Times New Roman" pitchFamily="18" charset="0"/>
              </a:defRPr>
            </a:lvl3pPr>
            <a:lvl4pPr marL="1600200" indent="-228600" defTabSz="931863" eaLnBrk="0" hangingPunct="0">
              <a:defRPr sz="1600">
                <a:solidFill>
                  <a:schemeClr val="bg1"/>
                </a:solidFill>
                <a:latin typeface="Times New Roman" pitchFamily="18" charset="0"/>
              </a:defRPr>
            </a:lvl4pPr>
            <a:lvl5pPr marL="2057400" indent="-228600" defTabSz="931863" eaLnBrk="0" hangingPunct="0">
              <a:defRPr sz="1600">
                <a:solidFill>
                  <a:schemeClr val="bg1"/>
                </a:solidFill>
                <a:latin typeface="Times New Roman" pitchFamily="18" charset="0"/>
              </a:defRPr>
            </a:lvl5pPr>
            <a:lvl6pPr marL="2514600" indent="-228600" defTabSz="931863" eaLnBrk="0" fontAlgn="base" hangingPunct="0">
              <a:spcBef>
                <a:spcPct val="0"/>
              </a:spcBef>
              <a:spcAft>
                <a:spcPct val="0"/>
              </a:spcAft>
              <a:defRPr sz="1600">
                <a:solidFill>
                  <a:schemeClr val="bg1"/>
                </a:solidFill>
                <a:latin typeface="Times New Roman" pitchFamily="18" charset="0"/>
              </a:defRPr>
            </a:lvl6pPr>
            <a:lvl7pPr marL="2971800" indent="-228600" defTabSz="931863" eaLnBrk="0" fontAlgn="base" hangingPunct="0">
              <a:spcBef>
                <a:spcPct val="0"/>
              </a:spcBef>
              <a:spcAft>
                <a:spcPct val="0"/>
              </a:spcAft>
              <a:defRPr sz="1600">
                <a:solidFill>
                  <a:schemeClr val="bg1"/>
                </a:solidFill>
                <a:latin typeface="Times New Roman" pitchFamily="18" charset="0"/>
              </a:defRPr>
            </a:lvl7pPr>
            <a:lvl8pPr marL="3429000" indent="-228600" defTabSz="931863" eaLnBrk="0" fontAlgn="base" hangingPunct="0">
              <a:spcBef>
                <a:spcPct val="0"/>
              </a:spcBef>
              <a:spcAft>
                <a:spcPct val="0"/>
              </a:spcAft>
              <a:defRPr sz="1600">
                <a:solidFill>
                  <a:schemeClr val="bg1"/>
                </a:solidFill>
                <a:latin typeface="Times New Roman" pitchFamily="18" charset="0"/>
              </a:defRPr>
            </a:lvl8pPr>
            <a:lvl9pPr marL="3886200" indent="-228600" defTabSz="931863" eaLnBrk="0" fontAlgn="base" hangingPunct="0">
              <a:spcBef>
                <a:spcPct val="0"/>
              </a:spcBef>
              <a:spcAft>
                <a:spcPct val="0"/>
              </a:spcAft>
              <a:defRPr sz="1600">
                <a:solidFill>
                  <a:schemeClr val="bg1"/>
                </a:solidFill>
                <a:latin typeface="Times New Roman" pitchFamily="18" charset="0"/>
              </a:defRPr>
            </a:lvl9pPr>
          </a:lstStyle>
          <a:p>
            <a:pPr eaLnBrk="1" hangingPunct="1"/>
            <a:fld id="{B3756228-D35D-4CF3-8470-7A182D812CDD}" type="slidenum">
              <a:rPr lang="en-US" sz="1200" smtClean="0">
                <a:solidFill>
                  <a:schemeClr val="tx1"/>
                </a:solidFill>
                <a:latin typeface="Arial" charset="0"/>
              </a:rPr>
              <a:pPr eaLnBrk="1" hangingPunct="1"/>
              <a:t>34</a:t>
            </a:fld>
            <a:endParaRPr lang="en-US" sz="1200" smtClean="0">
              <a:solidFill>
                <a:schemeClr val="tx1"/>
              </a:solidFill>
              <a:latin typeface="Arial" charset="0"/>
            </a:endParaRPr>
          </a:p>
        </p:txBody>
      </p:sp>
    </p:spTree>
    <p:extLst>
      <p:ext uri="{BB962C8B-B14F-4D97-AF65-F5344CB8AC3E}">
        <p14:creationId xmlns:p14="http://schemas.microsoft.com/office/powerpoint/2010/main" val="1736044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GACC IR liaison should be your first contact.  Liz McNichols moved to Southern Area but will continue as Eastern Area liaison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Nate Yorgason (Caribou </a:t>
            </a:r>
            <a:r>
              <a:rPr lang="en-US" baseline="0" dirty="0" err="1" smtClean="0"/>
              <a:t>Targhee</a:t>
            </a:r>
            <a:r>
              <a:rPr lang="en-US" baseline="0" dirty="0" smtClean="0"/>
              <a:t> NF – Idaho Falls) has taken over for Hope Spriggs as Great Basin liaison. Hope has served since 2010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Melinda McGann will retire after this fire season and Elise Bowne will take over as GACC IR liaison</a:t>
            </a:r>
          </a:p>
          <a:p>
            <a:r>
              <a:rPr lang="en-US" baseline="0" dirty="0" smtClean="0"/>
              <a:t>Newest version of 1 page tips is posted on website in IRIN Area.</a:t>
            </a:r>
          </a:p>
          <a:p>
            <a:endParaRPr lang="en-US" baseline="0"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a:solidFill>
                  <a:schemeClr val="bg1"/>
                </a:solidFill>
                <a:latin typeface="Times New Roman" pitchFamily="18" charset="0"/>
              </a:defRPr>
            </a:lvl1pPr>
            <a:lvl2pPr marL="742950" indent="-285750" defTabSz="931863" eaLnBrk="0" hangingPunct="0">
              <a:defRPr sz="1600">
                <a:solidFill>
                  <a:schemeClr val="bg1"/>
                </a:solidFill>
                <a:latin typeface="Times New Roman" pitchFamily="18" charset="0"/>
              </a:defRPr>
            </a:lvl2pPr>
            <a:lvl3pPr marL="1143000" indent="-228600" defTabSz="931863" eaLnBrk="0" hangingPunct="0">
              <a:defRPr sz="1600">
                <a:solidFill>
                  <a:schemeClr val="bg1"/>
                </a:solidFill>
                <a:latin typeface="Times New Roman" pitchFamily="18" charset="0"/>
              </a:defRPr>
            </a:lvl3pPr>
            <a:lvl4pPr marL="1600200" indent="-228600" defTabSz="931863" eaLnBrk="0" hangingPunct="0">
              <a:defRPr sz="1600">
                <a:solidFill>
                  <a:schemeClr val="bg1"/>
                </a:solidFill>
                <a:latin typeface="Times New Roman" pitchFamily="18" charset="0"/>
              </a:defRPr>
            </a:lvl4pPr>
            <a:lvl5pPr marL="2057400" indent="-228600" defTabSz="931863" eaLnBrk="0" hangingPunct="0">
              <a:defRPr sz="1600">
                <a:solidFill>
                  <a:schemeClr val="bg1"/>
                </a:solidFill>
                <a:latin typeface="Times New Roman" pitchFamily="18" charset="0"/>
              </a:defRPr>
            </a:lvl5pPr>
            <a:lvl6pPr marL="2514600" indent="-228600" defTabSz="931863" eaLnBrk="0" fontAlgn="base" hangingPunct="0">
              <a:spcBef>
                <a:spcPct val="0"/>
              </a:spcBef>
              <a:spcAft>
                <a:spcPct val="0"/>
              </a:spcAft>
              <a:defRPr sz="1600">
                <a:solidFill>
                  <a:schemeClr val="bg1"/>
                </a:solidFill>
                <a:latin typeface="Times New Roman" pitchFamily="18" charset="0"/>
              </a:defRPr>
            </a:lvl6pPr>
            <a:lvl7pPr marL="2971800" indent="-228600" defTabSz="931863" eaLnBrk="0" fontAlgn="base" hangingPunct="0">
              <a:spcBef>
                <a:spcPct val="0"/>
              </a:spcBef>
              <a:spcAft>
                <a:spcPct val="0"/>
              </a:spcAft>
              <a:defRPr sz="1600">
                <a:solidFill>
                  <a:schemeClr val="bg1"/>
                </a:solidFill>
                <a:latin typeface="Times New Roman" pitchFamily="18" charset="0"/>
              </a:defRPr>
            </a:lvl7pPr>
            <a:lvl8pPr marL="3429000" indent="-228600" defTabSz="931863" eaLnBrk="0" fontAlgn="base" hangingPunct="0">
              <a:spcBef>
                <a:spcPct val="0"/>
              </a:spcBef>
              <a:spcAft>
                <a:spcPct val="0"/>
              </a:spcAft>
              <a:defRPr sz="1600">
                <a:solidFill>
                  <a:schemeClr val="bg1"/>
                </a:solidFill>
                <a:latin typeface="Times New Roman" pitchFamily="18" charset="0"/>
              </a:defRPr>
            </a:lvl8pPr>
            <a:lvl9pPr marL="3886200" indent="-228600" defTabSz="931863" eaLnBrk="0" fontAlgn="base" hangingPunct="0">
              <a:spcBef>
                <a:spcPct val="0"/>
              </a:spcBef>
              <a:spcAft>
                <a:spcPct val="0"/>
              </a:spcAft>
              <a:defRPr sz="1600">
                <a:solidFill>
                  <a:schemeClr val="bg1"/>
                </a:solidFill>
                <a:latin typeface="Times New Roman" pitchFamily="18" charset="0"/>
              </a:defRPr>
            </a:lvl9pPr>
          </a:lstStyle>
          <a:p>
            <a:pPr eaLnBrk="1" hangingPunct="1"/>
            <a:fld id="{DD1F2D40-BB49-4594-93CD-B029706BE0BE}" type="slidenum">
              <a:rPr lang="en-US" sz="1200" smtClean="0">
                <a:solidFill>
                  <a:schemeClr val="tx1"/>
                </a:solidFill>
                <a:latin typeface="Arial" charset="0"/>
              </a:rPr>
              <a:pPr eaLnBrk="1" hangingPunct="1"/>
              <a:t>35</a:t>
            </a:fld>
            <a:endParaRPr lang="en-US" sz="1200" smtClean="0">
              <a:solidFill>
                <a:schemeClr val="tx1"/>
              </a:solidFill>
              <a:latin typeface="Arial" charset="0"/>
            </a:endParaRPr>
          </a:p>
        </p:txBody>
      </p:sp>
    </p:spTree>
    <p:extLst>
      <p:ext uri="{BB962C8B-B14F-4D97-AF65-F5344CB8AC3E}">
        <p14:creationId xmlns:p14="http://schemas.microsoft.com/office/powerpoint/2010/main" val="4018853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Numbers are for all of 2016</a:t>
            </a:r>
            <a:r>
              <a:rPr lang="en-US" baseline="0" dirty="0" smtClean="0"/>
              <a:t> including SA November missions</a:t>
            </a:r>
            <a:r>
              <a:rPr lang="en-US" dirty="0" smtClean="0"/>
              <a:t>.</a:t>
            </a:r>
          </a:p>
          <a:p>
            <a:r>
              <a:rPr lang="en-US" dirty="0" smtClean="0"/>
              <a:t>2015 - 33% UTF (26% non-weather)</a:t>
            </a:r>
            <a:endParaRPr lang="en-US" baseline="0" dirty="0" smtClean="0"/>
          </a:p>
          <a:p>
            <a:r>
              <a:rPr lang="en-US" baseline="0" dirty="0" smtClean="0"/>
              <a:t>2015 was record year for requests and missions. </a:t>
            </a:r>
          </a:p>
        </p:txBody>
      </p:sp>
      <p:sp>
        <p:nvSpPr>
          <p:cNvPr id="4" name="Slide Number Placeholder 3"/>
          <p:cNvSpPr>
            <a:spLocks noGrp="1"/>
          </p:cNvSpPr>
          <p:nvPr>
            <p:ph type="sldNum" sz="quarter" idx="10"/>
          </p:nvPr>
        </p:nvSpPr>
        <p:spPr/>
        <p:txBody>
          <a:bodyPr/>
          <a:lstStyle/>
          <a:p>
            <a:pPr>
              <a:defRPr/>
            </a:pPr>
            <a:fld id="{7EB95B01-D29C-4224-832F-AF3610894B52}" type="slidenum">
              <a:rPr lang="en-US" smtClean="0"/>
              <a:pPr>
                <a:defRPr/>
              </a:pPr>
              <a:t>3</a:t>
            </a:fld>
            <a:endParaRPr lang="en-US"/>
          </a:p>
        </p:txBody>
      </p:sp>
    </p:spTree>
    <p:extLst>
      <p:ext uri="{BB962C8B-B14F-4D97-AF65-F5344CB8AC3E}">
        <p14:creationId xmlns:p14="http://schemas.microsoft.com/office/powerpoint/2010/main" val="394558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NIROPS only (182 UTFs)</a:t>
            </a:r>
          </a:p>
          <a:p>
            <a:r>
              <a:rPr lang="en-US" dirty="0" smtClean="0"/>
              <a:t>14 UTFs for late orders</a:t>
            </a:r>
          </a:p>
          <a:p>
            <a:r>
              <a:rPr lang="en-US" dirty="0" smtClean="0"/>
              <a:t>No UTFs for Mandatory days off this year (compare to last year</a:t>
            </a:r>
          </a:p>
          <a:p>
            <a:r>
              <a:rPr lang="en-US" dirty="0" smtClean="0"/>
              <a:t>208 orders went submitted</a:t>
            </a:r>
            <a:r>
              <a:rPr lang="en-US" baseline="0" dirty="0" smtClean="0"/>
              <a:t> after 1530 cutoff, 31 orders after 1600, only 12 UTFs for late request</a:t>
            </a:r>
            <a:endParaRPr lang="en-US" dirty="0" smtClean="0"/>
          </a:p>
        </p:txBody>
      </p:sp>
      <p:sp>
        <p:nvSpPr>
          <p:cNvPr id="4" name="Slide Number Placeholder 3"/>
          <p:cNvSpPr>
            <a:spLocks noGrp="1"/>
          </p:cNvSpPr>
          <p:nvPr>
            <p:ph type="sldNum" sz="quarter" idx="10"/>
          </p:nvPr>
        </p:nvSpPr>
        <p:spPr/>
        <p:txBody>
          <a:bodyPr/>
          <a:lstStyle/>
          <a:p>
            <a:pPr>
              <a:defRPr/>
            </a:pPr>
            <a:fld id="{7EB95B01-D29C-4224-832F-AF3610894B52}" type="slidenum">
              <a:rPr lang="en-US" smtClean="0"/>
              <a:pPr>
                <a:defRPr/>
              </a:pPr>
              <a:t>4</a:t>
            </a:fld>
            <a:endParaRPr lang="en-US"/>
          </a:p>
        </p:txBody>
      </p:sp>
    </p:spTree>
    <p:extLst>
      <p:ext uri="{BB962C8B-B14F-4D97-AF65-F5344CB8AC3E}">
        <p14:creationId xmlns:p14="http://schemas.microsoft.com/office/powerpoint/2010/main" val="3470948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4520E13-2A43-499D-8C12-4B9918BB68EE}" type="slidenum">
              <a:rPr lang="en-US" smtClean="0">
                <a:solidFill>
                  <a:prstClr val="white"/>
                </a:solidFill>
              </a:rPr>
              <a:pPr>
                <a:defRPr/>
              </a:pPr>
              <a:t>5</a:t>
            </a:fld>
            <a:endParaRPr lang="en-US">
              <a:solidFill>
                <a:prstClr val="white"/>
              </a:solidFill>
            </a:endParaRPr>
          </a:p>
        </p:txBody>
      </p:sp>
    </p:spTree>
    <p:extLst>
      <p:ext uri="{BB962C8B-B14F-4D97-AF65-F5344CB8AC3E}">
        <p14:creationId xmlns:p14="http://schemas.microsoft.com/office/powerpoint/2010/main" val="3934559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Drought area are primarily lower</a:t>
            </a:r>
            <a:r>
              <a:rPr lang="en-US" baseline="0" dirty="0" smtClean="0"/>
              <a:t> elevation areas outside of CA</a:t>
            </a:r>
            <a:endParaRPr lang="en-US" dirty="0"/>
          </a:p>
        </p:txBody>
      </p:sp>
      <p:sp>
        <p:nvSpPr>
          <p:cNvPr id="4" name="Slide Number Placeholder 3"/>
          <p:cNvSpPr>
            <a:spLocks noGrp="1"/>
          </p:cNvSpPr>
          <p:nvPr>
            <p:ph type="sldNum" sz="quarter" idx="10"/>
          </p:nvPr>
        </p:nvSpPr>
        <p:spPr/>
        <p:txBody>
          <a:bodyPr/>
          <a:lstStyle/>
          <a:p>
            <a:pPr>
              <a:defRPr/>
            </a:pPr>
            <a:fld id="{C4520E13-2A43-499D-8C12-4B9918BB68EE}" type="slidenum">
              <a:rPr lang="en-US" smtClean="0"/>
              <a:pPr>
                <a:defRPr/>
              </a:pPr>
              <a:t>6</a:t>
            </a:fld>
            <a:endParaRPr lang="en-US"/>
          </a:p>
        </p:txBody>
      </p:sp>
    </p:spTree>
    <p:extLst>
      <p:ext uri="{BB962C8B-B14F-4D97-AF65-F5344CB8AC3E}">
        <p14:creationId xmlns:p14="http://schemas.microsoft.com/office/powerpoint/2010/main" val="393455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current for 5 years from date of last assignment, after that you revert to trainee status.</a:t>
            </a:r>
          </a:p>
          <a:p>
            <a:r>
              <a:rPr lang="en-US" dirty="0" smtClean="0"/>
              <a:t>There is</a:t>
            </a:r>
            <a:r>
              <a:rPr lang="en-US" baseline="0" dirty="0" smtClean="0"/>
              <a:t> no required # of assignments, it depends on the evaluating IRIN.</a:t>
            </a:r>
          </a:p>
          <a:p>
            <a:r>
              <a:rPr lang="en-US" baseline="0" dirty="0" smtClean="0"/>
              <a:t>PTB is good for 3 years from date of your first assignment.</a:t>
            </a:r>
            <a:endParaRPr lang="en-US" dirty="0"/>
          </a:p>
        </p:txBody>
      </p:sp>
      <p:sp>
        <p:nvSpPr>
          <p:cNvPr id="4" name="Slide Number Placeholder 3"/>
          <p:cNvSpPr>
            <a:spLocks noGrp="1"/>
          </p:cNvSpPr>
          <p:nvPr>
            <p:ph type="sldNum" sz="quarter" idx="10"/>
          </p:nvPr>
        </p:nvSpPr>
        <p:spPr/>
        <p:txBody>
          <a:bodyPr/>
          <a:lstStyle/>
          <a:p>
            <a:pPr>
              <a:defRPr/>
            </a:pPr>
            <a:fld id="{C4520E13-2A43-499D-8C12-4B9918BB68EE}" type="slidenum">
              <a:rPr lang="en-US" smtClean="0"/>
              <a:pPr>
                <a:defRPr/>
              </a:pPr>
              <a:t>7</a:t>
            </a:fld>
            <a:endParaRPr lang="en-US"/>
          </a:p>
        </p:txBody>
      </p:sp>
    </p:spTree>
    <p:extLst>
      <p:ext uri="{BB962C8B-B14F-4D97-AF65-F5344CB8AC3E}">
        <p14:creationId xmlns:p14="http://schemas.microsoft.com/office/powerpoint/2010/main" val="62703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more </a:t>
            </a:r>
            <a:r>
              <a:rPr lang="en-US" baseline="0" dirty="0" err="1" smtClean="0"/>
              <a:t>Taskbook</a:t>
            </a:r>
            <a:r>
              <a:rPr lang="en-US" baseline="0" dirty="0" smtClean="0"/>
              <a:t> information and guidance:  See the PMS 310-1 Page 10 (October 2015 version)</a:t>
            </a:r>
            <a:endParaRPr lang="en-US" dirty="0"/>
          </a:p>
        </p:txBody>
      </p:sp>
      <p:sp>
        <p:nvSpPr>
          <p:cNvPr id="4" name="Slide Number Placeholder 3"/>
          <p:cNvSpPr>
            <a:spLocks noGrp="1"/>
          </p:cNvSpPr>
          <p:nvPr>
            <p:ph type="sldNum" sz="quarter" idx="10"/>
          </p:nvPr>
        </p:nvSpPr>
        <p:spPr/>
        <p:txBody>
          <a:bodyPr/>
          <a:lstStyle/>
          <a:p>
            <a:pPr>
              <a:defRPr/>
            </a:pPr>
            <a:fld id="{C4520E13-2A43-499D-8C12-4B9918BB68EE}" type="slidenum">
              <a:rPr lang="en-US" smtClean="0"/>
              <a:pPr>
                <a:defRPr/>
              </a:pPr>
              <a:t>8</a:t>
            </a:fld>
            <a:endParaRPr lang="en-US"/>
          </a:p>
        </p:txBody>
      </p:sp>
    </p:spTree>
    <p:extLst>
      <p:ext uri="{BB962C8B-B14F-4D97-AF65-F5344CB8AC3E}">
        <p14:creationId xmlns:p14="http://schemas.microsoft.com/office/powerpoint/2010/main" val="875966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Earth Chrome is a new web browser-based version of Google Earth.  Nothing is installed on your device. Only works in Chrome, not </a:t>
            </a:r>
            <a:r>
              <a:rPr lang="en-US" smtClean="0"/>
              <a:t>in other web browsers.</a:t>
            </a:r>
            <a:endParaRPr lang="en-US" dirty="0"/>
          </a:p>
        </p:txBody>
      </p:sp>
      <p:sp>
        <p:nvSpPr>
          <p:cNvPr id="4" name="Slide Number Placeholder 3"/>
          <p:cNvSpPr>
            <a:spLocks noGrp="1"/>
          </p:cNvSpPr>
          <p:nvPr>
            <p:ph type="sldNum" sz="quarter" idx="10"/>
          </p:nvPr>
        </p:nvSpPr>
        <p:spPr/>
        <p:txBody>
          <a:bodyPr/>
          <a:lstStyle/>
          <a:p>
            <a:pPr>
              <a:defRPr/>
            </a:pPr>
            <a:fld id="{C4520E13-2A43-499D-8C12-4B9918BB68EE}" type="slidenum">
              <a:rPr lang="en-US" smtClean="0"/>
              <a:pPr>
                <a:defRPr/>
              </a:pPr>
              <a:t>9</a:t>
            </a:fld>
            <a:endParaRPr lang="en-US"/>
          </a:p>
        </p:txBody>
      </p:sp>
    </p:spTree>
    <p:extLst>
      <p:ext uri="{BB962C8B-B14F-4D97-AF65-F5344CB8AC3E}">
        <p14:creationId xmlns:p14="http://schemas.microsoft.com/office/powerpoint/2010/main" val="2144529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4" name="Picture 22" descr="Topbanx"/>
            <p:cNvPicPr>
              <a:picLocks noChangeAspect="1" noChangeArrowheads="1"/>
            </p:cNvPicPr>
            <p:nvPr/>
          </p:nvPicPr>
          <p:blipFill>
            <a:blip r:embed="rId2">
              <a:clrChange>
                <a:clrFrom>
                  <a:srgbClr val="33CC99"/>
                </a:clrFrom>
                <a:clrTo>
                  <a:srgbClr val="33CC99">
                    <a:alpha val="0"/>
                  </a:srgbClr>
                </a:clrTo>
              </a:clrChange>
              <a:extLst>
                <a:ext uri="{28A0092B-C50C-407E-A947-70E740481C1C}">
                  <a14:useLocalDpi xmlns:a14="http://schemas.microsoft.com/office/drawing/2010/main" val="0"/>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75132"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175133"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en-US"/>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en-US"/>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pPr>
              <a:defRPr/>
            </a:pPr>
            <a:fld id="{DE1A5B2D-ECBA-4134-9EF4-8D229AD41BE5}" type="slidenum">
              <a:rPr lang="en-US"/>
              <a:pPr>
                <a:defRPr/>
              </a:pPr>
              <a:t>‹#›</a:t>
            </a:fld>
            <a:endParaRPr lang="en-US"/>
          </a:p>
        </p:txBody>
      </p:sp>
    </p:spTree>
    <p:extLst>
      <p:ext uri="{BB962C8B-B14F-4D97-AF65-F5344CB8AC3E}">
        <p14:creationId xmlns:p14="http://schemas.microsoft.com/office/powerpoint/2010/main" val="5482752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B19125E1-169E-41F3-B7D0-A8CC85937E57}" type="slidenum">
              <a:rPr lang="en-US"/>
              <a:pPr>
                <a:defRPr/>
              </a:pPr>
              <a:t>‹#›</a:t>
            </a:fld>
            <a:endParaRPr lang="en-US"/>
          </a:p>
        </p:txBody>
      </p:sp>
    </p:spTree>
    <p:extLst>
      <p:ext uri="{BB962C8B-B14F-4D97-AF65-F5344CB8AC3E}">
        <p14:creationId xmlns:p14="http://schemas.microsoft.com/office/powerpoint/2010/main" val="181225926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287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287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61EFFD3F-093E-4B80-9C46-1E9DC06FA912}" type="slidenum">
              <a:rPr lang="en-US"/>
              <a:pPr>
                <a:defRPr/>
              </a:pPr>
              <a:t>‹#›</a:t>
            </a:fld>
            <a:endParaRPr lang="en-US"/>
          </a:p>
        </p:txBody>
      </p:sp>
    </p:spTree>
    <p:extLst>
      <p:ext uri="{BB962C8B-B14F-4D97-AF65-F5344CB8AC3E}">
        <p14:creationId xmlns:p14="http://schemas.microsoft.com/office/powerpoint/2010/main" val="393801233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3A585A"/>
                </a:solidFill>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solidFill>
                  <a:srgbClr val="3A585A"/>
                </a:solidFill>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pic>
          <p:nvPicPr>
            <p:cNvPr id="24" name="Picture 22" descr="Topbanx"/>
            <p:cNvPicPr>
              <a:picLocks noChangeAspect="1" noChangeArrowheads="1"/>
            </p:cNvPicPr>
            <p:nvPr/>
          </p:nvPicPr>
          <p:blipFill>
            <a:blip r:embed="rId2">
              <a:clrChange>
                <a:clrFrom>
                  <a:srgbClr val="33CC99"/>
                </a:clrFrom>
                <a:clrTo>
                  <a:srgbClr val="33CC99">
                    <a:alpha val="0"/>
                  </a:srgbClr>
                </a:clrTo>
              </a:clrChange>
              <a:extLst>
                <a:ext uri="{28A0092B-C50C-407E-A947-70E740481C1C}">
                  <a14:useLocalDpi xmlns:a14="http://schemas.microsoft.com/office/drawing/2010/main" val="0"/>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3A585A"/>
                </a:solidFill>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solidFill>
                <a:srgbClr val="3A585A"/>
              </a:solidFill>
            </a:endParaRPr>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solidFill>
                  <a:srgbClr val="3A585A"/>
                </a:solidFill>
              </a:endParaRPr>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grpSp>
      <p:sp>
        <p:nvSpPr>
          <p:cNvPr id="175132"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175133"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en-US">
              <a:solidFill>
                <a:srgbClr val="EAEAEA"/>
              </a:solidFill>
            </a:endParaRPr>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en-US">
              <a:solidFill>
                <a:srgbClr val="EAEAEA"/>
              </a:solidFill>
            </a:endParaRPr>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pPr>
              <a:defRPr/>
            </a:pPr>
            <a:fld id="{DE1A5B2D-ECBA-4134-9EF4-8D229AD41BE5}"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660862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FA03C919-1891-4B0D-A6E5-A5D3A7C0129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53683783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DCD3B059-976B-4B9B-AFDC-A62895561891}"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63831696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71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71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EB22E104-DE2E-4604-8943-8520A25837D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3337202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27"/>
          <p:cNvSpPr>
            <a:spLocks noGrp="1" noChangeArrowheads="1"/>
          </p:cNvSpPr>
          <p:nvPr>
            <p:ph type="sldNum" sz="quarter" idx="12"/>
          </p:nvPr>
        </p:nvSpPr>
        <p:spPr>
          <a:ln/>
        </p:spPr>
        <p:txBody>
          <a:bodyPr/>
          <a:lstStyle>
            <a:lvl1pPr>
              <a:defRPr/>
            </a:lvl1pPr>
          </a:lstStyle>
          <a:p>
            <a:pPr>
              <a:defRPr/>
            </a:pPr>
            <a:fld id="{712D73D7-A7D0-40F0-B432-E923493A4201}"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84414962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27"/>
          <p:cNvSpPr>
            <a:spLocks noGrp="1" noChangeArrowheads="1"/>
          </p:cNvSpPr>
          <p:nvPr>
            <p:ph type="sldNum" sz="quarter" idx="12"/>
          </p:nvPr>
        </p:nvSpPr>
        <p:spPr>
          <a:ln/>
        </p:spPr>
        <p:txBody>
          <a:bodyPr/>
          <a:lstStyle>
            <a:lvl1pPr>
              <a:defRPr/>
            </a:lvl1pPr>
          </a:lstStyle>
          <a:p>
            <a:pPr>
              <a:defRPr/>
            </a:pPr>
            <a:fld id="{7D5831CD-ACEE-4878-AF1D-B702B436B1A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90251027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27"/>
          <p:cNvSpPr>
            <a:spLocks noGrp="1" noChangeArrowheads="1"/>
          </p:cNvSpPr>
          <p:nvPr>
            <p:ph type="sldNum" sz="quarter" idx="12"/>
          </p:nvPr>
        </p:nvSpPr>
        <p:spPr>
          <a:ln/>
        </p:spPr>
        <p:txBody>
          <a:bodyPr/>
          <a:lstStyle>
            <a:lvl1pPr>
              <a:defRPr/>
            </a:lvl1pPr>
          </a:lstStyle>
          <a:p>
            <a:pPr>
              <a:defRPr/>
            </a:pPr>
            <a:fld id="{EB22B09E-4AB9-4228-91FF-A5B338F4543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304164006"/>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121333DF-5791-44CF-BC69-708F1BE9B320}"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5425712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FA03C919-1891-4B0D-A6E5-A5D3A7C0129A}" type="slidenum">
              <a:rPr lang="en-US"/>
              <a:pPr>
                <a:defRPr/>
              </a:pPr>
              <a:t>‹#›</a:t>
            </a:fld>
            <a:endParaRPr lang="en-US"/>
          </a:p>
        </p:txBody>
      </p:sp>
    </p:spTree>
    <p:extLst>
      <p:ext uri="{BB962C8B-B14F-4D97-AF65-F5344CB8AC3E}">
        <p14:creationId xmlns:p14="http://schemas.microsoft.com/office/powerpoint/2010/main" val="30402523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6C113B69-406B-4FDB-AA5C-042067CFFDB3}"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62130288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B19125E1-169E-41F3-B7D0-A8CC85937E5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40823909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287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287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61EFFD3F-093E-4B80-9C46-1E9DC06FA91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16812809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3A585A"/>
                </a:solidFill>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solidFill>
                  <a:srgbClr val="3A585A"/>
                </a:solidFill>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pic>
          <p:nvPicPr>
            <p:cNvPr id="24" name="Picture 22" descr="Topbanx"/>
            <p:cNvPicPr>
              <a:picLocks noChangeAspect="1" noChangeArrowheads="1"/>
            </p:cNvPicPr>
            <p:nvPr/>
          </p:nvPicPr>
          <p:blipFill>
            <a:blip r:embed="rId2">
              <a:clrChange>
                <a:clrFrom>
                  <a:srgbClr val="33CC99"/>
                </a:clrFrom>
                <a:clrTo>
                  <a:srgbClr val="33CC99">
                    <a:alpha val="0"/>
                  </a:srgbClr>
                </a:clrTo>
              </a:clrChange>
              <a:extLst>
                <a:ext uri="{28A0092B-C50C-407E-A947-70E740481C1C}">
                  <a14:useLocalDpi xmlns:a14="http://schemas.microsoft.com/office/drawing/2010/main" val="0"/>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3A585A"/>
                </a:solidFill>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solidFill>
                <a:srgbClr val="3A585A"/>
              </a:solidFill>
            </a:endParaRPr>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solidFill>
                  <a:srgbClr val="3A585A"/>
                </a:solidFill>
              </a:endParaRPr>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grpSp>
      <p:sp>
        <p:nvSpPr>
          <p:cNvPr id="175132"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175133"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en-US">
              <a:solidFill>
                <a:srgbClr val="EAEAEA"/>
              </a:solidFill>
            </a:endParaRPr>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en-US">
              <a:solidFill>
                <a:srgbClr val="EAEAEA"/>
              </a:solidFill>
            </a:endParaRPr>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pPr>
              <a:defRPr/>
            </a:pPr>
            <a:fld id="{DE1A5B2D-ECBA-4134-9EF4-8D229AD41BE5}"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187954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FA03C919-1891-4B0D-A6E5-A5D3A7C0129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07416297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DCD3B059-976B-4B9B-AFDC-A62895561891}"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15010650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71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71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EB22E104-DE2E-4604-8943-8520A25837D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14896085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27"/>
          <p:cNvSpPr>
            <a:spLocks noGrp="1" noChangeArrowheads="1"/>
          </p:cNvSpPr>
          <p:nvPr>
            <p:ph type="sldNum" sz="quarter" idx="12"/>
          </p:nvPr>
        </p:nvSpPr>
        <p:spPr>
          <a:ln/>
        </p:spPr>
        <p:txBody>
          <a:bodyPr/>
          <a:lstStyle>
            <a:lvl1pPr>
              <a:defRPr/>
            </a:lvl1pPr>
          </a:lstStyle>
          <a:p>
            <a:pPr>
              <a:defRPr/>
            </a:pPr>
            <a:fld id="{712D73D7-A7D0-40F0-B432-E923493A4201}"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10645795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27"/>
          <p:cNvSpPr>
            <a:spLocks noGrp="1" noChangeArrowheads="1"/>
          </p:cNvSpPr>
          <p:nvPr>
            <p:ph type="sldNum" sz="quarter" idx="12"/>
          </p:nvPr>
        </p:nvSpPr>
        <p:spPr>
          <a:ln/>
        </p:spPr>
        <p:txBody>
          <a:bodyPr/>
          <a:lstStyle>
            <a:lvl1pPr>
              <a:defRPr/>
            </a:lvl1pPr>
          </a:lstStyle>
          <a:p>
            <a:pPr>
              <a:defRPr/>
            </a:pPr>
            <a:fld id="{7D5831CD-ACEE-4878-AF1D-B702B436B1A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18252506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27"/>
          <p:cNvSpPr>
            <a:spLocks noGrp="1" noChangeArrowheads="1"/>
          </p:cNvSpPr>
          <p:nvPr>
            <p:ph type="sldNum" sz="quarter" idx="12"/>
          </p:nvPr>
        </p:nvSpPr>
        <p:spPr>
          <a:ln/>
        </p:spPr>
        <p:txBody>
          <a:bodyPr/>
          <a:lstStyle>
            <a:lvl1pPr>
              <a:defRPr/>
            </a:lvl1pPr>
          </a:lstStyle>
          <a:p>
            <a:pPr>
              <a:defRPr/>
            </a:pPr>
            <a:fld id="{EB22B09E-4AB9-4228-91FF-A5B338F4543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960775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DCD3B059-976B-4B9B-AFDC-A62895561891}" type="slidenum">
              <a:rPr lang="en-US"/>
              <a:pPr>
                <a:defRPr/>
              </a:pPr>
              <a:t>‹#›</a:t>
            </a:fld>
            <a:endParaRPr lang="en-US"/>
          </a:p>
        </p:txBody>
      </p:sp>
    </p:spTree>
    <p:extLst>
      <p:ext uri="{BB962C8B-B14F-4D97-AF65-F5344CB8AC3E}">
        <p14:creationId xmlns:p14="http://schemas.microsoft.com/office/powerpoint/2010/main" val="380252256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121333DF-5791-44CF-BC69-708F1BE9B320}"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26510972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6C113B69-406B-4FDB-AA5C-042067CFFDB3}"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48949921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B19125E1-169E-41F3-B7D0-A8CC85937E5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79950345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287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287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61EFFD3F-093E-4B80-9C46-1E9DC06FA91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6745003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71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71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dt" sz="half" idx="10"/>
          </p:nvPr>
        </p:nvSpPr>
        <p:spPr>
          <a:ln/>
        </p:spPr>
        <p:txBody>
          <a:bodyPr/>
          <a:lstStyle>
            <a:lvl1pPr>
              <a:defRPr/>
            </a:lvl1pPr>
          </a:lstStyle>
          <a:p>
            <a:pPr>
              <a:defRPr/>
            </a:pPr>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EB22E104-DE2E-4604-8943-8520A25837D2}" type="slidenum">
              <a:rPr lang="en-US"/>
              <a:pPr>
                <a:defRPr/>
              </a:pPr>
              <a:t>‹#›</a:t>
            </a:fld>
            <a:endParaRPr lang="en-US"/>
          </a:p>
        </p:txBody>
      </p:sp>
    </p:spTree>
    <p:extLst>
      <p:ext uri="{BB962C8B-B14F-4D97-AF65-F5344CB8AC3E}">
        <p14:creationId xmlns:p14="http://schemas.microsoft.com/office/powerpoint/2010/main" val="236611511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dt" sz="half" idx="10"/>
          </p:nvPr>
        </p:nvSpPr>
        <p:spPr>
          <a:ln/>
        </p:spPr>
        <p:txBody>
          <a:bodyPr/>
          <a:lstStyle>
            <a:lvl1pPr>
              <a:defRPr/>
            </a:lvl1pPr>
          </a:lstStyle>
          <a:p>
            <a:pPr>
              <a:defRPr/>
            </a:pPr>
            <a:endParaRPr lang="en-US"/>
          </a:p>
        </p:txBody>
      </p:sp>
      <p:sp>
        <p:nvSpPr>
          <p:cNvPr id="8" name="Rectangle 26"/>
          <p:cNvSpPr>
            <a:spLocks noGrp="1" noChangeArrowheads="1"/>
          </p:cNvSpPr>
          <p:nvPr>
            <p:ph type="ftr" sz="quarter" idx="11"/>
          </p:nvPr>
        </p:nvSpPr>
        <p:spPr>
          <a:ln/>
        </p:spPr>
        <p:txBody>
          <a:bodyPr/>
          <a:lstStyle>
            <a:lvl1pPr>
              <a:defRPr/>
            </a:lvl1pPr>
          </a:lstStyle>
          <a:p>
            <a:pPr>
              <a:defRPr/>
            </a:pPr>
            <a:endParaRPr lang="en-US"/>
          </a:p>
        </p:txBody>
      </p:sp>
      <p:sp>
        <p:nvSpPr>
          <p:cNvPr id="9" name="Rectangle 27"/>
          <p:cNvSpPr>
            <a:spLocks noGrp="1" noChangeArrowheads="1"/>
          </p:cNvSpPr>
          <p:nvPr>
            <p:ph type="sldNum" sz="quarter" idx="12"/>
          </p:nvPr>
        </p:nvSpPr>
        <p:spPr>
          <a:ln/>
        </p:spPr>
        <p:txBody>
          <a:bodyPr/>
          <a:lstStyle>
            <a:lvl1pPr>
              <a:defRPr/>
            </a:lvl1pPr>
          </a:lstStyle>
          <a:p>
            <a:pPr>
              <a:defRPr/>
            </a:pPr>
            <a:fld id="{712D73D7-A7D0-40F0-B432-E923493A4201}" type="slidenum">
              <a:rPr lang="en-US"/>
              <a:pPr>
                <a:defRPr/>
              </a:pPr>
              <a:t>‹#›</a:t>
            </a:fld>
            <a:endParaRPr lang="en-US"/>
          </a:p>
        </p:txBody>
      </p:sp>
    </p:spTree>
    <p:extLst>
      <p:ext uri="{BB962C8B-B14F-4D97-AF65-F5344CB8AC3E}">
        <p14:creationId xmlns:p14="http://schemas.microsoft.com/office/powerpoint/2010/main" val="55329229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ln/>
        </p:spPr>
        <p:txBody>
          <a:bodyPr/>
          <a:lstStyle>
            <a:lvl1pPr>
              <a:defRPr/>
            </a:lvl1pPr>
          </a:lstStyle>
          <a:p>
            <a:pPr>
              <a:defRPr/>
            </a:pPr>
            <a:endParaRPr lang="en-US"/>
          </a:p>
        </p:txBody>
      </p:sp>
      <p:sp>
        <p:nvSpPr>
          <p:cNvPr id="4" name="Rectangle 26"/>
          <p:cNvSpPr>
            <a:spLocks noGrp="1" noChangeArrowheads="1"/>
          </p:cNvSpPr>
          <p:nvPr>
            <p:ph type="ftr" sz="quarter" idx="11"/>
          </p:nvPr>
        </p:nvSpPr>
        <p:spPr>
          <a:ln/>
        </p:spPr>
        <p:txBody>
          <a:bodyPr/>
          <a:lstStyle>
            <a:lvl1pPr>
              <a:defRPr/>
            </a:lvl1pPr>
          </a:lstStyle>
          <a:p>
            <a:pPr>
              <a:defRPr/>
            </a:pPr>
            <a:endParaRPr lang="en-US"/>
          </a:p>
        </p:txBody>
      </p:sp>
      <p:sp>
        <p:nvSpPr>
          <p:cNvPr id="5" name="Rectangle 27"/>
          <p:cNvSpPr>
            <a:spLocks noGrp="1" noChangeArrowheads="1"/>
          </p:cNvSpPr>
          <p:nvPr>
            <p:ph type="sldNum" sz="quarter" idx="12"/>
          </p:nvPr>
        </p:nvSpPr>
        <p:spPr>
          <a:ln/>
        </p:spPr>
        <p:txBody>
          <a:bodyPr/>
          <a:lstStyle>
            <a:lvl1pPr>
              <a:defRPr/>
            </a:lvl1pPr>
          </a:lstStyle>
          <a:p>
            <a:pPr>
              <a:defRPr/>
            </a:pPr>
            <a:fld id="{7D5831CD-ACEE-4878-AF1D-B702B436B1A4}" type="slidenum">
              <a:rPr lang="en-US"/>
              <a:pPr>
                <a:defRPr/>
              </a:pPr>
              <a:t>‹#›</a:t>
            </a:fld>
            <a:endParaRPr lang="en-US"/>
          </a:p>
        </p:txBody>
      </p:sp>
    </p:spTree>
    <p:extLst>
      <p:ext uri="{BB962C8B-B14F-4D97-AF65-F5344CB8AC3E}">
        <p14:creationId xmlns:p14="http://schemas.microsoft.com/office/powerpoint/2010/main" val="4692349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endParaRPr lang="en-US"/>
          </a:p>
        </p:txBody>
      </p:sp>
      <p:sp>
        <p:nvSpPr>
          <p:cNvPr id="3" name="Rectangle 26"/>
          <p:cNvSpPr>
            <a:spLocks noGrp="1" noChangeArrowheads="1"/>
          </p:cNvSpPr>
          <p:nvPr>
            <p:ph type="ftr" sz="quarter" idx="11"/>
          </p:nvPr>
        </p:nvSpPr>
        <p:spPr>
          <a:ln/>
        </p:spPr>
        <p:txBody>
          <a:bodyPr/>
          <a:lstStyle>
            <a:lvl1pPr>
              <a:defRPr/>
            </a:lvl1pPr>
          </a:lstStyle>
          <a:p>
            <a:pPr>
              <a:defRPr/>
            </a:pPr>
            <a:endParaRPr lang="en-US"/>
          </a:p>
        </p:txBody>
      </p:sp>
      <p:sp>
        <p:nvSpPr>
          <p:cNvPr id="4" name="Rectangle 27"/>
          <p:cNvSpPr>
            <a:spLocks noGrp="1" noChangeArrowheads="1"/>
          </p:cNvSpPr>
          <p:nvPr>
            <p:ph type="sldNum" sz="quarter" idx="12"/>
          </p:nvPr>
        </p:nvSpPr>
        <p:spPr>
          <a:ln/>
        </p:spPr>
        <p:txBody>
          <a:bodyPr/>
          <a:lstStyle>
            <a:lvl1pPr>
              <a:defRPr/>
            </a:lvl1pPr>
          </a:lstStyle>
          <a:p>
            <a:pPr>
              <a:defRPr/>
            </a:pPr>
            <a:fld id="{EB22B09E-4AB9-4228-91FF-A5B338F45432}" type="slidenum">
              <a:rPr lang="en-US"/>
              <a:pPr>
                <a:defRPr/>
              </a:pPr>
              <a:t>‹#›</a:t>
            </a:fld>
            <a:endParaRPr lang="en-US"/>
          </a:p>
        </p:txBody>
      </p:sp>
    </p:spTree>
    <p:extLst>
      <p:ext uri="{BB962C8B-B14F-4D97-AF65-F5344CB8AC3E}">
        <p14:creationId xmlns:p14="http://schemas.microsoft.com/office/powerpoint/2010/main" val="188030009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121333DF-5791-44CF-BC69-708F1BE9B320}" type="slidenum">
              <a:rPr lang="en-US"/>
              <a:pPr>
                <a:defRPr/>
              </a:pPr>
              <a:t>‹#›</a:t>
            </a:fld>
            <a:endParaRPr lang="en-US"/>
          </a:p>
        </p:txBody>
      </p:sp>
    </p:spTree>
    <p:extLst>
      <p:ext uri="{BB962C8B-B14F-4D97-AF65-F5344CB8AC3E}">
        <p14:creationId xmlns:p14="http://schemas.microsoft.com/office/powerpoint/2010/main" val="289188313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6C113B69-406B-4FDB-AA5C-042067CFFDB3}" type="slidenum">
              <a:rPr lang="en-US"/>
              <a:pPr>
                <a:defRPr/>
              </a:pPr>
              <a:t>‹#›</a:t>
            </a:fld>
            <a:endParaRPr lang="en-US"/>
          </a:p>
        </p:txBody>
      </p:sp>
    </p:spTree>
    <p:extLst>
      <p:ext uri="{BB962C8B-B14F-4D97-AF65-F5344CB8AC3E}">
        <p14:creationId xmlns:p14="http://schemas.microsoft.com/office/powerpoint/2010/main" val="362458594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gradFill rotWithShape="0">
          <a:gsLst>
            <a:gs pos="0">
              <a:srgbClr val="949D84"/>
            </a:gs>
            <a:gs pos="50000">
              <a:srgbClr val="C3CEAE"/>
            </a:gs>
            <a:gs pos="100000">
              <a:srgbClr val="949D84"/>
            </a:gs>
          </a:gsLst>
          <a:lin ang="2700000" scaled="1"/>
        </a:gradFill>
        <a:effectLst/>
      </p:bgPr>
    </p:bg>
    <p:spTree>
      <p:nvGrpSpPr>
        <p:cNvPr id="1" name=""/>
        <p:cNvGrpSpPr/>
        <p:nvPr/>
      </p:nvGrpSpPr>
      <p:grpSpPr>
        <a:xfrm>
          <a:off x="0" y="0"/>
          <a:ext cx="0" cy="0"/>
          <a:chOff x="0" y="0"/>
          <a:chExt cx="0" cy="0"/>
        </a:xfrm>
      </p:grpSpPr>
      <p:sp>
        <p:nvSpPr>
          <p:cNvPr id="1026" name="Rectangle 23"/>
          <p:cNvSpPr>
            <a:spLocks noGrp="1" noChangeArrowheads="1"/>
          </p:cNvSpPr>
          <p:nvPr>
            <p:ph type="title"/>
          </p:nvPr>
        </p:nvSpPr>
        <p:spPr bwMode="auto">
          <a:xfrm>
            <a:off x="685800" y="10287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24"/>
          <p:cNvSpPr>
            <a:spLocks noGrp="1" noChangeArrowheads="1"/>
          </p:cNvSpPr>
          <p:nvPr>
            <p:ph type="body" idx="1"/>
          </p:nvPr>
        </p:nvSpPr>
        <p:spPr bwMode="auto">
          <a:xfrm>
            <a:off x="685800" y="21717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05"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defRPr>
            </a:lvl1pPr>
          </a:lstStyle>
          <a:p>
            <a:pPr>
              <a:defRPr/>
            </a:pPr>
            <a:endParaRPr lang="en-US"/>
          </a:p>
        </p:txBody>
      </p:sp>
      <p:sp>
        <p:nvSpPr>
          <p:cNvPr id="174106"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1"/>
                </a:solidFill>
              </a:defRPr>
            </a:lvl1pPr>
          </a:lstStyle>
          <a:p>
            <a:pPr>
              <a:defRPr/>
            </a:pPr>
            <a:endParaRPr lang="en-US"/>
          </a:p>
        </p:txBody>
      </p:sp>
      <p:sp>
        <p:nvSpPr>
          <p:cNvPr id="174107"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1"/>
                </a:solidFill>
              </a:defRPr>
            </a:lvl1pPr>
          </a:lstStyle>
          <a:p>
            <a:pPr>
              <a:defRPr/>
            </a:pPr>
            <a:fld id="{A9BEEFC6-480A-4856-9F25-FFDD679B2790}" type="slidenum">
              <a:rPr lang="en-US"/>
              <a:pPr>
                <a:defRPr/>
              </a:pPr>
              <a:t>‹#›</a:t>
            </a:fld>
            <a:endParaRPr lang="en-US"/>
          </a:p>
        </p:txBody>
      </p:sp>
      <p:pic>
        <p:nvPicPr>
          <p:cNvPr id="1031" name="Picture 28" descr="ir_banner"/>
          <p:cNvPicPr>
            <a:picLocks noChangeAspect="1" noChangeArrowheads="1"/>
          </p:cNvPicPr>
          <p:nvPr/>
        </p:nvPicPr>
        <p:blipFill>
          <a:blip r:embed="rId13">
            <a:lum bright="-10000" contrast="10000"/>
            <a:extLst>
              <a:ext uri="{28A0092B-C50C-407E-A947-70E740481C1C}">
                <a14:useLocalDpi xmlns:a14="http://schemas.microsoft.com/office/drawing/2010/main" val="0"/>
              </a:ext>
            </a:extLst>
          </a:blip>
          <a:srcRect/>
          <a:stretch>
            <a:fillRect/>
          </a:stretch>
        </p:blipFill>
        <p:spPr bwMode="auto">
          <a:xfrm>
            <a:off x="0" y="0"/>
            <a:ext cx="76517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9" descr="NIR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9213" y="0"/>
            <a:ext cx="14747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914"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p:txStyles>
    <p:titleStyle>
      <a:lvl1pPr algn="l" rtl="0" eaLnBrk="0" fontAlgn="base" hangingPunct="0">
        <a:spcBef>
          <a:spcPct val="0"/>
        </a:spcBef>
        <a:spcAft>
          <a:spcPct val="0"/>
        </a:spcAft>
        <a:defRPr sz="4400">
          <a:solidFill>
            <a:srgbClr val="003300"/>
          </a:solidFill>
          <a:latin typeface="+mj-lt"/>
          <a:ea typeface="+mj-ea"/>
          <a:cs typeface="+mj-cs"/>
        </a:defRPr>
      </a:lvl1pPr>
      <a:lvl2pPr algn="l" rtl="0" eaLnBrk="0" fontAlgn="base" hangingPunct="0">
        <a:spcBef>
          <a:spcPct val="0"/>
        </a:spcBef>
        <a:spcAft>
          <a:spcPct val="0"/>
        </a:spcAft>
        <a:defRPr sz="4400">
          <a:solidFill>
            <a:srgbClr val="003300"/>
          </a:solidFill>
          <a:latin typeface="Times New Roman" pitchFamily="18" charset="0"/>
        </a:defRPr>
      </a:lvl2pPr>
      <a:lvl3pPr algn="l" rtl="0" eaLnBrk="0" fontAlgn="base" hangingPunct="0">
        <a:spcBef>
          <a:spcPct val="0"/>
        </a:spcBef>
        <a:spcAft>
          <a:spcPct val="0"/>
        </a:spcAft>
        <a:defRPr sz="4400">
          <a:solidFill>
            <a:srgbClr val="003300"/>
          </a:solidFill>
          <a:latin typeface="Times New Roman" pitchFamily="18" charset="0"/>
        </a:defRPr>
      </a:lvl3pPr>
      <a:lvl4pPr algn="l" rtl="0" eaLnBrk="0" fontAlgn="base" hangingPunct="0">
        <a:spcBef>
          <a:spcPct val="0"/>
        </a:spcBef>
        <a:spcAft>
          <a:spcPct val="0"/>
        </a:spcAft>
        <a:defRPr sz="4400">
          <a:solidFill>
            <a:srgbClr val="003300"/>
          </a:solidFill>
          <a:latin typeface="Times New Roman" pitchFamily="18" charset="0"/>
        </a:defRPr>
      </a:lvl4pPr>
      <a:lvl5pPr algn="l" rtl="0" eaLnBrk="0" fontAlgn="base" hangingPunct="0">
        <a:spcBef>
          <a:spcPct val="0"/>
        </a:spcBef>
        <a:spcAft>
          <a:spcPct val="0"/>
        </a:spcAft>
        <a:defRPr sz="4400">
          <a:solidFill>
            <a:srgbClr val="003300"/>
          </a:solidFill>
          <a:latin typeface="Times New Roman" pitchFamily="18" charset="0"/>
        </a:defRPr>
      </a:lvl5pPr>
      <a:lvl6pPr marL="457200" algn="l" rtl="0" fontAlgn="base">
        <a:spcBef>
          <a:spcPct val="0"/>
        </a:spcBef>
        <a:spcAft>
          <a:spcPct val="0"/>
        </a:spcAft>
        <a:defRPr sz="4400">
          <a:solidFill>
            <a:srgbClr val="003300"/>
          </a:solidFill>
          <a:latin typeface="Times New Roman" pitchFamily="18" charset="0"/>
        </a:defRPr>
      </a:lvl6pPr>
      <a:lvl7pPr marL="914400" algn="l" rtl="0" fontAlgn="base">
        <a:spcBef>
          <a:spcPct val="0"/>
        </a:spcBef>
        <a:spcAft>
          <a:spcPct val="0"/>
        </a:spcAft>
        <a:defRPr sz="4400">
          <a:solidFill>
            <a:srgbClr val="003300"/>
          </a:solidFill>
          <a:latin typeface="Times New Roman" pitchFamily="18" charset="0"/>
        </a:defRPr>
      </a:lvl7pPr>
      <a:lvl8pPr marL="1371600" algn="l" rtl="0" fontAlgn="base">
        <a:spcBef>
          <a:spcPct val="0"/>
        </a:spcBef>
        <a:spcAft>
          <a:spcPct val="0"/>
        </a:spcAft>
        <a:defRPr sz="4400">
          <a:solidFill>
            <a:srgbClr val="003300"/>
          </a:solidFill>
          <a:latin typeface="Times New Roman" pitchFamily="18" charset="0"/>
        </a:defRPr>
      </a:lvl8pPr>
      <a:lvl9pPr marL="1828800" algn="l" rtl="0" fontAlgn="base">
        <a:spcBef>
          <a:spcPct val="0"/>
        </a:spcBef>
        <a:spcAft>
          <a:spcPct val="0"/>
        </a:spcAft>
        <a:defRPr sz="4400">
          <a:solidFill>
            <a:srgbClr val="003300"/>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Blip>
          <a:blip r:embed="rId15"/>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Blip>
          <a:blip r:embed="rId16"/>
        </a:buBlip>
        <a:defRPr sz="2800">
          <a:solidFill>
            <a:schemeClr val="bg2"/>
          </a:solidFill>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White">
      <p:bgPr>
        <a:gradFill rotWithShape="0">
          <a:gsLst>
            <a:gs pos="0">
              <a:srgbClr val="949D84"/>
            </a:gs>
            <a:gs pos="50000">
              <a:srgbClr val="C3CEAE"/>
            </a:gs>
            <a:gs pos="100000">
              <a:srgbClr val="949D84"/>
            </a:gs>
          </a:gsLst>
          <a:lin ang="2700000" scaled="1"/>
        </a:gradFill>
        <a:effectLst/>
      </p:bgPr>
    </p:bg>
    <p:spTree>
      <p:nvGrpSpPr>
        <p:cNvPr id="1" name=""/>
        <p:cNvGrpSpPr/>
        <p:nvPr/>
      </p:nvGrpSpPr>
      <p:grpSpPr>
        <a:xfrm>
          <a:off x="0" y="0"/>
          <a:ext cx="0" cy="0"/>
          <a:chOff x="0" y="0"/>
          <a:chExt cx="0" cy="0"/>
        </a:xfrm>
      </p:grpSpPr>
      <p:sp>
        <p:nvSpPr>
          <p:cNvPr id="1026" name="Rectangle 23"/>
          <p:cNvSpPr>
            <a:spLocks noGrp="1" noChangeArrowheads="1"/>
          </p:cNvSpPr>
          <p:nvPr>
            <p:ph type="title"/>
          </p:nvPr>
        </p:nvSpPr>
        <p:spPr bwMode="auto">
          <a:xfrm>
            <a:off x="685800" y="10287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24"/>
          <p:cNvSpPr>
            <a:spLocks noGrp="1" noChangeArrowheads="1"/>
          </p:cNvSpPr>
          <p:nvPr>
            <p:ph type="body" idx="1"/>
          </p:nvPr>
        </p:nvSpPr>
        <p:spPr bwMode="auto">
          <a:xfrm>
            <a:off x="685800" y="21717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05"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defRPr>
            </a:lvl1pPr>
          </a:lstStyle>
          <a:p>
            <a:pPr>
              <a:defRPr/>
            </a:pPr>
            <a:endParaRPr lang="en-US">
              <a:solidFill>
                <a:srgbClr val="EAEAEA"/>
              </a:solidFill>
            </a:endParaRPr>
          </a:p>
        </p:txBody>
      </p:sp>
      <p:sp>
        <p:nvSpPr>
          <p:cNvPr id="174106"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1"/>
                </a:solidFill>
              </a:defRPr>
            </a:lvl1pPr>
          </a:lstStyle>
          <a:p>
            <a:pPr>
              <a:defRPr/>
            </a:pPr>
            <a:endParaRPr lang="en-US">
              <a:solidFill>
                <a:srgbClr val="EAEAEA"/>
              </a:solidFill>
            </a:endParaRPr>
          </a:p>
        </p:txBody>
      </p:sp>
      <p:sp>
        <p:nvSpPr>
          <p:cNvPr id="174107"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1"/>
                </a:solidFill>
              </a:defRPr>
            </a:lvl1pPr>
          </a:lstStyle>
          <a:p>
            <a:pPr>
              <a:defRPr/>
            </a:pPr>
            <a:fld id="{A9BEEFC6-480A-4856-9F25-FFDD679B2790}" type="slidenum">
              <a:rPr lang="en-US">
                <a:solidFill>
                  <a:srgbClr val="EAEAEA"/>
                </a:solidFill>
              </a:rPr>
              <a:pPr>
                <a:defRPr/>
              </a:pPr>
              <a:t>‹#›</a:t>
            </a:fld>
            <a:endParaRPr lang="en-US">
              <a:solidFill>
                <a:srgbClr val="EAEAEA"/>
              </a:solidFill>
            </a:endParaRPr>
          </a:p>
        </p:txBody>
      </p:sp>
      <p:pic>
        <p:nvPicPr>
          <p:cNvPr id="1031" name="Picture 28" descr="ir_banner"/>
          <p:cNvPicPr>
            <a:picLocks noChangeAspect="1" noChangeArrowheads="1"/>
          </p:cNvPicPr>
          <p:nvPr/>
        </p:nvPicPr>
        <p:blipFill>
          <a:blip r:embed="rId13">
            <a:lum bright="-10000" contrast="10000"/>
            <a:extLst>
              <a:ext uri="{28A0092B-C50C-407E-A947-70E740481C1C}">
                <a14:useLocalDpi xmlns:a14="http://schemas.microsoft.com/office/drawing/2010/main" val="0"/>
              </a:ext>
            </a:extLst>
          </a:blip>
          <a:srcRect/>
          <a:stretch>
            <a:fillRect/>
          </a:stretch>
        </p:blipFill>
        <p:spPr bwMode="auto">
          <a:xfrm>
            <a:off x="0" y="0"/>
            <a:ext cx="76517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9" descr="NIR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9213" y="0"/>
            <a:ext cx="14747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861159"/>
      </p:ext>
    </p:extLst>
  </p:cSld>
  <p:clrMap bg1="dk2" tx1="lt1" bg2="dk1" tx2="lt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ransition/>
  <p:txStyles>
    <p:titleStyle>
      <a:lvl1pPr algn="l" rtl="0" eaLnBrk="0" fontAlgn="base" hangingPunct="0">
        <a:spcBef>
          <a:spcPct val="0"/>
        </a:spcBef>
        <a:spcAft>
          <a:spcPct val="0"/>
        </a:spcAft>
        <a:defRPr sz="4400">
          <a:solidFill>
            <a:srgbClr val="003300"/>
          </a:solidFill>
          <a:latin typeface="+mj-lt"/>
          <a:ea typeface="+mj-ea"/>
          <a:cs typeface="+mj-cs"/>
        </a:defRPr>
      </a:lvl1pPr>
      <a:lvl2pPr algn="l" rtl="0" eaLnBrk="0" fontAlgn="base" hangingPunct="0">
        <a:spcBef>
          <a:spcPct val="0"/>
        </a:spcBef>
        <a:spcAft>
          <a:spcPct val="0"/>
        </a:spcAft>
        <a:defRPr sz="4400">
          <a:solidFill>
            <a:srgbClr val="003300"/>
          </a:solidFill>
          <a:latin typeface="Times New Roman" pitchFamily="18" charset="0"/>
        </a:defRPr>
      </a:lvl2pPr>
      <a:lvl3pPr algn="l" rtl="0" eaLnBrk="0" fontAlgn="base" hangingPunct="0">
        <a:spcBef>
          <a:spcPct val="0"/>
        </a:spcBef>
        <a:spcAft>
          <a:spcPct val="0"/>
        </a:spcAft>
        <a:defRPr sz="4400">
          <a:solidFill>
            <a:srgbClr val="003300"/>
          </a:solidFill>
          <a:latin typeface="Times New Roman" pitchFamily="18" charset="0"/>
        </a:defRPr>
      </a:lvl3pPr>
      <a:lvl4pPr algn="l" rtl="0" eaLnBrk="0" fontAlgn="base" hangingPunct="0">
        <a:spcBef>
          <a:spcPct val="0"/>
        </a:spcBef>
        <a:spcAft>
          <a:spcPct val="0"/>
        </a:spcAft>
        <a:defRPr sz="4400">
          <a:solidFill>
            <a:srgbClr val="003300"/>
          </a:solidFill>
          <a:latin typeface="Times New Roman" pitchFamily="18" charset="0"/>
        </a:defRPr>
      </a:lvl4pPr>
      <a:lvl5pPr algn="l" rtl="0" eaLnBrk="0" fontAlgn="base" hangingPunct="0">
        <a:spcBef>
          <a:spcPct val="0"/>
        </a:spcBef>
        <a:spcAft>
          <a:spcPct val="0"/>
        </a:spcAft>
        <a:defRPr sz="4400">
          <a:solidFill>
            <a:srgbClr val="003300"/>
          </a:solidFill>
          <a:latin typeface="Times New Roman" pitchFamily="18" charset="0"/>
        </a:defRPr>
      </a:lvl5pPr>
      <a:lvl6pPr marL="457200" algn="l" rtl="0" fontAlgn="base">
        <a:spcBef>
          <a:spcPct val="0"/>
        </a:spcBef>
        <a:spcAft>
          <a:spcPct val="0"/>
        </a:spcAft>
        <a:defRPr sz="4400">
          <a:solidFill>
            <a:srgbClr val="003300"/>
          </a:solidFill>
          <a:latin typeface="Times New Roman" pitchFamily="18" charset="0"/>
        </a:defRPr>
      </a:lvl6pPr>
      <a:lvl7pPr marL="914400" algn="l" rtl="0" fontAlgn="base">
        <a:spcBef>
          <a:spcPct val="0"/>
        </a:spcBef>
        <a:spcAft>
          <a:spcPct val="0"/>
        </a:spcAft>
        <a:defRPr sz="4400">
          <a:solidFill>
            <a:srgbClr val="003300"/>
          </a:solidFill>
          <a:latin typeface="Times New Roman" pitchFamily="18" charset="0"/>
        </a:defRPr>
      </a:lvl7pPr>
      <a:lvl8pPr marL="1371600" algn="l" rtl="0" fontAlgn="base">
        <a:spcBef>
          <a:spcPct val="0"/>
        </a:spcBef>
        <a:spcAft>
          <a:spcPct val="0"/>
        </a:spcAft>
        <a:defRPr sz="4400">
          <a:solidFill>
            <a:srgbClr val="003300"/>
          </a:solidFill>
          <a:latin typeface="Times New Roman" pitchFamily="18" charset="0"/>
        </a:defRPr>
      </a:lvl8pPr>
      <a:lvl9pPr marL="1828800" algn="l" rtl="0" fontAlgn="base">
        <a:spcBef>
          <a:spcPct val="0"/>
        </a:spcBef>
        <a:spcAft>
          <a:spcPct val="0"/>
        </a:spcAft>
        <a:defRPr sz="4400">
          <a:solidFill>
            <a:srgbClr val="003300"/>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Blip>
          <a:blip r:embed="rId15"/>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Blip>
          <a:blip r:embed="rId16"/>
        </a:buBlip>
        <a:defRPr sz="2800">
          <a:solidFill>
            <a:schemeClr val="bg2"/>
          </a:solidFill>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White">
      <p:bgPr>
        <a:gradFill rotWithShape="0">
          <a:gsLst>
            <a:gs pos="0">
              <a:srgbClr val="949D84"/>
            </a:gs>
            <a:gs pos="50000">
              <a:srgbClr val="C3CEAE"/>
            </a:gs>
            <a:gs pos="100000">
              <a:srgbClr val="949D84"/>
            </a:gs>
          </a:gsLst>
          <a:lin ang="2700000" scaled="1"/>
        </a:gradFill>
        <a:effectLst/>
      </p:bgPr>
    </p:bg>
    <p:spTree>
      <p:nvGrpSpPr>
        <p:cNvPr id="1" name=""/>
        <p:cNvGrpSpPr/>
        <p:nvPr/>
      </p:nvGrpSpPr>
      <p:grpSpPr>
        <a:xfrm>
          <a:off x="0" y="0"/>
          <a:ext cx="0" cy="0"/>
          <a:chOff x="0" y="0"/>
          <a:chExt cx="0" cy="0"/>
        </a:xfrm>
      </p:grpSpPr>
      <p:sp>
        <p:nvSpPr>
          <p:cNvPr id="1026" name="Rectangle 23"/>
          <p:cNvSpPr>
            <a:spLocks noGrp="1" noChangeArrowheads="1"/>
          </p:cNvSpPr>
          <p:nvPr>
            <p:ph type="title"/>
          </p:nvPr>
        </p:nvSpPr>
        <p:spPr bwMode="auto">
          <a:xfrm>
            <a:off x="685800" y="10287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24"/>
          <p:cNvSpPr>
            <a:spLocks noGrp="1" noChangeArrowheads="1"/>
          </p:cNvSpPr>
          <p:nvPr>
            <p:ph type="body" idx="1"/>
          </p:nvPr>
        </p:nvSpPr>
        <p:spPr bwMode="auto">
          <a:xfrm>
            <a:off x="685800" y="21717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05"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defRPr>
            </a:lvl1pPr>
          </a:lstStyle>
          <a:p>
            <a:pPr>
              <a:defRPr/>
            </a:pPr>
            <a:endParaRPr lang="en-US">
              <a:solidFill>
                <a:srgbClr val="EAEAEA"/>
              </a:solidFill>
            </a:endParaRPr>
          </a:p>
        </p:txBody>
      </p:sp>
      <p:sp>
        <p:nvSpPr>
          <p:cNvPr id="174106"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1"/>
                </a:solidFill>
              </a:defRPr>
            </a:lvl1pPr>
          </a:lstStyle>
          <a:p>
            <a:pPr>
              <a:defRPr/>
            </a:pPr>
            <a:endParaRPr lang="en-US">
              <a:solidFill>
                <a:srgbClr val="EAEAEA"/>
              </a:solidFill>
            </a:endParaRPr>
          </a:p>
        </p:txBody>
      </p:sp>
      <p:sp>
        <p:nvSpPr>
          <p:cNvPr id="174107"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1"/>
                </a:solidFill>
              </a:defRPr>
            </a:lvl1pPr>
          </a:lstStyle>
          <a:p>
            <a:pPr>
              <a:defRPr/>
            </a:pPr>
            <a:fld id="{A9BEEFC6-480A-4856-9F25-FFDD679B2790}" type="slidenum">
              <a:rPr lang="en-US">
                <a:solidFill>
                  <a:srgbClr val="EAEAEA"/>
                </a:solidFill>
              </a:rPr>
              <a:pPr>
                <a:defRPr/>
              </a:pPr>
              <a:t>‹#›</a:t>
            </a:fld>
            <a:endParaRPr lang="en-US">
              <a:solidFill>
                <a:srgbClr val="EAEAEA"/>
              </a:solidFill>
            </a:endParaRPr>
          </a:p>
        </p:txBody>
      </p:sp>
      <p:pic>
        <p:nvPicPr>
          <p:cNvPr id="1031" name="Picture 28" descr="ir_banner"/>
          <p:cNvPicPr>
            <a:picLocks noChangeAspect="1" noChangeArrowheads="1"/>
          </p:cNvPicPr>
          <p:nvPr/>
        </p:nvPicPr>
        <p:blipFill>
          <a:blip r:embed="rId13">
            <a:lum bright="-10000" contrast="10000"/>
            <a:extLst>
              <a:ext uri="{28A0092B-C50C-407E-A947-70E740481C1C}">
                <a14:useLocalDpi xmlns:a14="http://schemas.microsoft.com/office/drawing/2010/main" val="0"/>
              </a:ext>
            </a:extLst>
          </a:blip>
          <a:srcRect/>
          <a:stretch>
            <a:fillRect/>
          </a:stretch>
        </p:blipFill>
        <p:spPr bwMode="auto">
          <a:xfrm>
            <a:off x="0" y="0"/>
            <a:ext cx="76517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9" descr="NIR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9213" y="0"/>
            <a:ext cx="14747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268336"/>
      </p:ext>
    </p:extLst>
  </p:cSld>
  <p:clrMap bg1="dk2" tx1="lt1" bg2="dk1" tx2="lt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ransition/>
  <p:txStyles>
    <p:titleStyle>
      <a:lvl1pPr algn="l" rtl="0" eaLnBrk="0" fontAlgn="base" hangingPunct="0">
        <a:spcBef>
          <a:spcPct val="0"/>
        </a:spcBef>
        <a:spcAft>
          <a:spcPct val="0"/>
        </a:spcAft>
        <a:defRPr sz="4400">
          <a:solidFill>
            <a:srgbClr val="003300"/>
          </a:solidFill>
          <a:latin typeface="+mj-lt"/>
          <a:ea typeface="+mj-ea"/>
          <a:cs typeface="+mj-cs"/>
        </a:defRPr>
      </a:lvl1pPr>
      <a:lvl2pPr algn="l" rtl="0" eaLnBrk="0" fontAlgn="base" hangingPunct="0">
        <a:spcBef>
          <a:spcPct val="0"/>
        </a:spcBef>
        <a:spcAft>
          <a:spcPct val="0"/>
        </a:spcAft>
        <a:defRPr sz="4400">
          <a:solidFill>
            <a:srgbClr val="003300"/>
          </a:solidFill>
          <a:latin typeface="Times New Roman" pitchFamily="18" charset="0"/>
        </a:defRPr>
      </a:lvl2pPr>
      <a:lvl3pPr algn="l" rtl="0" eaLnBrk="0" fontAlgn="base" hangingPunct="0">
        <a:spcBef>
          <a:spcPct val="0"/>
        </a:spcBef>
        <a:spcAft>
          <a:spcPct val="0"/>
        </a:spcAft>
        <a:defRPr sz="4400">
          <a:solidFill>
            <a:srgbClr val="003300"/>
          </a:solidFill>
          <a:latin typeface="Times New Roman" pitchFamily="18" charset="0"/>
        </a:defRPr>
      </a:lvl3pPr>
      <a:lvl4pPr algn="l" rtl="0" eaLnBrk="0" fontAlgn="base" hangingPunct="0">
        <a:spcBef>
          <a:spcPct val="0"/>
        </a:spcBef>
        <a:spcAft>
          <a:spcPct val="0"/>
        </a:spcAft>
        <a:defRPr sz="4400">
          <a:solidFill>
            <a:srgbClr val="003300"/>
          </a:solidFill>
          <a:latin typeface="Times New Roman" pitchFamily="18" charset="0"/>
        </a:defRPr>
      </a:lvl4pPr>
      <a:lvl5pPr algn="l" rtl="0" eaLnBrk="0" fontAlgn="base" hangingPunct="0">
        <a:spcBef>
          <a:spcPct val="0"/>
        </a:spcBef>
        <a:spcAft>
          <a:spcPct val="0"/>
        </a:spcAft>
        <a:defRPr sz="4400">
          <a:solidFill>
            <a:srgbClr val="003300"/>
          </a:solidFill>
          <a:latin typeface="Times New Roman" pitchFamily="18" charset="0"/>
        </a:defRPr>
      </a:lvl5pPr>
      <a:lvl6pPr marL="457200" algn="l" rtl="0" fontAlgn="base">
        <a:spcBef>
          <a:spcPct val="0"/>
        </a:spcBef>
        <a:spcAft>
          <a:spcPct val="0"/>
        </a:spcAft>
        <a:defRPr sz="4400">
          <a:solidFill>
            <a:srgbClr val="003300"/>
          </a:solidFill>
          <a:latin typeface="Times New Roman" pitchFamily="18" charset="0"/>
        </a:defRPr>
      </a:lvl6pPr>
      <a:lvl7pPr marL="914400" algn="l" rtl="0" fontAlgn="base">
        <a:spcBef>
          <a:spcPct val="0"/>
        </a:spcBef>
        <a:spcAft>
          <a:spcPct val="0"/>
        </a:spcAft>
        <a:defRPr sz="4400">
          <a:solidFill>
            <a:srgbClr val="003300"/>
          </a:solidFill>
          <a:latin typeface="Times New Roman" pitchFamily="18" charset="0"/>
        </a:defRPr>
      </a:lvl7pPr>
      <a:lvl8pPr marL="1371600" algn="l" rtl="0" fontAlgn="base">
        <a:spcBef>
          <a:spcPct val="0"/>
        </a:spcBef>
        <a:spcAft>
          <a:spcPct val="0"/>
        </a:spcAft>
        <a:defRPr sz="4400">
          <a:solidFill>
            <a:srgbClr val="003300"/>
          </a:solidFill>
          <a:latin typeface="Times New Roman" pitchFamily="18" charset="0"/>
        </a:defRPr>
      </a:lvl8pPr>
      <a:lvl9pPr marL="1828800" algn="l" rtl="0" fontAlgn="base">
        <a:spcBef>
          <a:spcPct val="0"/>
        </a:spcBef>
        <a:spcAft>
          <a:spcPct val="0"/>
        </a:spcAft>
        <a:defRPr sz="4400">
          <a:solidFill>
            <a:srgbClr val="003300"/>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Blip>
          <a:blip r:embed="rId15"/>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Blip>
          <a:blip r:embed="rId16"/>
        </a:buBlip>
        <a:defRPr sz="2800">
          <a:solidFill>
            <a:schemeClr val="bg2"/>
          </a:solidFill>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sites.google.com/a/firenet.gov/nifc-ftp-site-change-management/" TargetMode="External"/><Relationship Id="rId4" Type="http://schemas.openxmlformats.org/officeDocument/2006/relationships/hyperlink" Target="http://ftp.nifc.gov/"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www.nwcg.gov/publications/position-taskboo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package" Target="../embeddings/Microsoft_Word_Document1.docx"/></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1800" y="1028700"/>
            <a:ext cx="8293100" cy="685800"/>
          </a:xfrm>
        </p:spPr>
        <p:txBody>
          <a:bodyPr/>
          <a:lstStyle/>
          <a:p>
            <a:pPr eaLnBrk="1" hangingPunct="1"/>
            <a:r>
              <a:rPr lang="en-US" sz="4000" dirty="0" smtClean="0"/>
              <a:t>2017 Pre-Season Webinar for IRINs</a:t>
            </a:r>
          </a:p>
        </p:txBody>
      </p:sp>
      <p:sp>
        <p:nvSpPr>
          <p:cNvPr id="2" name="TextBox 1"/>
          <p:cNvSpPr txBox="1"/>
          <p:nvPr/>
        </p:nvSpPr>
        <p:spPr>
          <a:xfrm>
            <a:off x="506040" y="1663700"/>
            <a:ext cx="2578100" cy="2185988"/>
          </a:xfrm>
          <a:prstGeom prst="rect">
            <a:avLst/>
          </a:prstGeom>
          <a:noFill/>
        </p:spPr>
        <p:txBody>
          <a:bodyPr>
            <a:spAutoFit/>
          </a:bodyPr>
          <a:lstStyle/>
          <a:p>
            <a:pPr>
              <a:defRPr/>
            </a:pPr>
            <a:r>
              <a:rPr lang="en-US" sz="2000" dirty="0" smtClean="0">
                <a:solidFill>
                  <a:schemeClr val="bg2"/>
                </a:solidFill>
                <a:latin typeface="+mn-lt"/>
              </a:rPr>
              <a:t>Wednesday</a:t>
            </a:r>
            <a:r>
              <a:rPr lang="en-US" sz="2000" dirty="0">
                <a:solidFill>
                  <a:schemeClr val="bg2"/>
                </a:solidFill>
                <a:latin typeface="+mn-lt"/>
              </a:rPr>
              <a:t>, </a:t>
            </a:r>
            <a:r>
              <a:rPr lang="en-US" sz="2000" dirty="0" smtClean="0">
                <a:solidFill>
                  <a:schemeClr val="bg2"/>
                </a:solidFill>
                <a:latin typeface="+mn-lt"/>
              </a:rPr>
              <a:t>May 10</a:t>
            </a:r>
            <a:endParaRPr lang="en-US" sz="2000" dirty="0">
              <a:solidFill>
                <a:schemeClr val="bg2"/>
              </a:solidFill>
              <a:latin typeface="+mn-lt"/>
            </a:endParaRPr>
          </a:p>
          <a:p>
            <a:pPr>
              <a:defRPr/>
            </a:pPr>
            <a:r>
              <a:rPr lang="en-US" sz="2000" dirty="0">
                <a:solidFill>
                  <a:schemeClr val="bg2"/>
                </a:solidFill>
                <a:latin typeface="+mn-lt"/>
              </a:rPr>
              <a:t>0900 AKDT</a:t>
            </a:r>
          </a:p>
          <a:p>
            <a:pPr>
              <a:defRPr/>
            </a:pPr>
            <a:r>
              <a:rPr lang="en-US" sz="2000" dirty="0">
                <a:solidFill>
                  <a:schemeClr val="bg2"/>
                </a:solidFill>
                <a:latin typeface="+mn-lt"/>
              </a:rPr>
              <a:t>1000 PDT</a:t>
            </a:r>
          </a:p>
          <a:p>
            <a:pPr>
              <a:defRPr/>
            </a:pPr>
            <a:r>
              <a:rPr lang="en-US" sz="2000" dirty="0">
                <a:solidFill>
                  <a:schemeClr val="bg2"/>
                </a:solidFill>
                <a:latin typeface="+mn-lt"/>
              </a:rPr>
              <a:t>1100 MDT</a:t>
            </a:r>
          </a:p>
          <a:p>
            <a:pPr>
              <a:defRPr/>
            </a:pPr>
            <a:r>
              <a:rPr lang="en-US" sz="2000" dirty="0">
                <a:solidFill>
                  <a:schemeClr val="bg2"/>
                </a:solidFill>
                <a:latin typeface="+mn-lt"/>
              </a:rPr>
              <a:t>1200 CDT</a:t>
            </a:r>
          </a:p>
          <a:p>
            <a:pPr>
              <a:defRPr/>
            </a:pPr>
            <a:r>
              <a:rPr lang="en-US" sz="2000" dirty="0">
                <a:solidFill>
                  <a:schemeClr val="bg2"/>
                </a:solidFill>
                <a:latin typeface="+mn-lt"/>
              </a:rPr>
              <a:t>1300 EDT</a:t>
            </a:r>
          </a:p>
          <a:p>
            <a:pPr>
              <a:defRPr/>
            </a:pPr>
            <a:endParaRPr lang="en-US" dirty="0"/>
          </a:p>
        </p:txBody>
      </p:sp>
      <p:sp>
        <p:nvSpPr>
          <p:cNvPr id="5" name="TextBox 4"/>
          <p:cNvSpPr txBox="1"/>
          <p:nvPr/>
        </p:nvSpPr>
        <p:spPr>
          <a:xfrm>
            <a:off x="431800" y="3759200"/>
            <a:ext cx="2946400" cy="1262063"/>
          </a:xfrm>
          <a:prstGeom prst="rect">
            <a:avLst/>
          </a:prstGeom>
          <a:noFill/>
        </p:spPr>
        <p:txBody>
          <a:bodyPr>
            <a:spAutoFit/>
          </a:bodyPr>
          <a:lstStyle/>
          <a:p>
            <a:pPr>
              <a:defRPr/>
            </a:pPr>
            <a:r>
              <a:rPr lang="en-US" sz="2000" dirty="0">
                <a:solidFill>
                  <a:schemeClr val="bg2"/>
                </a:solidFill>
                <a:latin typeface="+mn-lt"/>
              </a:rPr>
              <a:t>Teleconference:</a:t>
            </a:r>
          </a:p>
          <a:p>
            <a:pPr>
              <a:defRPr/>
            </a:pPr>
            <a:r>
              <a:rPr lang="en-US" sz="2000" dirty="0">
                <a:solidFill>
                  <a:schemeClr val="bg2"/>
                </a:solidFill>
                <a:latin typeface="+mn-lt"/>
              </a:rPr>
              <a:t>Dial: </a:t>
            </a:r>
            <a:r>
              <a:rPr lang="en-US" sz="2000" dirty="0" smtClean="0">
                <a:solidFill>
                  <a:schemeClr val="bg2"/>
                </a:solidFill>
                <a:latin typeface="+mn-lt"/>
              </a:rPr>
              <a:t>1-888-844-9904</a:t>
            </a:r>
            <a:endParaRPr lang="en-US" sz="2000" dirty="0">
              <a:solidFill>
                <a:schemeClr val="bg2"/>
              </a:solidFill>
              <a:latin typeface="+mn-lt"/>
            </a:endParaRPr>
          </a:p>
          <a:p>
            <a:pPr>
              <a:defRPr/>
            </a:pPr>
            <a:r>
              <a:rPr lang="en-US" sz="2000" dirty="0">
                <a:solidFill>
                  <a:schemeClr val="bg2"/>
                </a:solidFill>
                <a:latin typeface="+mn-lt"/>
              </a:rPr>
              <a:t>Passcode: </a:t>
            </a:r>
            <a:r>
              <a:rPr lang="en-US" sz="2000" dirty="0" smtClean="0">
                <a:solidFill>
                  <a:schemeClr val="bg2"/>
                </a:solidFill>
                <a:latin typeface="+mn-lt"/>
              </a:rPr>
              <a:t>1470935#</a:t>
            </a:r>
            <a:endParaRPr lang="en-US" sz="2000" dirty="0">
              <a:solidFill>
                <a:schemeClr val="bg2"/>
              </a:solidFill>
              <a:latin typeface="+mn-lt"/>
            </a:endParaRPr>
          </a:p>
          <a:p>
            <a:pPr>
              <a:defRPr/>
            </a:pPr>
            <a:endParaRPr lang="en-US" dirty="0"/>
          </a:p>
        </p:txBody>
      </p:sp>
      <p:sp>
        <p:nvSpPr>
          <p:cNvPr id="6" name="TextBox 5"/>
          <p:cNvSpPr txBox="1"/>
          <p:nvPr/>
        </p:nvSpPr>
        <p:spPr>
          <a:xfrm>
            <a:off x="137740" y="5173663"/>
            <a:ext cx="2946400" cy="1261884"/>
          </a:xfrm>
          <a:prstGeom prst="rect">
            <a:avLst/>
          </a:prstGeom>
          <a:noFill/>
        </p:spPr>
        <p:txBody>
          <a:bodyPr>
            <a:spAutoFit/>
          </a:bodyPr>
          <a:lstStyle/>
          <a:p>
            <a:pPr>
              <a:defRPr/>
            </a:pPr>
            <a:r>
              <a:rPr lang="en-US" sz="2000" i="1" dirty="0" smtClean="0">
                <a:solidFill>
                  <a:schemeClr val="bg2"/>
                </a:solidFill>
                <a:latin typeface="+mn-lt"/>
              </a:rPr>
              <a:t>Session is being recorded for posting along with presentation.</a:t>
            </a:r>
            <a:endParaRPr lang="en-US" sz="2000" i="1" dirty="0">
              <a:solidFill>
                <a:schemeClr val="bg2"/>
              </a:solidFill>
              <a:latin typeface="+mn-lt"/>
            </a:endParaRPr>
          </a:p>
          <a:p>
            <a:pPr>
              <a:defRPr/>
            </a:pPr>
            <a:endParaRPr lang="en-US" dirty="0"/>
          </a:p>
        </p:txBody>
      </p:sp>
      <p:pic>
        <p:nvPicPr>
          <p:cNvPr id="7" name="Picture 6"/>
          <p:cNvPicPr>
            <a:picLocks noChangeAspect="1"/>
          </p:cNvPicPr>
          <p:nvPr/>
        </p:nvPicPr>
        <p:blipFill>
          <a:blip r:embed="rId3"/>
          <a:stretch>
            <a:fillRect/>
          </a:stretch>
        </p:blipFill>
        <p:spPr>
          <a:xfrm>
            <a:off x="3689056" y="1863962"/>
            <a:ext cx="5019048" cy="3790476"/>
          </a:xfrm>
          <a:prstGeom prst="rect">
            <a:avLst/>
          </a:prstGeom>
        </p:spPr>
      </p:pic>
      <p:sp>
        <p:nvSpPr>
          <p:cNvPr id="13" name="TextBox 12"/>
          <p:cNvSpPr txBox="1"/>
          <p:nvPr/>
        </p:nvSpPr>
        <p:spPr>
          <a:xfrm>
            <a:off x="4734213" y="5803900"/>
            <a:ext cx="3609686" cy="338554"/>
          </a:xfrm>
          <a:prstGeom prst="rect">
            <a:avLst/>
          </a:prstGeom>
          <a:noFill/>
        </p:spPr>
        <p:txBody>
          <a:bodyPr wrap="square" rtlCol="0">
            <a:spAutoFit/>
          </a:bodyPr>
          <a:lstStyle/>
          <a:p>
            <a:r>
              <a:rPr lang="en-US" dirty="0" smtClean="0">
                <a:solidFill>
                  <a:schemeClr val="bg2"/>
                </a:solidFill>
                <a:latin typeface="+mn-lt"/>
              </a:rPr>
              <a:t>West Mims Fire GA/FL, April 17, 2017 </a:t>
            </a:r>
            <a:endParaRPr lang="en-US" dirty="0">
              <a:solidFill>
                <a:schemeClr val="bg2"/>
              </a:solidFill>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1028700"/>
            <a:ext cx="8280400" cy="812800"/>
          </a:xfrm>
        </p:spPr>
        <p:txBody>
          <a:bodyPr/>
          <a:lstStyle/>
          <a:p>
            <a:r>
              <a:rPr lang="en-US" dirty="0" smtClean="0"/>
              <a:t>Online Scanner Order Page  </a:t>
            </a:r>
            <a:r>
              <a:rPr lang="en-US" sz="2400" dirty="0" smtClean="0"/>
              <a:t>(Jan Johnson)</a:t>
            </a:r>
          </a:p>
        </p:txBody>
      </p:sp>
      <p:sp>
        <p:nvSpPr>
          <p:cNvPr id="3075" name="Content Placeholder 2"/>
          <p:cNvSpPr>
            <a:spLocks noGrp="1"/>
          </p:cNvSpPr>
          <p:nvPr>
            <p:ph idx="1"/>
          </p:nvPr>
        </p:nvSpPr>
        <p:spPr>
          <a:xfrm>
            <a:off x="685800" y="1925638"/>
            <a:ext cx="7772400" cy="4784081"/>
          </a:xfrm>
        </p:spPr>
        <p:txBody>
          <a:bodyPr/>
          <a:lstStyle/>
          <a:p>
            <a:r>
              <a:rPr lang="en-US" sz="2800" dirty="0" smtClean="0"/>
              <a:t>2017 Updates</a:t>
            </a:r>
          </a:p>
          <a:p>
            <a:pPr lvl="1"/>
            <a:r>
              <a:rPr lang="en-US" sz="2400" dirty="0"/>
              <a:t>General User Updates</a:t>
            </a:r>
            <a:endParaRPr lang="en-US" sz="2000" dirty="0"/>
          </a:p>
          <a:p>
            <a:pPr lvl="2"/>
            <a:r>
              <a:rPr lang="en-US" sz="2000" dirty="0" smtClean="0"/>
              <a:t>NIROPS website was moved to new server at EROS Data Center in early December 2016.</a:t>
            </a:r>
          </a:p>
          <a:p>
            <a:pPr lvl="3"/>
            <a:r>
              <a:rPr lang="en-US" sz="1600" dirty="0" smtClean="0"/>
              <a:t>Overall the website is nominal but we are still picking up glitches.</a:t>
            </a:r>
          </a:p>
          <a:p>
            <a:pPr lvl="3"/>
            <a:r>
              <a:rPr lang="en-US" sz="1600" dirty="0" smtClean="0"/>
              <a:t>Still sharing the server with Active Fire Maps (AFM) and BAER.</a:t>
            </a:r>
          </a:p>
          <a:p>
            <a:pPr lvl="3"/>
            <a:r>
              <a:rPr lang="en-US" sz="1600" dirty="0"/>
              <a:t>Looking at options for load balancing to improve performance during high </a:t>
            </a:r>
            <a:r>
              <a:rPr lang="en-US" sz="1600" dirty="0" smtClean="0"/>
              <a:t>demand.</a:t>
            </a:r>
          </a:p>
          <a:p>
            <a:pPr lvl="2"/>
            <a:r>
              <a:rPr lang="en-US" sz="2000" dirty="0" smtClean="0"/>
              <a:t>Reminder message about Current Orders</a:t>
            </a:r>
          </a:p>
          <a:p>
            <a:pPr lvl="2"/>
            <a:r>
              <a:rPr lang="en-US" sz="2000" dirty="0" smtClean="0"/>
              <a:t>Auto-fill average incident elevation field</a:t>
            </a:r>
          </a:p>
          <a:p>
            <a:pPr lvl="2"/>
            <a:r>
              <a:rPr lang="en-US" sz="2000" dirty="0" smtClean="0"/>
              <a:t>Modification log</a:t>
            </a:r>
            <a:endParaRPr lang="en-US" sz="2000" dirty="0"/>
          </a:p>
          <a:p>
            <a:pPr lvl="1"/>
            <a:endParaRPr lang="en-US" sz="2400" dirty="0"/>
          </a:p>
          <a:p>
            <a:pPr lvl="1"/>
            <a:endParaRPr lang="en-US" sz="2400" dirty="0" smtClean="0"/>
          </a:p>
          <a:p>
            <a:pPr lvl="1"/>
            <a:endParaRPr lang="en-US" sz="2400" dirty="0" smtClean="0"/>
          </a:p>
        </p:txBody>
      </p:sp>
    </p:spTree>
    <p:extLst>
      <p:ext uri="{BB962C8B-B14F-4D97-AF65-F5344CB8AC3E}">
        <p14:creationId xmlns:p14="http://schemas.microsoft.com/office/powerpoint/2010/main" val="34870826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262" y="1073019"/>
            <a:ext cx="4837922" cy="538843"/>
          </a:xfrm>
        </p:spPr>
        <p:txBody>
          <a:bodyPr/>
          <a:lstStyle/>
          <a:p>
            <a:r>
              <a:rPr lang="en-US" sz="3200" dirty="0" smtClean="0"/>
              <a:t>Current Orders Reminder</a:t>
            </a:r>
            <a:endParaRPr lang="en-US" sz="3200" dirty="0"/>
          </a:p>
        </p:txBody>
      </p:sp>
      <p:pic>
        <p:nvPicPr>
          <p:cNvPr id="4" name="Content Placeholder 3"/>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445" r="1221" b="1513"/>
          <a:stretch/>
        </p:blipFill>
        <p:spPr>
          <a:xfrm>
            <a:off x="2150031" y="1611863"/>
            <a:ext cx="4512027" cy="4975550"/>
          </a:xfrm>
        </p:spPr>
      </p:pic>
    </p:spTree>
    <p:extLst>
      <p:ext uri="{BB962C8B-B14F-4D97-AF65-F5344CB8AC3E}">
        <p14:creationId xmlns:p14="http://schemas.microsoft.com/office/powerpoint/2010/main" val="361181683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66" y="1063689"/>
            <a:ext cx="5024534" cy="613488"/>
          </a:xfrm>
        </p:spPr>
        <p:txBody>
          <a:bodyPr/>
          <a:lstStyle/>
          <a:p>
            <a:r>
              <a:rPr lang="en-US" sz="3200" dirty="0" smtClean="0"/>
              <a:t>Average Incident Elevation</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8212" y="2903029"/>
            <a:ext cx="6371429" cy="3790476"/>
          </a:xfrm>
        </p:spPr>
      </p:pic>
      <p:sp>
        <p:nvSpPr>
          <p:cNvPr id="5" name="TextBox 4"/>
          <p:cNvSpPr txBox="1"/>
          <p:nvPr/>
        </p:nvSpPr>
        <p:spPr>
          <a:xfrm>
            <a:off x="900405" y="1751494"/>
            <a:ext cx="7273212" cy="10772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2"/>
                </a:solidFill>
                <a:latin typeface="Arial" panose="020B0604020202020204" pitchFamily="34" charset="0"/>
                <a:cs typeface="Arial" panose="020B0604020202020204" pitchFamily="34" charset="0"/>
              </a:rPr>
              <a:t>The average incident elevation field will auto-fill based on the elevation data in Google Maps.</a:t>
            </a:r>
          </a:p>
          <a:p>
            <a:pPr marL="285750" indent="-285750">
              <a:buFont typeface="Arial" panose="020B0604020202020204" pitchFamily="34" charset="0"/>
              <a:buChar char="•"/>
            </a:pPr>
            <a:r>
              <a:rPr lang="en-US" dirty="0" smtClean="0">
                <a:solidFill>
                  <a:schemeClr val="bg2"/>
                </a:solidFill>
                <a:latin typeface="Arial" panose="020B0604020202020204" pitchFamily="34" charset="0"/>
                <a:cs typeface="Arial" panose="020B0604020202020204" pitchFamily="34" charset="0"/>
              </a:rPr>
              <a:t>If there is more than one box in the scan order, the elevation is the average of all the boxes.</a:t>
            </a:r>
          </a:p>
        </p:txBody>
      </p:sp>
    </p:spTree>
    <p:extLst>
      <p:ext uri="{BB962C8B-B14F-4D97-AF65-F5344CB8AC3E}">
        <p14:creationId xmlns:p14="http://schemas.microsoft.com/office/powerpoint/2010/main" val="98886006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75656"/>
            <a:ext cx="7772400" cy="510851"/>
          </a:xfrm>
        </p:spPr>
        <p:txBody>
          <a:bodyPr/>
          <a:lstStyle/>
          <a:p>
            <a:r>
              <a:rPr lang="en-US" sz="3200" dirty="0" smtClean="0"/>
              <a:t>IR Order Modification Log</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0979" y="4232687"/>
            <a:ext cx="7002041" cy="2242757"/>
          </a:xfrm>
        </p:spPr>
      </p:pic>
      <p:sp>
        <p:nvSpPr>
          <p:cNvPr id="5" name="Rectangle 4"/>
          <p:cNvSpPr/>
          <p:nvPr/>
        </p:nvSpPr>
        <p:spPr>
          <a:xfrm>
            <a:off x="923730" y="2019019"/>
            <a:ext cx="7035281" cy="1323439"/>
          </a:xfrm>
          <a:prstGeom prst="rect">
            <a:avLst/>
          </a:prstGeom>
        </p:spPr>
        <p:txBody>
          <a:bodyPr wrap="square">
            <a:spAutoFit/>
          </a:bodyPr>
          <a:lstStyle/>
          <a:p>
            <a:pPr marL="285750" indent="-285750">
              <a:buFont typeface="Arial" panose="020B0604020202020204" pitchFamily="34" charset="0"/>
              <a:buChar char="•"/>
            </a:pPr>
            <a:r>
              <a:rPr lang="en-US" dirty="0" smtClean="0">
                <a:solidFill>
                  <a:schemeClr val="bg2"/>
                </a:solidFill>
                <a:latin typeface="Arial" panose="020B0604020202020204" pitchFamily="34" charset="0"/>
                <a:cs typeface="Arial" panose="020B0604020202020204" pitchFamily="34" charset="0"/>
              </a:rPr>
              <a:t>The modification log will allow us to keep track of everyone who touches the IR request during the day.</a:t>
            </a:r>
          </a:p>
          <a:p>
            <a:pPr marL="285750" indent="-285750">
              <a:buFont typeface="Arial" panose="020B0604020202020204" pitchFamily="34" charset="0"/>
              <a:buChar char="•"/>
            </a:pPr>
            <a:r>
              <a:rPr lang="en-US" dirty="0" smtClean="0">
                <a:solidFill>
                  <a:schemeClr val="bg2"/>
                </a:solidFill>
                <a:latin typeface="Arial" panose="020B0604020202020204" pitchFamily="34" charset="0"/>
                <a:cs typeface="Arial" panose="020B0604020202020204" pitchFamily="34" charset="0"/>
              </a:rPr>
              <a:t>The email link allows us to contact the individual if questions come up about the change(s) in the IR request.</a:t>
            </a:r>
          </a:p>
          <a:p>
            <a:pPr marL="285750" indent="-285750">
              <a:buFont typeface="Arial" panose="020B0604020202020204" pitchFamily="34" charset="0"/>
              <a:buChar char="•"/>
            </a:pPr>
            <a:endParaRPr lang="en-US"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81110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29003"/>
            <a:ext cx="7772400" cy="641480"/>
          </a:xfrm>
        </p:spPr>
        <p:txBody>
          <a:bodyPr/>
          <a:lstStyle/>
          <a:p>
            <a:r>
              <a:rPr lang="en-US" sz="3200" dirty="0" smtClean="0"/>
              <a:t>Flight Time Critical Check Box</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9618" y="3868553"/>
            <a:ext cx="6438095" cy="2238095"/>
          </a:xfrm>
        </p:spPr>
      </p:pic>
      <p:sp>
        <p:nvSpPr>
          <p:cNvPr id="6" name="TextBox 5"/>
          <p:cNvSpPr txBox="1"/>
          <p:nvPr/>
        </p:nvSpPr>
        <p:spPr>
          <a:xfrm>
            <a:off x="755793" y="2150445"/>
            <a:ext cx="5816457" cy="10772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2"/>
                </a:solidFill>
                <a:latin typeface="Arial" panose="020B0604020202020204" pitchFamily="34" charset="0"/>
                <a:cs typeface="Arial" panose="020B0604020202020204" pitchFamily="34" charset="0"/>
              </a:rPr>
              <a:t>If the incident requests an IR flight at a specific time, the box can be checked on, and the reason for the request can be explained in the User Comments.</a:t>
            </a:r>
          </a:p>
          <a:p>
            <a:pPr marL="285750" indent="-285750">
              <a:buFont typeface="Arial" panose="020B0604020202020204" pitchFamily="34" charset="0"/>
              <a:buChar char="•"/>
            </a:pPr>
            <a:r>
              <a:rPr lang="en-US" dirty="0" smtClean="0">
                <a:solidFill>
                  <a:schemeClr val="bg2"/>
                </a:solidFill>
                <a:latin typeface="Arial" panose="020B0604020202020204" pitchFamily="34" charset="0"/>
                <a:cs typeface="Arial" panose="020B0604020202020204" pitchFamily="34" charset="0"/>
              </a:rPr>
              <a:t>This is primarily for early and late season fires.</a:t>
            </a:r>
            <a:endParaRPr lang="en-US"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86532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30200" y="962025"/>
            <a:ext cx="7772400" cy="711200"/>
          </a:xfrm>
        </p:spPr>
        <p:txBody>
          <a:bodyPr/>
          <a:lstStyle/>
          <a:p>
            <a:r>
              <a:rPr lang="en-US" sz="3600" dirty="0" smtClean="0"/>
              <a:t>Reminders From 2016</a:t>
            </a:r>
          </a:p>
        </p:txBody>
      </p:sp>
      <p:sp>
        <p:nvSpPr>
          <p:cNvPr id="5123" name="Content Placeholder 2"/>
          <p:cNvSpPr>
            <a:spLocks noGrp="1"/>
          </p:cNvSpPr>
          <p:nvPr>
            <p:ph idx="1"/>
          </p:nvPr>
        </p:nvSpPr>
        <p:spPr>
          <a:xfrm>
            <a:off x="104775" y="1684338"/>
            <a:ext cx="5105177" cy="5060950"/>
          </a:xfrm>
        </p:spPr>
        <p:txBody>
          <a:bodyPr/>
          <a:lstStyle/>
          <a:p>
            <a:r>
              <a:rPr lang="en-US" sz="2400" dirty="0" smtClean="0"/>
              <a:t>“Forgot Username/Password” link </a:t>
            </a:r>
          </a:p>
          <a:p>
            <a:r>
              <a:rPr lang="en-US" sz="2400" dirty="0" smtClean="0"/>
              <a:t>“Sign up for an account” link</a:t>
            </a:r>
          </a:p>
          <a:p>
            <a:pPr lvl="1"/>
            <a:r>
              <a:rPr lang="en-US" sz="2000" dirty="0" smtClean="0"/>
              <a:t> Automatic notification email to the GACC IR Liaison</a:t>
            </a:r>
          </a:p>
          <a:p>
            <a:pPr lvl="1"/>
            <a:r>
              <a:rPr lang="en-US" sz="2000" dirty="0" smtClean="0"/>
              <a:t>“NIROPS Account Accepted” with user contact info</a:t>
            </a:r>
          </a:p>
          <a:p>
            <a:r>
              <a:rPr lang="en-US" sz="2400" dirty="0" smtClean="0"/>
              <a:t>Auto notification if order is UTF</a:t>
            </a:r>
          </a:p>
          <a:p>
            <a:pPr lvl="1"/>
            <a:r>
              <a:rPr lang="en-US" sz="2000" dirty="0" smtClean="0"/>
              <a:t>Need valid email for incident</a:t>
            </a:r>
          </a:p>
          <a:p>
            <a:r>
              <a:rPr lang="en-US" sz="2400" dirty="0" smtClean="0"/>
              <a:t>Forest Service email users</a:t>
            </a:r>
          </a:p>
          <a:p>
            <a:pPr lvl="1"/>
            <a:r>
              <a:rPr lang="en-US" sz="2000" dirty="0" smtClean="0"/>
              <a:t>Check your “Junk E-Mail” folder</a:t>
            </a:r>
          </a:p>
          <a:p>
            <a:pPr lvl="1"/>
            <a:r>
              <a:rPr lang="en-US" sz="2000" dirty="0" smtClean="0"/>
              <a:t>Time lag in FS email</a:t>
            </a:r>
          </a:p>
          <a:p>
            <a:r>
              <a:rPr lang="en-US" sz="2400" dirty="0" smtClean="0"/>
              <a:t>Cache of FS PCs can be “sticky”</a:t>
            </a:r>
          </a:p>
          <a:p>
            <a:pPr lvl="1"/>
            <a:r>
              <a:rPr lang="en-US" sz="2000" dirty="0" smtClean="0"/>
              <a:t>&lt;Ctrl&gt; + F5 helps to clear the cache</a:t>
            </a:r>
          </a:p>
          <a:p>
            <a:pPr lvl="1"/>
            <a:endParaRPr lang="en-US" sz="2000" dirty="0" smtClean="0"/>
          </a:p>
        </p:txBody>
      </p:sp>
      <p:pic>
        <p:nvPicPr>
          <p:cNvPr id="5124" name="Picture 7"/>
          <p:cNvPicPr>
            <a:picLocks noChangeAspect="1" noChangeArrowheads="1"/>
          </p:cNvPicPr>
          <p:nvPr/>
        </p:nvPicPr>
        <p:blipFill>
          <a:blip r:embed="rId3">
            <a:extLst>
              <a:ext uri="{28A0092B-C50C-407E-A947-70E740481C1C}">
                <a14:useLocalDpi xmlns:a14="http://schemas.microsoft.com/office/drawing/2010/main" val="0"/>
              </a:ext>
            </a:extLst>
          </a:blip>
          <a:srcRect l="928" r="1025"/>
          <a:stretch>
            <a:fillRect/>
          </a:stretch>
        </p:blipFill>
        <p:spPr bwMode="auto">
          <a:xfrm>
            <a:off x="5209952" y="2496410"/>
            <a:ext cx="3864197" cy="301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71549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5100" y="1063625"/>
            <a:ext cx="4843463" cy="650875"/>
          </a:xfrm>
        </p:spPr>
        <p:txBody>
          <a:bodyPr/>
          <a:lstStyle/>
          <a:p>
            <a:r>
              <a:rPr lang="en-US" sz="3600" smtClean="0"/>
              <a:t>Checking Scan Boxes</a:t>
            </a:r>
            <a:endParaRPr lang="en-US" smtClean="0"/>
          </a:p>
        </p:txBody>
      </p:sp>
      <p:pic>
        <p:nvPicPr>
          <p:cNvPr id="8196"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5113" y="2013113"/>
            <a:ext cx="4035425" cy="283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Box 1"/>
          <p:cNvSpPr txBox="1">
            <a:spLocks noChangeArrowheads="1"/>
          </p:cNvSpPr>
          <p:nvPr/>
        </p:nvSpPr>
        <p:spPr bwMode="auto">
          <a:xfrm>
            <a:off x="265113" y="5426075"/>
            <a:ext cx="40354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1600">
                <a:solidFill>
                  <a:schemeClr val="bg1"/>
                </a:solidFill>
                <a:latin typeface="Times New Roman" pitchFamily="18" charset="0"/>
              </a:defRPr>
            </a:lvl1pPr>
            <a:lvl2pPr marL="742950" indent="-285750" eaLnBrk="0" hangingPunct="0">
              <a:defRPr sz="1600">
                <a:solidFill>
                  <a:schemeClr val="bg1"/>
                </a:solidFill>
                <a:latin typeface="Times New Roman" pitchFamily="18" charset="0"/>
              </a:defRPr>
            </a:lvl2pPr>
            <a:lvl3pPr marL="1143000" indent="-228600" eaLnBrk="0" hangingPunct="0">
              <a:defRPr sz="1600">
                <a:solidFill>
                  <a:schemeClr val="bg1"/>
                </a:solidFill>
                <a:latin typeface="Times New Roman" pitchFamily="18" charset="0"/>
              </a:defRPr>
            </a:lvl3pPr>
            <a:lvl4pPr marL="1600200" indent="-228600" eaLnBrk="0" hangingPunct="0">
              <a:defRPr sz="1600">
                <a:solidFill>
                  <a:schemeClr val="bg1"/>
                </a:solidFill>
                <a:latin typeface="Times New Roman" pitchFamily="18" charset="0"/>
              </a:defRPr>
            </a:lvl4pPr>
            <a:lvl5pPr marL="2057400" indent="-228600" eaLnBrk="0" hangingPunct="0">
              <a:defRPr sz="1600">
                <a:solidFill>
                  <a:schemeClr val="bg1"/>
                </a:solidFill>
                <a:latin typeface="Times New Roman" pitchFamily="18" charset="0"/>
              </a:defRPr>
            </a:lvl5pPr>
            <a:lvl6pPr marL="2514600" indent="-228600" eaLnBrk="0" fontAlgn="base" hangingPunct="0">
              <a:spcBef>
                <a:spcPct val="0"/>
              </a:spcBef>
              <a:spcAft>
                <a:spcPct val="0"/>
              </a:spcAft>
              <a:defRPr sz="1600">
                <a:solidFill>
                  <a:schemeClr val="bg1"/>
                </a:solidFill>
                <a:latin typeface="Times New Roman" pitchFamily="18" charset="0"/>
              </a:defRPr>
            </a:lvl6pPr>
            <a:lvl7pPr marL="2971800" indent="-228600" eaLnBrk="0" fontAlgn="base" hangingPunct="0">
              <a:spcBef>
                <a:spcPct val="0"/>
              </a:spcBef>
              <a:spcAft>
                <a:spcPct val="0"/>
              </a:spcAft>
              <a:defRPr sz="1600">
                <a:solidFill>
                  <a:schemeClr val="bg1"/>
                </a:solidFill>
                <a:latin typeface="Times New Roman" pitchFamily="18" charset="0"/>
              </a:defRPr>
            </a:lvl7pPr>
            <a:lvl8pPr marL="3429000" indent="-228600" eaLnBrk="0" fontAlgn="base" hangingPunct="0">
              <a:spcBef>
                <a:spcPct val="0"/>
              </a:spcBef>
              <a:spcAft>
                <a:spcPct val="0"/>
              </a:spcAft>
              <a:defRPr sz="1600">
                <a:solidFill>
                  <a:schemeClr val="bg1"/>
                </a:solidFill>
                <a:latin typeface="Times New Roman" pitchFamily="18" charset="0"/>
              </a:defRPr>
            </a:lvl8pPr>
            <a:lvl9pPr marL="3886200" indent="-228600" eaLnBrk="0" fontAlgn="base" hangingPunct="0">
              <a:spcBef>
                <a:spcPct val="0"/>
              </a:spcBef>
              <a:spcAft>
                <a:spcPct val="0"/>
              </a:spcAft>
              <a:defRPr sz="1600">
                <a:solidFill>
                  <a:schemeClr val="bg1"/>
                </a:solidFill>
                <a:latin typeface="Times New Roman" pitchFamily="18" charset="0"/>
              </a:defRPr>
            </a:lvl9pPr>
          </a:lstStyle>
          <a:p>
            <a:pPr eaLnBrk="1" hangingPunct="1">
              <a:buFont typeface="Arial" charset="0"/>
              <a:buChar char="•"/>
            </a:pPr>
            <a:r>
              <a:rPr lang="en-US" sz="1800" dirty="0">
                <a:solidFill>
                  <a:srgbClr val="000000"/>
                </a:solidFill>
                <a:latin typeface="Calibri" pitchFamily="34" charset="0"/>
                <a:cs typeface="Calibri" pitchFamily="34" charset="0"/>
              </a:rPr>
              <a:t>Generate a PDF of your order from the </a:t>
            </a:r>
            <a:r>
              <a:rPr lang="en-US" sz="1800" dirty="0" smtClean="0">
                <a:solidFill>
                  <a:srgbClr val="000000"/>
                </a:solidFill>
                <a:latin typeface="Calibri" pitchFamily="34" charset="0"/>
                <a:cs typeface="Calibri" pitchFamily="34" charset="0"/>
              </a:rPr>
              <a:t>Current Orders </a:t>
            </a:r>
            <a:r>
              <a:rPr lang="en-US" sz="1800" dirty="0">
                <a:solidFill>
                  <a:srgbClr val="000000"/>
                </a:solidFill>
                <a:latin typeface="Calibri" pitchFamily="34" charset="0"/>
                <a:cs typeface="Calibri" pitchFamily="34" charset="0"/>
              </a:rPr>
              <a:t>to check scan box coordinates and other information</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97087" y="2013113"/>
            <a:ext cx="4176975" cy="283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4524376" y="5426075"/>
            <a:ext cx="4035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1600">
                <a:solidFill>
                  <a:schemeClr val="bg1"/>
                </a:solidFill>
                <a:latin typeface="Times New Roman" pitchFamily="18" charset="0"/>
              </a:defRPr>
            </a:lvl1pPr>
            <a:lvl2pPr marL="742950" indent="-285750" eaLnBrk="0" hangingPunct="0">
              <a:defRPr sz="1600">
                <a:solidFill>
                  <a:schemeClr val="bg1"/>
                </a:solidFill>
                <a:latin typeface="Times New Roman" pitchFamily="18" charset="0"/>
              </a:defRPr>
            </a:lvl2pPr>
            <a:lvl3pPr marL="1143000" indent="-228600" eaLnBrk="0" hangingPunct="0">
              <a:defRPr sz="1600">
                <a:solidFill>
                  <a:schemeClr val="bg1"/>
                </a:solidFill>
                <a:latin typeface="Times New Roman" pitchFamily="18" charset="0"/>
              </a:defRPr>
            </a:lvl3pPr>
            <a:lvl4pPr marL="1600200" indent="-228600" eaLnBrk="0" hangingPunct="0">
              <a:defRPr sz="1600">
                <a:solidFill>
                  <a:schemeClr val="bg1"/>
                </a:solidFill>
                <a:latin typeface="Times New Roman" pitchFamily="18" charset="0"/>
              </a:defRPr>
            </a:lvl4pPr>
            <a:lvl5pPr marL="2057400" indent="-228600" eaLnBrk="0" hangingPunct="0">
              <a:defRPr sz="1600">
                <a:solidFill>
                  <a:schemeClr val="bg1"/>
                </a:solidFill>
                <a:latin typeface="Times New Roman" pitchFamily="18" charset="0"/>
              </a:defRPr>
            </a:lvl5pPr>
            <a:lvl6pPr marL="2514600" indent="-228600" eaLnBrk="0" fontAlgn="base" hangingPunct="0">
              <a:spcBef>
                <a:spcPct val="0"/>
              </a:spcBef>
              <a:spcAft>
                <a:spcPct val="0"/>
              </a:spcAft>
              <a:defRPr sz="1600">
                <a:solidFill>
                  <a:schemeClr val="bg1"/>
                </a:solidFill>
                <a:latin typeface="Times New Roman" pitchFamily="18" charset="0"/>
              </a:defRPr>
            </a:lvl6pPr>
            <a:lvl7pPr marL="2971800" indent="-228600" eaLnBrk="0" fontAlgn="base" hangingPunct="0">
              <a:spcBef>
                <a:spcPct val="0"/>
              </a:spcBef>
              <a:spcAft>
                <a:spcPct val="0"/>
              </a:spcAft>
              <a:defRPr sz="1600">
                <a:solidFill>
                  <a:schemeClr val="bg1"/>
                </a:solidFill>
                <a:latin typeface="Times New Roman" pitchFamily="18" charset="0"/>
              </a:defRPr>
            </a:lvl7pPr>
            <a:lvl8pPr marL="3429000" indent="-228600" eaLnBrk="0" fontAlgn="base" hangingPunct="0">
              <a:spcBef>
                <a:spcPct val="0"/>
              </a:spcBef>
              <a:spcAft>
                <a:spcPct val="0"/>
              </a:spcAft>
              <a:defRPr sz="1600">
                <a:solidFill>
                  <a:schemeClr val="bg1"/>
                </a:solidFill>
                <a:latin typeface="Times New Roman" pitchFamily="18" charset="0"/>
              </a:defRPr>
            </a:lvl8pPr>
            <a:lvl9pPr marL="3886200" indent="-228600" eaLnBrk="0" fontAlgn="base" hangingPunct="0">
              <a:spcBef>
                <a:spcPct val="0"/>
              </a:spcBef>
              <a:spcAft>
                <a:spcPct val="0"/>
              </a:spcAft>
              <a:defRPr sz="1600">
                <a:solidFill>
                  <a:schemeClr val="bg1"/>
                </a:solidFill>
                <a:latin typeface="Times New Roman" pitchFamily="18" charset="0"/>
              </a:defRPr>
            </a:lvl9pPr>
          </a:lstStyle>
          <a:p>
            <a:pPr eaLnBrk="1" hangingPunct="1">
              <a:buFont typeface="Arial" charset="0"/>
              <a:buChar char="•"/>
            </a:pPr>
            <a:r>
              <a:rPr lang="en-US" sz="1800" dirty="0" smtClean="0">
                <a:solidFill>
                  <a:srgbClr val="000000"/>
                </a:solidFill>
                <a:latin typeface="Calibri" pitchFamily="34" charset="0"/>
                <a:cs typeface="Calibri" pitchFamily="34" charset="0"/>
              </a:rPr>
              <a:t>Use the NIROPS CDE KML to check scan box size and location</a:t>
            </a:r>
            <a:endParaRPr lang="en-US" sz="18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202051135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27000" y="909638"/>
            <a:ext cx="6546850" cy="739775"/>
          </a:xfrm>
        </p:spPr>
        <p:txBody>
          <a:bodyPr/>
          <a:lstStyle/>
          <a:p>
            <a:r>
              <a:rPr lang="en-US" sz="3600" dirty="0" smtClean="0"/>
              <a:t>Retrieving Archived Orders</a:t>
            </a:r>
          </a:p>
        </p:txBody>
      </p:sp>
      <p:sp>
        <p:nvSpPr>
          <p:cNvPr id="9219" name="Content Placeholder 2"/>
          <p:cNvSpPr>
            <a:spLocks noGrp="1"/>
          </p:cNvSpPr>
          <p:nvPr>
            <p:ph idx="1"/>
          </p:nvPr>
        </p:nvSpPr>
        <p:spPr>
          <a:xfrm>
            <a:off x="139733" y="1849438"/>
            <a:ext cx="8196188" cy="4114800"/>
          </a:xfrm>
        </p:spPr>
        <p:txBody>
          <a:bodyPr/>
          <a:lstStyle/>
          <a:p>
            <a:r>
              <a:rPr lang="en-US" sz="2400" dirty="0" smtClean="0"/>
              <a:t>If you need to retrieve and submit an archived order as a new order</a:t>
            </a:r>
          </a:p>
          <a:p>
            <a:pPr lvl="1"/>
            <a:r>
              <a:rPr lang="en-US" sz="2000" dirty="0" smtClean="0"/>
              <a:t>Go to “Current Orders”</a:t>
            </a:r>
          </a:p>
          <a:p>
            <a:pPr lvl="1"/>
            <a:r>
              <a:rPr lang="en-US" sz="2000" dirty="0" smtClean="0"/>
              <a:t>Click on “Show Archived”</a:t>
            </a:r>
          </a:p>
          <a:p>
            <a:pPr lvl="1"/>
            <a:r>
              <a:rPr lang="en-US" sz="2000" dirty="0" smtClean="0"/>
              <a:t>Find your old order</a:t>
            </a:r>
          </a:p>
          <a:p>
            <a:pPr lvl="1"/>
            <a:r>
              <a:rPr lang="en-US" sz="2000" dirty="0" smtClean="0"/>
              <a:t>Click “create new order”</a:t>
            </a:r>
          </a:p>
          <a:p>
            <a:pPr lvl="1"/>
            <a:r>
              <a:rPr lang="en-US" sz="2000" dirty="0" smtClean="0"/>
              <a:t>Edit order</a:t>
            </a:r>
          </a:p>
          <a:p>
            <a:pPr lvl="1"/>
            <a:r>
              <a:rPr lang="en-US" sz="2000" dirty="0" smtClean="0"/>
              <a:t>Click on “Submit as New Request</a:t>
            </a:r>
            <a:r>
              <a:rPr lang="en-US" sz="2400" dirty="0" smtClean="0"/>
              <a: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78491" y="2368566"/>
            <a:ext cx="3569483" cy="439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764573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2250" y="1065213"/>
            <a:ext cx="3586163" cy="682625"/>
          </a:xfrm>
        </p:spPr>
        <p:txBody>
          <a:bodyPr/>
          <a:lstStyle/>
          <a:p>
            <a:r>
              <a:rPr lang="en-US" sz="3600" dirty="0" smtClean="0"/>
              <a:t>Final (?) Items</a:t>
            </a:r>
          </a:p>
        </p:txBody>
      </p:sp>
      <p:sp>
        <p:nvSpPr>
          <p:cNvPr id="20483" name="Content Placeholder 2"/>
          <p:cNvSpPr>
            <a:spLocks noGrp="1"/>
          </p:cNvSpPr>
          <p:nvPr>
            <p:ph idx="1"/>
          </p:nvPr>
        </p:nvSpPr>
        <p:spPr>
          <a:xfrm>
            <a:off x="685800" y="1731963"/>
            <a:ext cx="8291513" cy="4938712"/>
          </a:xfrm>
        </p:spPr>
        <p:txBody>
          <a:bodyPr/>
          <a:lstStyle/>
          <a:p>
            <a:pPr>
              <a:defRPr/>
            </a:pPr>
            <a:r>
              <a:rPr lang="en-US" sz="2400" dirty="0" smtClean="0"/>
              <a:t>If you run into an Online Ordering issue</a:t>
            </a:r>
          </a:p>
          <a:p>
            <a:pPr lvl="1">
              <a:defRPr/>
            </a:pPr>
            <a:r>
              <a:rPr lang="en-US" sz="2000" dirty="0" smtClean="0"/>
              <a:t>Send me a detailed email, with a screen grab of the error if you can, OR,</a:t>
            </a:r>
          </a:p>
          <a:p>
            <a:pPr lvl="1">
              <a:defRPr/>
            </a:pPr>
            <a:r>
              <a:rPr lang="en-US" sz="2000" dirty="0" smtClean="0"/>
              <a:t>Call me, however,</a:t>
            </a:r>
          </a:p>
          <a:p>
            <a:pPr lvl="1">
              <a:defRPr/>
            </a:pPr>
            <a:r>
              <a:rPr lang="en-US" sz="2000" dirty="0" smtClean="0"/>
              <a:t>Support is NOT 24/7</a:t>
            </a:r>
          </a:p>
          <a:p>
            <a:pPr>
              <a:defRPr/>
            </a:pPr>
            <a:r>
              <a:rPr lang="en-US" sz="2400" dirty="0" smtClean="0"/>
              <a:t>Updates were pushed to the server in late March</a:t>
            </a:r>
          </a:p>
          <a:p>
            <a:pPr lvl="1">
              <a:defRPr/>
            </a:pPr>
            <a:r>
              <a:rPr lang="en-US" sz="2000" dirty="0" smtClean="0"/>
              <a:t>There will be some glitches, so as always, be patient.</a:t>
            </a:r>
          </a:p>
          <a:p>
            <a:pPr lvl="1">
              <a:defRPr/>
            </a:pPr>
            <a:endParaRPr lang="en-US" sz="2000" dirty="0" smtClean="0"/>
          </a:p>
          <a:p>
            <a:pPr>
              <a:defRPr/>
            </a:pPr>
            <a:endParaRPr lang="en-US" dirty="0"/>
          </a:p>
          <a:p>
            <a:pPr>
              <a:defRPr/>
            </a:pPr>
            <a:endParaRPr lang="en-US" sz="2800" dirty="0" smtClean="0"/>
          </a:p>
          <a:p>
            <a:pPr>
              <a:defRPr/>
            </a:pPr>
            <a:endParaRPr lang="en-US" sz="2800" dirty="0"/>
          </a:p>
          <a:p>
            <a:pPr>
              <a:defRPr/>
            </a:pPr>
            <a:endParaRPr lang="en-US" sz="2800" dirty="0" smtClean="0"/>
          </a:p>
          <a:p>
            <a:pPr>
              <a:defRPr/>
            </a:pPr>
            <a:endParaRPr lang="en-US" dirty="0"/>
          </a:p>
          <a:p>
            <a:pPr>
              <a:defRPr/>
            </a:pPr>
            <a:endParaRPr lang="en-US" dirty="0" smtClean="0"/>
          </a:p>
          <a:p>
            <a:pPr marL="0" indent="0">
              <a:buFont typeface="Wingdings" pitchFamily="2" charset="2"/>
              <a:buNone/>
              <a:defRPr/>
            </a:pPr>
            <a:endParaRPr lang="en-US" sz="2800" dirty="0" smtClean="0"/>
          </a:p>
          <a:p>
            <a:pPr marL="0" indent="0">
              <a:buFont typeface="Wingdings" pitchFamily="2" charset="2"/>
              <a:buNone/>
              <a:defRPr/>
            </a:pPr>
            <a:endParaRPr lang="en-US" dirty="0" smtClean="0"/>
          </a:p>
        </p:txBody>
      </p:sp>
    </p:spTree>
    <p:extLst>
      <p:ext uri="{BB962C8B-B14F-4D97-AF65-F5344CB8AC3E}">
        <p14:creationId xmlns:p14="http://schemas.microsoft.com/office/powerpoint/2010/main" val="166099102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31800" y="1054100"/>
            <a:ext cx="7988300" cy="673100"/>
          </a:xfrm>
        </p:spPr>
        <p:txBody>
          <a:bodyPr/>
          <a:lstStyle/>
          <a:p>
            <a:pPr eaLnBrk="1" hangingPunct="1"/>
            <a:r>
              <a:rPr lang="en-US" dirty="0" smtClean="0"/>
              <a:t>Data Sources </a:t>
            </a:r>
            <a:r>
              <a:rPr lang="en-US" sz="2400" dirty="0" smtClean="0"/>
              <a:t>(Jim Grace)</a:t>
            </a:r>
          </a:p>
        </p:txBody>
      </p:sp>
      <p:sp>
        <p:nvSpPr>
          <p:cNvPr id="14339" name="Rectangle 3"/>
          <p:cNvSpPr>
            <a:spLocks noGrp="1" noChangeArrowheads="1"/>
          </p:cNvSpPr>
          <p:nvPr>
            <p:ph type="body" idx="1"/>
          </p:nvPr>
        </p:nvSpPr>
        <p:spPr>
          <a:xfrm>
            <a:off x="508000" y="1625599"/>
            <a:ext cx="8216900" cy="4948455"/>
          </a:xfrm>
        </p:spPr>
        <p:txBody>
          <a:bodyPr/>
          <a:lstStyle/>
          <a:p>
            <a:pPr eaLnBrk="1" hangingPunct="1">
              <a:spcAft>
                <a:spcPts val="0"/>
              </a:spcAft>
            </a:pPr>
            <a:r>
              <a:rPr lang="en-US" sz="2800" dirty="0" smtClean="0"/>
              <a:t>For local copies of background data</a:t>
            </a:r>
          </a:p>
          <a:p>
            <a:pPr lvl="1" eaLnBrk="1" hangingPunct="1"/>
            <a:r>
              <a:rPr lang="en-US" sz="2400" dirty="0" smtClean="0"/>
              <a:t>NIFC </a:t>
            </a:r>
            <a:r>
              <a:rPr lang="en-US" sz="2400" dirty="0"/>
              <a:t>FTP </a:t>
            </a:r>
            <a:r>
              <a:rPr lang="en-US" sz="2400" dirty="0" smtClean="0"/>
              <a:t>site: /</a:t>
            </a:r>
            <a:r>
              <a:rPr lang="en-US" sz="2400" dirty="0" err="1" smtClean="0"/>
              <a:t>base_info</a:t>
            </a:r>
            <a:r>
              <a:rPr lang="en-US" sz="2400" dirty="0" smtClean="0"/>
              <a:t>/</a:t>
            </a:r>
            <a:r>
              <a:rPr lang="en-US" sz="2400" dirty="0" err="1" smtClean="0"/>
              <a:t>topo_maps</a:t>
            </a:r>
            <a:r>
              <a:rPr lang="en-US" sz="2400" dirty="0" smtClean="0"/>
              <a:t> (new </a:t>
            </a:r>
            <a:r>
              <a:rPr lang="en-US" sz="2400" dirty="0" err="1" smtClean="0"/>
              <a:t>geotiffs</a:t>
            </a:r>
            <a:r>
              <a:rPr lang="en-US" sz="2400" dirty="0" smtClean="0"/>
              <a:t>)</a:t>
            </a:r>
          </a:p>
          <a:p>
            <a:pPr lvl="1" eaLnBrk="1" hangingPunct="1">
              <a:spcAft>
                <a:spcPts val="24"/>
              </a:spcAft>
            </a:pPr>
            <a:r>
              <a:rPr lang="en-US" sz="2400" dirty="0"/>
              <a:t>NRCS Data Gateway</a:t>
            </a:r>
          </a:p>
          <a:p>
            <a:pPr lvl="2" eaLnBrk="1" hangingPunct="1">
              <a:buClr>
                <a:schemeClr val="folHlink"/>
              </a:buClr>
            </a:pPr>
            <a:r>
              <a:rPr lang="en-US" sz="2000" dirty="0"/>
              <a:t>USGS topo, Lidar </a:t>
            </a:r>
            <a:r>
              <a:rPr lang="en-US" sz="2000" dirty="0" err="1"/>
              <a:t>hillshade</a:t>
            </a:r>
            <a:r>
              <a:rPr lang="en-US" sz="2000" dirty="0"/>
              <a:t>, interactive map much like RDDS</a:t>
            </a:r>
          </a:p>
          <a:p>
            <a:pPr lvl="2" eaLnBrk="1" hangingPunct="1">
              <a:spcAft>
                <a:spcPts val="200"/>
              </a:spcAft>
              <a:buClr>
                <a:schemeClr val="folHlink"/>
              </a:buClr>
            </a:pPr>
            <a:r>
              <a:rPr lang="en-US" sz="2000" dirty="0"/>
              <a:t>https://gdg.sc.egov.usda.gov/GDGOrder.aspx</a:t>
            </a:r>
          </a:p>
          <a:p>
            <a:pPr lvl="1" eaLnBrk="1" hangingPunct="1"/>
            <a:r>
              <a:rPr lang="en-US" sz="2400" dirty="0" smtClean="0"/>
              <a:t>Export from ArcGIS Servers (FS, APFO)</a:t>
            </a:r>
            <a:endParaRPr lang="en-US" sz="2000" dirty="0"/>
          </a:p>
          <a:p>
            <a:pPr lvl="1" eaLnBrk="1" hangingPunct="1"/>
            <a:r>
              <a:rPr lang="en-US" sz="2400" dirty="0" smtClean="0"/>
              <a:t>USGS HDDS or </a:t>
            </a:r>
            <a:r>
              <a:rPr lang="en-US" sz="2400" dirty="0" err="1" smtClean="0"/>
              <a:t>EarthExplorer</a:t>
            </a:r>
            <a:endParaRPr lang="en-US" sz="2400" dirty="0" smtClean="0"/>
          </a:p>
          <a:p>
            <a:pPr lvl="2" eaLnBrk="1" hangingPunct="1">
              <a:buClr>
                <a:srgbClr val="CC9900"/>
              </a:buClr>
            </a:pPr>
            <a:r>
              <a:rPr lang="en-US" sz="2000" dirty="0" smtClean="0"/>
              <a:t>RDDS no longer exists</a:t>
            </a:r>
          </a:p>
          <a:p>
            <a:pPr lvl="2" eaLnBrk="1" hangingPunct="1">
              <a:buClr>
                <a:srgbClr val="CC9900"/>
              </a:buClr>
            </a:pPr>
            <a:r>
              <a:rPr lang="en-US" sz="2000" dirty="0" smtClean="0"/>
              <a:t>Disadvantage is these are not seamless</a:t>
            </a:r>
          </a:p>
          <a:p>
            <a:pPr lvl="1" eaLnBrk="1" hangingPunct="1">
              <a:buClr>
                <a:schemeClr val="folHlink"/>
              </a:buClr>
            </a:pPr>
            <a:r>
              <a:rPr lang="en-US" sz="2400" dirty="0" smtClean="0"/>
              <a:t>Incident GISS</a:t>
            </a:r>
          </a:p>
          <a:p>
            <a:pPr lvl="2" eaLnBrk="1" hangingPunct="1">
              <a:buClr>
                <a:schemeClr val="folHlink"/>
              </a:buClr>
            </a:pPr>
            <a:r>
              <a:rPr lang="en-US" sz="2000" dirty="0" smtClean="0"/>
              <a:t>Rocky Mountain teams have hard drives</a:t>
            </a:r>
          </a:p>
          <a:p>
            <a:pPr lvl="2" eaLnBrk="1" hangingPunct="1">
              <a:buClr>
                <a:schemeClr val="folHlink"/>
              </a:buClr>
            </a:pPr>
            <a:r>
              <a:rPr lang="en-US" sz="2000" dirty="0" smtClean="0"/>
              <a:t>T: drive</a:t>
            </a:r>
          </a:p>
          <a:p>
            <a:pPr marL="914400" lvl="2" indent="0" eaLnBrk="1" hangingPunct="1">
              <a:buClr>
                <a:schemeClr val="folHlink"/>
              </a:buClr>
              <a:buNone/>
            </a:pPr>
            <a:endParaRPr lang="en-US" sz="2000" dirty="0"/>
          </a:p>
          <a:p>
            <a:pPr marL="914400" lvl="2" indent="0" eaLnBrk="1" hangingPunct="1">
              <a:buClr>
                <a:schemeClr val="folHlink"/>
              </a:buClr>
              <a:buNone/>
            </a:pPr>
            <a:endParaRPr lang="en-US" sz="2000" dirty="0" smtClean="0"/>
          </a:p>
        </p:txBody>
      </p:sp>
    </p:spTree>
    <p:extLst>
      <p:ext uri="{BB962C8B-B14F-4D97-AF65-F5344CB8AC3E}">
        <p14:creationId xmlns:p14="http://schemas.microsoft.com/office/powerpoint/2010/main" val="73637653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A585A"/>
              </a:solidFill>
            </a:endParaRPr>
          </a:p>
        </p:txBody>
      </p:sp>
      <p:sp>
        <p:nvSpPr>
          <p:cNvPr id="3" name="Title 1"/>
          <p:cNvSpPr>
            <a:spLocks noGrp="1"/>
          </p:cNvSpPr>
          <p:nvPr>
            <p:ph type="title"/>
          </p:nvPr>
        </p:nvSpPr>
        <p:spPr>
          <a:xfrm>
            <a:off x="471488" y="241300"/>
            <a:ext cx="8343900" cy="609600"/>
          </a:xfrm>
        </p:spPr>
        <p:txBody>
          <a:bodyPr/>
          <a:lstStyle/>
          <a:p>
            <a:pPr>
              <a:defRPr/>
            </a:pPr>
            <a:r>
              <a:rPr lang="en-US" sz="3200" b="1" u="sng" dirty="0" smtClean="0">
                <a:latin typeface="+mn-lt"/>
              </a:rPr>
              <a:t>If you have a question during the webinar</a:t>
            </a:r>
            <a:endParaRPr lang="en-US" sz="3200" b="1" u="sng" dirty="0">
              <a:latin typeface="+mn-lt"/>
            </a:endParaRPr>
          </a:p>
        </p:txBody>
      </p:sp>
      <p:sp>
        <p:nvSpPr>
          <p:cNvPr id="2" name="Rectangle 1"/>
          <p:cNvSpPr/>
          <p:nvPr/>
        </p:nvSpPr>
        <p:spPr>
          <a:xfrm>
            <a:off x="958850" y="977900"/>
            <a:ext cx="7226300" cy="1570038"/>
          </a:xfrm>
          <a:prstGeom prst="rect">
            <a:avLst/>
          </a:prstGeom>
        </p:spPr>
        <p:txBody>
          <a:bodyPr>
            <a:spAutoFit/>
          </a:bodyPr>
          <a:lstStyle/>
          <a:p>
            <a:pPr>
              <a:spcBef>
                <a:spcPct val="20000"/>
              </a:spcBef>
              <a:buClr>
                <a:srgbClr val="FFFFCC"/>
              </a:buClr>
              <a:buSzPct val="70000"/>
              <a:defRPr/>
            </a:pPr>
            <a:r>
              <a:rPr lang="en-US" sz="2400" dirty="0">
                <a:solidFill>
                  <a:srgbClr val="003300"/>
                </a:solidFill>
                <a:latin typeface="Arial"/>
              </a:rPr>
              <a:t>Please use the C</a:t>
            </a:r>
            <a:r>
              <a:rPr lang="en-US" sz="2400" dirty="0" smtClean="0">
                <a:solidFill>
                  <a:srgbClr val="003300"/>
                </a:solidFill>
                <a:latin typeface="Arial"/>
              </a:rPr>
              <a:t>hat pod </a:t>
            </a:r>
            <a:r>
              <a:rPr lang="en-US" sz="2400" dirty="0">
                <a:solidFill>
                  <a:srgbClr val="003300"/>
                </a:solidFill>
                <a:latin typeface="Arial"/>
              </a:rPr>
              <a:t>to ask a question.  They will be monitored by the host and relayed to the presenters at the end. Follow these steps to submit a question:</a:t>
            </a:r>
          </a:p>
        </p:txBody>
      </p:sp>
      <p:sp>
        <p:nvSpPr>
          <p:cNvPr id="6" name="TextBox 5"/>
          <p:cNvSpPr txBox="1"/>
          <p:nvPr/>
        </p:nvSpPr>
        <p:spPr>
          <a:xfrm>
            <a:off x="731838" y="2209800"/>
            <a:ext cx="7650162" cy="1889748"/>
          </a:xfrm>
          <a:prstGeom prst="rect">
            <a:avLst/>
          </a:prstGeom>
          <a:noFill/>
        </p:spPr>
        <p:txBody>
          <a:bodyPr wrap="square">
            <a:spAutoFit/>
          </a:bodyPr>
          <a:lstStyle/>
          <a:p>
            <a:pPr marL="342900" indent="-342900" algn="ctr">
              <a:spcBef>
                <a:spcPct val="20000"/>
              </a:spcBef>
              <a:buClr>
                <a:srgbClr val="FFFFCC"/>
              </a:buClr>
              <a:buSzPct val="70000"/>
              <a:defRPr/>
            </a:pPr>
            <a:endParaRPr lang="en-US" sz="1800" dirty="0">
              <a:solidFill>
                <a:srgbClr val="003300"/>
              </a:solidFill>
              <a:latin typeface="Arial"/>
            </a:endParaRPr>
          </a:p>
          <a:p>
            <a:pPr marL="342900" indent="-342900" algn="ctr">
              <a:spcBef>
                <a:spcPct val="20000"/>
              </a:spcBef>
              <a:buClr>
                <a:srgbClr val="FFFFCC"/>
              </a:buClr>
              <a:buSzPct val="70000"/>
              <a:defRPr/>
            </a:pPr>
            <a:r>
              <a:rPr lang="en-US" sz="1800" dirty="0" smtClean="0">
                <a:solidFill>
                  <a:srgbClr val="003300"/>
                </a:solidFill>
                <a:latin typeface="Arial"/>
              </a:rPr>
              <a:t>Click in </a:t>
            </a:r>
            <a:r>
              <a:rPr lang="en-US" sz="1800" dirty="0">
                <a:solidFill>
                  <a:srgbClr val="003300"/>
                </a:solidFill>
                <a:latin typeface="Arial"/>
              </a:rPr>
              <a:t>the </a:t>
            </a:r>
            <a:r>
              <a:rPr lang="en-US" sz="1800" dirty="0" smtClean="0">
                <a:solidFill>
                  <a:srgbClr val="003300"/>
                </a:solidFill>
                <a:latin typeface="Arial"/>
              </a:rPr>
              <a:t>text box</a:t>
            </a:r>
            <a:r>
              <a:rPr lang="en-US" sz="1800" dirty="0">
                <a:solidFill>
                  <a:srgbClr val="003300"/>
                </a:solidFill>
                <a:latin typeface="Arial"/>
              </a:rPr>
              <a:t> </a:t>
            </a:r>
            <a:r>
              <a:rPr lang="en-US" sz="1800" dirty="0" smtClean="0">
                <a:solidFill>
                  <a:srgbClr val="003300"/>
                </a:solidFill>
                <a:latin typeface="Arial"/>
              </a:rPr>
              <a:t>in the Chat pod</a:t>
            </a:r>
            <a:endParaRPr lang="en-US" sz="1800" dirty="0">
              <a:solidFill>
                <a:srgbClr val="003300"/>
              </a:solidFill>
              <a:latin typeface="Arial"/>
            </a:endParaRPr>
          </a:p>
          <a:p>
            <a:pPr marL="342900" indent="-342900" algn="ctr">
              <a:spcBef>
                <a:spcPct val="20000"/>
              </a:spcBef>
              <a:buClr>
                <a:srgbClr val="FFFFCC"/>
              </a:buClr>
              <a:buSzPct val="70000"/>
              <a:defRPr/>
            </a:pPr>
            <a:endParaRPr lang="en-US" sz="1800" dirty="0">
              <a:solidFill>
                <a:srgbClr val="003300"/>
              </a:solidFill>
              <a:latin typeface="Arial"/>
            </a:endParaRPr>
          </a:p>
          <a:p>
            <a:pPr marL="342900" indent="-342900" algn="ctr">
              <a:spcBef>
                <a:spcPct val="20000"/>
              </a:spcBef>
              <a:buClr>
                <a:srgbClr val="FFFFCC"/>
              </a:buClr>
              <a:buSzPct val="70000"/>
              <a:defRPr/>
            </a:pPr>
            <a:r>
              <a:rPr lang="en-US" sz="1800" dirty="0" smtClean="0">
                <a:solidFill>
                  <a:srgbClr val="C00000"/>
                </a:solidFill>
                <a:latin typeface="Arial"/>
              </a:rPr>
              <a:t>Type</a:t>
            </a:r>
            <a:r>
              <a:rPr lang="en-US" sz="1800" dirty="0" smtClean="0">
                <a:solidFill>
                  <a:srgbClr val="003300"/>
                </a:solidFill>
                <a:latin typeface="Arial"/>
              </a:rPr>
              <a:t> </a:t>
            </a:r>
            <a:r>
              <a:rPr lang="en-US" sz="1800" dirty="0">
                <a:solidFill>
                  <a:srgbClr val="003300"/>
                </a:solidFill>
                <a:latin typeface="Arial"/>
              </a:rPr>
              <a:t>your question and click on </a:t>
            </a:r>
            <a:r>
              <a:rPr lang="en-US" sz="1800" dirty="0" smtClean="0">
                <a:solidFill>
                  <a:srgbClr val="C00000"/>
                </a:solidFill>
                <a:latin typeface="Arial"/>
              </a:rPr>
              <a:t>Send Message</a:t>
            </a:r>
            <a:r>
              <a:rPr lang="en-US" sz="1800" dirty="0" smtClean="0">
                <a:solidFill>
                  <a:srgbClr val="C00000"/>
                </a:solidFill>
                <a:latin typeface="Arial"/>
                <a:sym typeface="Webdings"/>
              </a:rPr>
              <a:t></a:t>
            </a:r>
            <a:r>
              <a:rPr lang="en-US" sz="1800" dirty="0" smtClean="0">
                <a:solidFill>
                  <a:srgbClr val="C00000"/>
                </a:solidFill>
                <a:latin typeface="Arial"/>
              </a:rPr>
              <a:t> </a:t>
            </a:r>
            <a:r>
              <a:rPr lang="en-US" sz="1800" dirty="0" smtClean="0">
                <a:solidFill>
                  <a:srgbClr val="003300"/>
                </a:solidFill>
                <a:latin typeface="Arial"/>
              </a:rPr>
              <a:t>to the right of the text box OR click Enter</a:t>
            </a:r>
            <a:endParaRPr lang="en-US" sz="1800" dirty="0">
              <a:solidFill>
                <a:srgbClr val="003300"/>
              </a:solidFill>
              <a:latin typeface="Arial"/>
            </a:endParaRPr>
          </a:p>
          <a:p>
            <a:pPr algn="ctr">
              <a:defRPr/>
            </a:pPr>
            <a:endParaRPr lang="en-US" dirty="0">
              <a:solidFill>
                <a:srgbClr val="3A585A"/>
              </a:solidFill>
            </a:endParaRPr>
          </a:p>
        </p:txBody>
      </p:sp>
      <p:grpSp>
        <p:nvGrpSpPr>
          <p:cNvPr id="11" name="Group 10"/>
          <p:cNvGrpSpPr/>
          <p:nvPr/>
        </p:nvGrpSpPr>
        <p:grpSpPr>
          <a:xfrm>
            <a:off x="711200" y="3889375"/>
            <a:ext cx="5867400" cy="2828925"/>
            <a:chOff x="711200" y="3889375"/>
            <a:chExt cx="5867400" cy="2828925"/>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300" y="3889375"/>
              <a:ext cx="358140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bwMode="auto">
            <a:xfrm>
              <a:off x="5943600" y="6121400"/>
              <a:ext cx="635000" cy="4445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mtClean="0">
                <a:solidFill>
                  <a:srgbClr val="3A585A"/>
                </a:solidFill>
              </a:endParaRPr>
            </a:p>
          </p:txBody>
        </p:sp>
        <p:sp>
          <p:nvSpPr>
            <p:cNvPr id="9" name="Striped Right Arrow 8"/>
            <p:cNvSpPr/>
            <p:nvPr/>
          </p:nvSpPr>
          <p:spPr bwMode="auto">
            <a:xfrm>
              <a:off x="2082800" y="6026150"/>
              <a:ext cx="787400" cy="539750"/>
            </a:xfrm>
            <a:prstGeom prst="stripedRightArrow">
              <a:avLst/>
            </a:prstGeom>
            <a:solidFill>
              <a:srgbClr val="FF0000">
                <a:alpha val="7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mtClean="0">
                <a:solidFill>
                  <a:srgbClr val="3A585A"/>
                </a:solidFill>
              </a:endParaRPr>
            </a:p>
          </p:txBody>
        </p:sp>
        <p:sp>
          <p:nvSpPr>
            <p:cNvPr id="10" name="TextBox 9"/>
            <p:cNvSpPr txBox="1"/>
            <p:nvPr/>
          </p:nvSpPr>
          <p:spPr>
            <a:xfrm>
              <a:off x="711200" y="6065837"/>
              <a:ext cx="1364028" cy="461665"/>
            </a:xfrm>
            <a:prstGeom prst="rect">
              <a:avLst/>
            </a:prstGeom>
            <a:noFill/>
          </p:spPr>
          <p:txBody>
            <a:bodyPr wrap="none" rtlCol="0">
              <a:spAutoFit/>
            </a:bodyPr>
            <a:lstStyle/>
            <a:p>
              <a:r>
                <a:rPr lang="en-US" sz="2400" dirty="0" smtClean="0">
                  <a:solidFill>
                    <a:srgbClr val="003300"/>
                  </a:solidFill>
                  <a:latin typeface="Arial"/>
                </a:rPr>
                <a:t>Text Box</a:t>
              </a:r>
              <a:endParaRPr lang="en-US" sz="2400" dirty="0">
                <a:solidFill>
                  <a:srgbClr val="003300"/>
                </a:solidFill>
                <a:latin typeface="Arial"/>
              </a:endParaRPr>
            </a:p>
          </p:txBody>
        </p:sp>
      </p:grpSp>
    </p:spTree>
    <p:extLst>
      <p:ext uri="{BB962C8B-B14F-4D97-AF65-F5344CB8AC3E}">
        <p14:creationId xmlns:p14="http://schemas.microsoft.com/office/powerpoint/2010/main" val="137258801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64534" y="946296"/>
            <a:ext cx="7772400" cy="661877"/>
          </a:xfrm>
        </p:spPr>
        <p:txBody>
          <a:bodyPr/>
          <a:lstStyle/>
          <a:p>
            <a:pPr eaLnBrk="1" hangingPunct="1"/>
            <a:r>
              <a:rPr lang="en-US" dirty="0" smtClean="0"/>
              <a:t>Data Sources</a:t>
            </a:r>
          </a:p>
        </p:txBody>
      </p:sp>
      <p:sp>
        <p:nvSpPr>
          <p:cNvPr id="16387" name="Rectangle 3"/>
          <p:cNvSpPr>
            <a:spLocks noGrp="1" noChangeArrowheads="1"/>
          </p:cNvSpPr>
          <p:nvPr>
            <p:ph type="body" idx="1"/>
          </p:nvPr>
        </p:nvSpPr>
        <p:spPr>
          <a:xfrm>
            <a:off x="653902" y="1608174"/>
            <a:ext cx="7772400" cy="3721100"/>
          </a:xfrm>
        </p:spPr>
        <p:txBody>
          <a:bodyPr/>
          <a:lstStyle/>
          <a:p>
            <a:pPr eaLnBrk="1" hangingPunct="1"/>
            <a:r>
              <a:rPr lang="en-US" dirty="0" smtClean="0"/>
              <a:t>Several Map Services available</a:t>
            </a:r>
          </a:p>
          <a:p>
            <a:pPr lvl="1" eaLnBrk="1" hangingPunct="1"/>
            <a:r>
              <a:rPr lang="en-US" sz="2400" dirty="0" smtClean="0"/>
              <a:t>In ArcGIS under Add Data</a:t>
            </a:r>
          </a:p>
          <a:p>
            <a:pPr marL="457200" lvl="1" indent="0" eaLnBrk="1" hangingPunct="1">
              <a:buNone/>
            </a:pPr>
            <a:r>
              <a:rPr lang="en-US" sz="1800" i="1" dirty="0" smtClean="0"/>
              <a:t>Add </a:t>
            </a:r>
            <a:r>
              <a:rPr lang="en-US" sz="1800" i="1" dirty="0" err="1" smtClean="0"/>
              <a:t>Basemap</a:t>
            </a:r>
            <a:r>
              <a:rPr lang="en-US" sz="1800" i="1" dirty="0" smtClean="0"/>
              <a:t>		Add from ArcGIS Online</a:t>
            </a:r>
            <a:endParaRPr lang="en-US" sz="1800"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78" y="2973130"/>
            <a:ext cx="3660036" cy="3363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5432" y="2973130"/>
            <a:ext cx="4732817" cy="336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17833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64534" y="946296"/>
            <a:ext cx="7772400" cy="661877"/>
          </a:xfrm>
        </p:spPr>
        <p:txBody>
          <a:bodyPr/>
          <a:lstStyle/>
          <a:p>
            <a:pPr eaLnBrk="1" hangingPunct="1"/>
            <a:r>
              <a:rPr lang="en-US" dirty="0" smtClean="0"/>
              <a:t>Data Sources</a:t>
            </a:r>
          </a:p>
        </p:txBody>
      </p:sp>
      <p:sp>
        <p:nvSpPr>
          <p:cNvPr id="16387" name="Rectangle 3"/>
          <p:cNvSpPr>
            <a:spLocks noGrp="1" noChangeArrowheads="1"/>
          </p:cNvSpPr>
          <p:nvPr>
            <p:ph type="body" idx="1"/>
          </p:nvPr>
        </p:nvSpPr>
        <p:spPr>
          <a:xfrm>
            <a:off x="653902" y="1608173"/>
            <a:ext cx="7772400" cy="5007779"/>
          </a:xfrm>
        </p:spPr>
        <p:txBody>
          <a:bodyPr/>
          <a:lstStyle/>
          <a:p>
            <a:pPr eaLnBrk="1" hangingPunct="1"/>
            <a:r>
              <a:rPr lang="en-US" dirty="0" smtClean="0"/>
              <a:t>Several Map Services available</a:t>
            </a:r>
          </a:p>
          <a:p>
            <a:pPr lvl="1" eaLnBrk="1" hangingPunct="1">
              <a:lnSpc>
                <a:spcPct val="150000"/>
              </a:lnSpc>
            </a:pPr>
            <a:r>
              <a:rPr lang="en-US" sz="2400" dirty="0" smtClean="0"/>
              <a:t>In ArcGIS under Add Data; Add ArcGIS Server</a:t>
            </a:r>
          </a:p>
          <a:p>
            <a:pPr lvl="1" eaLnBrk="1" hangingPunct="1"/>
            <a:r>
              <a:rPr lang="en-US" sz="2400" dirty="0" smtClean="0"/>
              <a:t>USFS 166.2.126.54 (Raster Data Warehouse)</a:t>
            </a:r>
          </a:p>
          <a:p>
            <a:pPr lvl="2" eaLnBrk="1" hangingPunct="1">
              <a:buClr>
                <a:srgbClr val="CC9900"/>
              </a:buClr>
            </a:pPr>
            <a:r>
              <a:rPr lang="en-US" sz="2000" dirty="0" smtClean="0"/>
              <a:t>NAIP (current and archive)	</a:t>
            </a:r>
          </a:p>
          <a:p>
            <a:pPr lvl="2" eaLnBrk="1" hangingPunct="1">
              <a:buClr>
                <a:srgbClr val="CC9900"/>
              </a:buClr>
            </a:pPr>
            <a:r>
              <a:rPr lang="en-US" sz="2000" dirty="0" smtClean="0"/>
              <a:t>Terrain</a:t>
            </a:r>
          </a:p>
          <a:p>
            <a:pPr lvl="2" eaLnBrk="1" hangingPunct="1">
              <a:buClr>
                <a:srgbClr val="CC9900"/>
              </a:buClr>
            </a:pPr>
            <a:r>
              <a:rPr lang="en-US" sz="2000" dirty="0">
                <a:solidFill>
                  <a:srgbClr val="0070C0"/>
                </a:solidFill>
              </a:rPr>
              <a:t>https://</a:t>
            </a:r>
            <a:r>
              <a:rPr lang="en-US" sz="2000" dirty="0" smtClean="0">
                <a:solidFill>
                  <a:srgbClr val="0070C0"/>
                </a:solidFill>
              </a:rPr>
              <a:t>goo.gl/eY4pyy </a:t>
            </a:r>
            <a:r>
              <a:rPr lang="en-US" sz="2000" dirty="0" smtClean="0"/>
              <a:t>2017 RDW tutorial</a:t>
            </a:r>
          </a:p>
          <a:p>
            <a:pPr lvl="1" eaLnBrk="1" hangingPunct="1"/>
            <a:r>
              <a:rPr lang="en-US" sz="2400" dirty="0" smtClean="0"/>
              <a:t>APFO gis.apfo.usda.gov</a:t>
            </a:r>
          </a:p>
          <a:p>
            <a:pPr lvl="2" eaLnBrk="1" hangingPunct="1">
              <a:buClr>
                <a:srgbClr val="CC9900"/>
              </a:buClr>
            </a:pPr>
            <a:r>
              <a:rPr lang="en-US" sz="2000" dirty="0" smtClean="0"/>
              <a:t>NAIP</a:t>
            </a:r>
          </a:p>
          <a:p>
            <a:pPr lvl="2" eaLnBrk="1" hangingPunct="1">
              <a:buClr>
                <a:srgbClr val="CC9900"/>
              </a:buClr>
            </a:pPr>
            <a:r>
              <a:rPr lang="en-US" sz="2000" dirty="0" smtClean="0"/>
              <a:t>Open to all users</a:t>
            </a:r>
          </a:p>
          <a:p>
            <a:pPr lvl="1" eaLnBrk="1" hangingPunct="1"/>
            <a:r>
              <a:rPr lang="en-US" sz="2400" dirty="0" smtClean="0"/>
              <a:t>EVWHS Enhanced View Web Hosting Service</a:t>
            </a:r>
          </a:p>
          <a:p>
            <a:pPr lvl="2" eaLnBrk="1" hangingPunct="1">
              <a:buClr>
                <a:srgbClr val="CC9900"/>
              </a:buClr>
            </a:pPr>
            <a:r>
              <a:rPr lang="en-US" sz="2000" dirty="0" smtClean="0"/>
              <a:t>Digital Globe’s Government access to high resolution satellite images</a:t>
            </a:r>
            <a:endParaRPr lang="en-US" sz="2000" dirty="0"/>
          </a:p>
        </p:txBody>
      </p:sp>
      <p:sp>
        <p:nvSpPr>
          <p:cNvPr id="2" name="TextBox 1"/>
          <p:cNvSpPr txBox="1"/>
          <p:nvPr/>
        </p:nvSpPr>
        <p:spPr>
          <a:xfrm>
            <a:off x="4203218" y="3214836"/>
            <a:ext cx="4344016" cy="769441"/>
          </a:xfrm>
          <a:prstGeom prst="rect">
            <a:avLst/>
          </a:prstGeom>
          <a:noFill/>
        </p:spPr>
        <p:txBody>
          <a:bodyPr wrap="square" rtlCol="0">
            <a:spAutoFit/>
          </a:bodyPr>
          <a:lstStyle/>
          <a:p>
            <a:pPr marL="1143000" lvl="2" indent="-228600">
              <a:spcBef>
                <a:spcPct val="20000"/>
              </a:spcBef>
              <a:buClr>
                <a:srgbClr val="CC9900"/>
              </a:buClr>
              <a:buSzPct val="60000"/>
              <a:buFont typeface="Wingdings" pitchFamily="2" charset="2"/>
              <a:buChar char="l"/>
            </a:pPr>
            <a:r>
              <a:rPr lang="en-US" sz="2000" dirty="0" smtClean="0">
                <a:solidFill>
                  <a:schemeClr val="bg2"/>
                </a:solidFill>
                <a:latin typeface="+mn-lt"/>
              </a:rPr>
              <a:t>Visitor </a:t>
            </a:r>
            <a:r>
              <a:rPr lang="en-US" sz="2000" dirty="0">
                <a:solidFill>
                  <a:schemeClr val="bg2"/>
                </a:solidFill>
                <a:latin typeface="+mn-lt"/>
              </a:rPr>
              <a:t>Maps</a:t>
            </a:r>
          </a:p>
          <a:p>
            <a:pPr marL="1143000" lvl="2" indent="-228600">
              <a:spcBef>
                <a:spcPct val="20000"/>
              </a:spcBef>
              <a:buClr>
                <a:srgbClr val="CC9900"/>
              </a:buClr>
              <a:buSzPct val="60000"/>
              <a:buFont typeface="Wingdings" pitchFamily="2" charset="2"/>
              <a:buChar char="l"/>
            </a:pPr>
            <a:r>
              <a:rPr lang="en-US" sz="2000" dirty="0" smtClean="0">
                <a:solidFill>
                  <a:schemeClr val="bg2"/>
                </a:solidFill>
                <a:latin typeface="+mn-lt"/>
              </a:rPr>
              <a:t>Resource imagery</a:t>
            </a:r>
            <a:endParaRPr lang="en-US" sz="2000" dirty="0">
              <a:solidFill>
                <a:schemeClr val="bg2"/>
              </a:solidFill>
              <a:latin typeface="+mn-lt"/>
            </a:endParaRPr>
          </a:p>
        </p:txBody>
      </p:sp>
    </p:spTree>
    <p:extLst>
      <p:ext uri="{BB962C8B-B14F-4D97-AF65-F5344CB8AC3E}">
        <p14:creationId xmlns:p14="http://schemas.microsoft.com/office/powerpoint/2010/main" val="91121155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8700"/>
            <a:ext cx="7772400" cy="745671"/>
          </a:xfrm>
        </p:spPr>
        <p:txBody>
          <a:bodyPr/>
          <a:lstStyle/>
          <a:p>
            <a:r>
              <a:rPr lang="en-US" dirty="0" smtClean="0"/>
              <a:t>Scan Boxes</a:t>
            </a:r>
            <a:endParaRPr lang="en-US" dirty="0"/>
          </a:p>
        </p:txBody>
      </p:sp>
      <p:sp>
        <p:nvSpPr>
          <p:cNvPr id="3" name="Content Placeholder 2"/>
          <p:cNvSpPr>
            <a:spLocks noGrp="1"/>
          </p:cNvSpPr>
          <p:nvPr>
            <p:ph idx="1"/>
          </p:nvPr>
        </p:nvSpPr>
        <p:spPr>
          <a:xfrm>
            <a:off x="685800" y="1823357"/>
            <a:ext cx="7772400" cy="4114800"/>
          </a:xfrm>
        </p:spPr>
        <p:txBody>
          <a:bodyPr/>
          <a:lstStyle/>
          <a:p>
            <a:r>
              <a:rPr lang="en-US" sz="2400" dirty="0" smtClean="0"/>
              <a:t>Ensuring accurate scan box is a duty of the IRIN</a:t>
            </a:r>
          </a:p>
          <a:p>
            <a:pPr lvl="1"/>
            <a:r>
              <a:rPr lang="en-US" sz="2000" dirty="0" smtClean="0"/>
              <a:t>Regardless of who submits order</a:t>
            </a:r>
          </a:p>
          <a:p>
            <a:r>
              <a:rPr lang="en-US" sz="2400" dirty="0" smtClean="0"/>
              <a:t>General rule – round out to the next full minute (approx. 1 km) outside perimeter</a:t>
            </a:r>
          </a:p>
          <a:p>
            <a:pPr lvl="1"/>
            <a:r>
              <a:rPr lang="en-US" sz="2000" dirty="0" smtClean="0"/>
              <a:t>Crew will always fly the whole fire</a:t>
            </a:r>
          </a:p>
          <a:p>
            <a:r>
              <a:rPr lang="en-US" sz="2400" dirty="0" smtClean="0"/>
              <a:t>If box is enlarged to capture possible starts, mention this in comments</a:t>
            </a:r>
          </a:p>
          <a:p>
            <a:r>
              <a:rPr lang="en-US" sz="2400" dirty="0" smtClean="0"/>
              <a:t>Make use of the NIROPS </a:t>
            </a:r>
            <a:r>
              <a:rPr lang="en-US" sz="2400" dirty="0" smtClean="0"/>
              <a:t>CDE </a:t>
            </a:r>
            <a:r>
              <a:rPr lang="en-US" sz="2400" dirty="0" err="1" smtClean="0"/>
              <a:t>kml</a:t>
            </a:r>
            <a:endParaRPr lang="en-US" sz="2400" dirty="0" smtClean="0"/>
          </a:p>
          <a:p>
            <a:pPr lvl="1"/>
            <a:r>
              <a:rPr lang="en-US" sz="2000" dirty="0" smtClean="0"/>
              <a:t>Compare new to previous scan box and MODIS detects</a:t>
            </a:r>
          </a:p>
          <a:p>
            <a:r>
              <a:rPr lang="en-US" sz="2400" dirty="0" smtClean="0"/>
              <a:t>Excess scan lines waste resources and can reduce coverage of actual fires</a:t>
            </a:r>
            <a:endParaRPr lang="en-US" sz="2400" dirty="0"/>
          </a:p>
        </p:txBody>
      </p:sp>
    </p:spTree>
    <p:extLst>
      <p:ext uri="{BB962C8B-B14F-4D97-AF65-F5344CB8AC3E}">
        <p14:creationId xmlns:p14="http://schemas.microsoft.com/office/powerpoint/2010/main" val="175307828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8700"/>
            <a:ext cx="7772400" cy="821871"/>
          </a:xfrm>
        </p:spPr>
        <p:txBody>
          <a:bodyPr/>
          <a:lstStyle/>
          <a:p>
            <a:r>
              <a:rPr lang="en-US" dirty="0" smtClean="0"/>
              <a:t>Logs</a:t>
            </a:r>
            <a:endParaRPr lang="en-US" dirty="0"/>
          </a:p>
        </p:txBody>
      </p:sp>
      <p:sp>
        <p:nvSpPr>
          <p:cNvPr id="3" name="Content Placeholder 2"/>
          <p:cNvSpPr>
            <a:spLocks noGrp="1"/>
          </p:cNvSpPr>
          <p:nvPr>
            <p:ph idx="1"/>
          </p:nvPr>
        </p:nvSpPr>
        <p:spPr>
          <a:xfrm>
            <a:off x="259772" y="1984664"/>
            <a:ext cx="8634845" cy="4114800"/>
          </a:xfrm>
        </p:spPr>
        <p:txBody>
          <a:bodyPr/>
          <a:lstStyle/>
          <a:p>
            <a:r>
              <a:rPr lang="en-US" sz="2800" dirty="0" smtClean="0"/>
              <a:t>General comments on imagery only</a:t>
            </a:r>
          </a:p>
          <a:p>
            <a:pPr lvl="1"/>
            <a:r>
              <a:rPr lang="en-US" sz="2400" dirty="0" smtClean="0"/>
              <a:t>Communicate details to techs or IRCN</a:t>
            </a:r>
          </a:p>
          <a:p>
            <a:r>
              <a:rPr lang="en-US" sz="2800" dirty="0" smtClean="0"/>
              <a:t>Interpreted acres and growth</a:t>
            </a:r>
          </a:p>
          <a:p>
            <a:pPr lvl="1"/>
            <a:r>
              <a:rPr lang="en-US" sz="2400" dirty="0" smtClean="0"/>
              <a:t>State what perimeter you started with</a:t>
            </a:r>
          </a:p>
          <a:p>
            <a:pPr lvl="1"/>
            <a:r>
              <a:rPr lang="en-US" sz="2400" dirty="0" smtClean="0"/>
              <a:t>Any issues that could impact acres/growth</a:t>
            </a:r>
          </a:p>
          <a:p>
            <a:pPr lvl="2"/>
            <a:r>
              <a:rPr lang="en-US" sz="2200" dirty="0" smtClean="0"/>
              <a:t>Fires previously mapped separately that merge</a:t>
            </a:r>
          </a:p>
          <a:p>
            <a:pPr lvl="2"/>
            <a:r>
              <a:rPr lang="en-US" sz="2200" dirty="0" smtClean="0"/>
              <a:t>Fires added or removed from complex</a:t>
            </a:r>
          </a:p>
          <a:p>
            <a:pPr lvl="2"/>
            <a:r>
              <a:rPr lang="en-US" sz="2200" dirty="0" smtClean="0"/>
              <a:t>Acres removed or added based on other data source</a:t>
            </a:r>
          </a:p>
          <a:p>
            <a:pPr lvl="2"/>
            <a:r>
              <a:rPr lang="en-US" sz="2200" dirty="0" smtClean="0"/>
              <a:t>Growth due to interior islands burning out</a:t>
            </a:r>
          </a:p>
          <a:p>
            <a:pPr lvl="1"/>
            <a:r>
              <a:rPr lang="en-US" dirty="0" smtClean="0"/>
              <a:t>Complexes get messy, do your best, communicate</a:t>
            </a:r>
            <a:endParaRPr lang="en-US" dirty="0"/>
          </a:p>
        </p:txBody>
      </p:sp>
    </p:spTree>
    <p:extLst>
      <p:ext uri="{BB962C8B-B14F-4D97-AF65-F5344CB8AC3E}">
        <p14:creationId xmlns:p14="http://schemas.microsoft.com/office/powerpoint/2010/main" val="21571677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8700"/>
            <a:ext cx="7772400" cy="633845"/>
          </a:xfrm>
        </p:spPr>
        <p:txBody>
          <a:bodyPr/>
          <a:lstStyle/>
          <a:p>
            <a:r>
              <a:rPr lang="en-US" dirty="0" smtClean="0"/>
              <a:t>Logs - examples</a:t>
            </a:r>
            <a:endParaRPr lang="en-US" dirty="0"/>
          </a:p>
        </p:txBody>
      </p:sp>
      <p:pic>
        <p:nvPicPr>
          <p:cNvPr id="4" name="Picture 3"/>
          <p:cNvPicPr>
            <a:picLocks noChangeAspect="1"/>
          </p:cNvPicPr>
          <p:nvPr/>
        </p:nvPicPr>
        <p:blipFill>
          <a:blip r:embed="rId3"/>
          <a:stretch>
            <a:fillRect/>
          </a:stretch>
        </p:blipFill>
        <p:spPr>
          <a:xfrm>
            <a:off x="7286857" y="1062318"/>
            <a:ext cx="1857143" cy="1904762"/>
          </a:xfrm>
          <a:prstGeom prst="rect">
            <a:avLst/>
          </a:prstGeom>
        </p:spPr>
      </p:pic>
      <p:pic>
        <p:nvPicPr>
          <p:cNvPr id="6" name="Picture 5"/>
          <p:cNvPicPr>
            <a:picLocks noChangeAspect="1"/>
          </p:cNvPicPr>
          <p:nvPr/>
        </p:nvPicPr>
        <p:blipFill>
          <a:blip r:embed="rId4"/>
          <a:stretch>
            <a:fillRect/>
          </a:stretch>
        </p:blipFill>
        <p:spPr>
          <a:xfrm>
            <a:off x="1004920" y="4258332"/>
            <a:ext cx="7285714" cy="1200000"/>
          </a:xfrm>
          <a:prstGeom prst="rect">
            <a:avLst/>
          </a:prstGeom>
        </p:spPr>
      </p:pic>
      <p:pic>
        <p:nvPicPr>
          <p:cNvPr id="7" name="Picture 6"/>
          <p:cNvPicPr>
            <a:picLocks noChangeAspect="1"/>
          </p:cNvPicPr>
          <p:nvPr/>
        </p:nvPicPr>
        <p:blipFill>
          <a:blip r:embed="rId5"/>
          <a:stretch>
            <a:fillRect/>
          </a:stretch>
        </p:blipFill>
        <p:spPr>
          <a:xfrm>
            <a:off x="1944000" y="1673331"/>
            <a:ext cx="4219048" cy="1066667"/>
          </a:xfrm>
          <a:prstGeom prst="rect">
            <a:avLst/>
          </a:prstGeom>
        </p:spPr>
      </p:pic>
      <p:pic>
        <p:nvPicPr>
          <p:cNvPr id="8" name="Picture 7"/>
          <p:cNvPicPr>
            <a:picLocks noChangeAspect="1"/>
          </p:cNvPicPr>
          <p:nvPr/>
        </p:nvPicPr>
        <p:blipFill>
          <a:blip r:embed="rId6"/>
          <a:stretch>
            <a:fillRect/>
          </a:stretch>
        </p:blipFill>
        <p:spPr>
          <a:xfrm>
            <a:off x="277333" y="1673331"/>
            <a:ext cx="1666667" cy="923810"/>
          </a:xfrm>
          <a:prstGeom prst="rect">
            <a:avLst/>
          </a:prstGeom>
        </p:spPr>
      </p:pic>
      <p:pic>
        <p:nvPicPr>
          <p:cNvPr id="5" name="Picture 4"/>
          <p:cNvPicPr>
            <a:picLocks noChangeAspect="1"/>
          </p:cNvPicPr>
          <p:nvPr/>
        </p:nvPicPr>
        <p:blipFill>
          <a:blip r:embed="rId7"/>
          <a:stretch>
            <a:fillRect/>
          </a:stretch>
        </p:blipFill>
        <p:spPr>
          <a:xfrm>
            <a:off x="486857" y="5702023"/>
            <a:ext cx="1771429" cy="904762"/>
          </a:xfrm>
          <a:prstGeom prst="rect">
            <a:avLst/>
          </a:prstGeom>
        </p:spPr>
      </p:pic>
      <p:pic>
        <p:nvPicPr>
          <p:cNvPr id="9" name="Picture 8"/>
          <p:cNvPicPr>
            <a:picLocks noChangeAspect="1"/>
          </p:cNvPicPr>
          <p:nvPr/>
        </p:nvPicPr>
        <p:blipFill>
          <a:blip r:embed="rId8"/>
          <a:stretch>
            <a:fillRect/>
          </a:stretch>
        </p:blipFill>
        <p:spPr>
          <a:xfrm>
            <a:off x="2258286" y="5863928"/>
            <a:ext cx="6885714" cy="580952"/>
          </a:xfrm>
          <a:prstGeom prst="rect">
            <a:avLst/>
          </a:prstGeom>
        </p:spPr>
      </p:pic>
      <p:pic>
        <p:nvPicPr>
          <p:cNvPr id="10" name="Picture 9"/>
          <p:cNvPicPr>
            <a:picLocks noChangeAspect="1"/>
          </p:cNvPicPr>
          <p:nvPr/>
        </p:nvPicPr>
        <p:blipFill>
          <a:blip r:embed="rId9"/>
          <a:stretch>
            <a:fillRect/>
          </a:stretch>
        </p:blipFill>
        <p:spPr>
          <a:xfrm>
            <a:off x="277333" y="3042022"/>
            <a:ext cx="1819048" cy="914286"/>
          </a:xfrm>
          <a:prstGeom prst="rect">
            <a:avLst/>
          </a:prstGeom>
        </p:spPr>
      </p:pic>
      <p:pic>
        <p:nvPicPr>
          <p:cNvPr id="11" name="Picture 10"/>
          <p:cNvPicPr>
            <a:picLocks noChangeAspect="1"/>
          </p:cNvPicPr>
          <p:nvPr/>
        </p:nvPicPr>
        <p:blipFill>
          <a:blip r:embed="rId10"/>
          <a:stretch>
            <a:fillRect/>
          </a:stretch>
        </p:blipFill>
        <p:spPr>
          <a:xfrm>
            <a:off x="1915429" y="3180879"/>
            <a:ext cx="7228571" cy="723810"/>
          </a:xfrm>
          <a:prstGeom prst="rect">
            <a:avLst/>
          </a:prstGeom>
        </p:spPr>
      </p:pic>
    </p:spTree>
    <p:extLst>
      <p:ext uri="{BB962C8B-B14F-4D97-AF65-F5344CB8AC3E}">
        <p14:creationId xmlns:p14="http://schemas.microsoft.com/office/powerpoint/2010/main" val="65986075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8701"/>
            <a:ext cx="7772400" cy="568606"/>
          </a:xfrm>
        </p:spPr>
        <p:txBody>
          <a:bodyPr/>
          <a:lstStyle/>
          <a:p>
            <a:r>
              <a:rPr lang="en-US" dirty="0" smtClean="0"/>
              <a:t>Halo issue</a:t>
            </a:r>
            <a:endParaRPr lang="en-US" dirty="0"/>
          </a:p>
        </p:txBody>
      </p:sp>
      <p:sp>
        <p:nvSpPr>
          <p:cNvPr id="3" name="Rectangle 3"/>
          <p:cNvSpPr txBox="1">
            <a:spLocks noChangeArrowheads="1"/>
          </p:cNvSpPr>
          <p:nvPr/>
        </p:nvSpPr>
        <p:spPr>
          <a:xfrm>
            <a:off x="156258" y="1482042"/>
            <a:ext cx="8831483" cy="3124200"/>
          </a:xfrm>
          <a:prstGeom prst="rect">
            <a:avLst/>
          </a:prstGeom>
        </p:spPr>
        <p:txBody>
          <a:bodyPr/>
          <a:lstStyle>
            <a:lvl1pPr marL="342900" indent="-342900" algn="l" rtl="0" eaLnBrk="0" fontAlgn="base" hangingPunct="0">
              <a:spcBef>
                <a:spcPct val="20000"/>
              </a:spcBef>
              <a:spcAft>
                <a:spcPct val="0"/>
              </a:spcAft>
              <a:buClr>
                <a:schemeClr val="accent2"/>
              </a:buClr>
              <a:buSzPct val="80000"/>
              <a:buFont typeface="Wingdings" pitchFamily="2" charset="2"/>
              <a:buBlip>
                <a:blip r:embed="rId3"/>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Blip>
                <a:blip r:embed="rId4"/>
              </a:buBlip>
              <a:defRPr sz="2800">
                <a:solidFill>
                  <a:schemeClr val="bg2"/>
                </a:solidFill>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a:lstStyle>
          <a:p>
            <a:pPr eaLnBrk="1" hangingPunct="1"/>
            <a:r>
              <a:rPr lang="en-US" sz="2000" kern="0" dirty="0" smtClean="0"/>
              <a:t>Recognize halo effect pixels by location, spatial arrangement, absence in color .</a:t>
            </a:r>
            <a:r>
              <a:rPr lang="en-US" sz="2000" kern="0" dirty="0" err="1" smtClean="0"/>
              <a:t>tif</a:t>
            </a:r>
            <a:endParaRPr lang="en-US" sz="2000" kern="0" dirty="0" smtClean="0"/>
          </a:p>
          <a:p>
            <a:pPr eaLnBrk="1" hangingPunct="1"/>
            <a:r>
              <a:rPr lang="en-US" sz="2000" kern="0" dirty="0" smtClean="0"/>
              <a:t>Utilize color .</a:t>
            </a:r>
            <a:r>
              <a:rPr lang="en-US" sz="2000" kern="0" dirty="0" err="1" smtClean="0"/>
              <a:t>tif</a:t>
            </a:r>
            <a:r>
              <a:rPr lang="en-US" sz="2000" kern="0" dirty="0" smtClean="0"/>
              <a:t> to distinguish halo pixels from valid heat sources</a:t>
            </a:r>
          </a:p>
          <a:p>
            <a:pPr eaLnBrk="1" hangingPunct="1"/>
            <a:r>
              <a:rPr lang="en-US" sz="2000" kern="0" dirty="0" smtClean="0"/>
              <a:t>Remember that halo pixels </a:t>
            </a:r>
            <a:r>
              <a:rPr lang="en-US" sz="2000" i="1" kern="0" dirty="0" smtClean="0"/>
              <a:t>will be included in Raw Heat Data and should not be mapped</a:t>
            </a:r>
          </a:p>
          <a:p>
            <a:pPr marL="0" indent="0" eaLnBrk="1" hangingPunct="1">
              <a:buFont typeface="Wingdings" pitchFamily="2" charset="2"/>
              <a:buNone/>
            </a:pPr>
            <a:endParaRPr lang="en-US" kern="0" dirty="0" smtClean="0">
              <a:solidFill>
                <a:schemeClr val="bg1"/>
              </a:solidFill>
            </a:endParaRPr>
          </a:p>
        </p:txBody>
      </p:sp>
      <p:pic>
        <p:nvPicPr>
          <p:cNvPr id="6" name="Picture 5"/>
          <p:cNvPicPr>
            <a:picLocks noChangeAspect="1"/>
          </p:cNvPicPr>
          <p:nvPr/>
        </p:nvPicPr>
        <p:blipFill>
          <a:blip r:embed="rId5"/>
          <a:stretch>
            <a:fillRect/>
          </a:stretch>
        </p:blipFill>
        <p:spPr>
          <a:xfrm>
            <a:off x="0" y="3185652"/>
            <a:ext cx="4860547" cy="3772776"/>
          </a:xfrm>
          <a:prstGeom prst="rect">
            <a:avLst/>
          </a:prstGeom>
        </p:spPr>
      </p:pic>
      <p:pic>
        <p:nvPicPr>
          <p:cNvPr id="7" name="Picture 6"/>
          <p:cNvPicPr>
            <a:picLocks noChangeAspect="1"/>
          </p:cNvPicPr>
          <p:nvPr/>
        </p:nvPicPr>
        <p:blipFill>
          <a:blip r:embed="rId6"/>
          <a:stretch>
            <a:fillRect/>
          </a:stretch>
        </p:blipFill>
        <p:spPr>
          <a:xfrm>
            <a:off x="4966504" y="3652924"/>
            <a:ext cx="4177496" cy="3205076"/>
          </a:xfrm>
          <a:prstGeom prst="rect">
            <a:avLst/>
          </a:prstGeom>
        </p:spPr>
      </p:pic>
    </p:spTree>
    <p:extLst>
      <p:ext uri="{BB962C8B-B14F-4D97-AF65-F5344CB8AC3E}">
        <p14:creationId xmlns:p14="http://schemas.microsoft.com/office/powerpoint/2010/main" val="291096830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028700"/>
            <a:ext cx="7772400" cy="691945"/>
          </a:xfrm>
        </p:spPr>
        <p:txBody>
          <a:bodyPr/>
          <a:lstStyle/>
          <a:p>
            <a:r>
              <a:rPr lang="en-US" dirty="0" smtClean="0"/>
              <a:t>Halo issue</a:t>
            </a:r>
            <a:endParaRPr lang="en-US" dirty="0"/>
          </a:p>
        </p:txBody>
      </p:sp>
      <p:sp>
        <p:nvSpPr>
          <p:cNvPr id="4" name="Content Placeholder 3"/>
          <p:cNvSpPr>
            <a:spLocks noGrp="1"/>
          </p:cNvSpPr>
          <p:nvPr>
            <p:ph idx="1"/>
          </p:nvPr>
        </p:nvSpPr>
        <p:spPr>
          <a:xfrm>
            <a:off x="685800" y="1650590"/>
            <a:ext cx="8202561" cy="4114800"/>
          </a:xfrm>
        </p:spPr>
        <p:txBody>
          <a:bodyPr/>
          <a:lstStyle/>
          <a:p>
            <a:r>
              <a:rPr lang="en-US" dirty="0" smtClean="0"/>
              <a:t>May no longer appear as a “halo” or “ring”</a:t>
            </a:r>
          </a:p>
        </p:txBody>
      </p:sp>
      <p:pic>
        <p:nvPicPr>
          <p:cNvPr id="6" name="Picture 5"/>
          <p:cNvPicPr>
            <a:picLocks noChangeAspect="1"/>
          </p:cNvPicPr>
          <p:nvPr/>
        </p:nvPicPr>
        <p:blipFill>
          <a:blip r:embed="rId3"/>
          <a:stretch>
            <a:fillRect/>
          </a:stretch>
        </p:blipFill>
        <p:spPr>
          <a:xfrm>
            <a:off x="4668347" y="2424881"/>
            <a:ext cx="4390476" cy="3790476"/>
          </a:xfrm>
          <a:prstGeom prst="rect">
            <a:avLst/>
          </a:prstGeom>
        </p:spPr>
      </p:pic>
      <p:pic>
        <p:nvPicPr>
          <p:cNvPr id="7" name="Picture 6"/>
          <p:cNvPicPr>
            <a:picLocks noChangeAspect="1"/>
          </p:cNvPicPr>
          <p:nvPr/>
        </p:nvPicPr>
        <p:blipFill>
          <a:blip r:embed="rId4"/>
          <a:stretch>
            <a:fillRect/>
          </a:stretch>
        </p:blipFill>
        <p:spPr>
          <a:xfrm>
            <a:off x="181524" y="2424881"/>
            <a:ext cx="4390476" cy="3790476"/>
          </a:xfrm>
          <a:prstGeom prst="rect">
            <a:avLst/>
          </a:prstGeom>
        </p:spPr>
      </p:pic>
      <p:sp>
        <p:nvSpPr>
          <p:cNvPr id="8" name="TextBox 7"/>
          <p:cNvSpPr txBox="1"/>
          <p:nvPr/>
        </p:nvSpPr>
        <p:spPr>
          <a:xfrm>
            <a:off x="2153265" y="6469626"/>
            <a:ext cx="3716593" cy="338554"/>
          </a:xfrm>
          <a:prstGeom prst="rect">
            <a:avLst/>
          </a:prstGeom>
          <a:noFill/>
        </p:spPr>
        <p:txBody>
          <a:bodyPr wrap="square" rtlCol="0">
            <a:spAutoFit/>
          </a:bodyPr>
          <a:lstStyle/>
          <a:p>
            <a:r>
              <a:rPr lang="en-US" dirty="0" smtClean="0"/>
              <a:t>170424_1844_WEST_MIMS_2</a:t>
            </a:r>
            <a:endParaRPr lang="en-US" dirty="0"/>
          </a:p>
        </p:txBody>
      </p:sp>
    </p:spTree>
    <p:extLst>
      <p:ext uri="{BB962C8B-B14F-4D97-AF65-F5344CB8AC3E}">
        <p14:creationId xmlns:p14="http://schemas.microsoft.com/office/powerpoint/2010/main" val="306336160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8700"/>
            <a:ext cx="7772400" cy="787400"/>
          </a:xfrm>
        </p:spPr>
        <p:txBody>
          <a:bodyPr/>
          <a:lstStyle/>
          <a:p>
            <a:r>
              <a:rPr lang="en-US" dirty="0" smtClean="0"/>
              <a:t>NIFC FTP Site</a:t>
            </a:r>
            <a:endParaRPr lang="en-US" dirty="0"/>
          </a:p>
        </p:txBody>
      </p:sp>
      <p:sp>
        <p:nvSpPr>
          <p:cNvPr id="3" name="Content Placeholder 2"/>
          <p:cNvSpPr>
            <a:spLocks noGrp="1"/>
          </p:cNvSpPr>
          <p:nvPr>
            <p:ph idx="1"/>
          </p:nvPr>
        </p:nvSpPr>
        <p:spPr>
          <a:xfrm>
            <a:off x="587479" y="1917700"/>
            <a:ext cx="8035414" cy="4114800"/>
          </a:xfrm>
        </p:spPr>
        <p:txBody>
          <a:bodyPr/>
          <a:lstStyle/>
          <a:p>
            <a:r>
              <a:rPr lang="en-US" sz="2400" dirty="0" smtClean="0"/>
              <a:t>Same set up as last year</a:t>
            </a:r>
          </a:p>
          <a:p>
            <a:r>
              <a:rPr lang="en-US" sz="2400" dirty="0" smtClean="0"/>
              <a:t>All users need NAP/Ross accounts for upload access and must use a secure ftp client</a:t>
            </a:r>
          </a:p>
          <a:p>
            <a:pPr marL="342900" lvl="1" indent="-342900">
              <a:buClr>
                <a:schemeClr val="accent2"/>
              </a:buClr>
              <a:buSzPct val="80000"/>
              <a:buBlip>
                <a:blip r:embed="rId3"/>
              </a:buBlip>
            </a:pPr>
            <a:r>
              <a:rPr lang="en-US" sz="2400" dirty="0"/>
              <a:t>IRIN user group includes </a:t>
            </a:r>
            <a:r>
              <a:rPr lang="en-US" sz="2400" dirty="0" smtClean="0"/>
              <a:t>access </a:t>
            </a:r>
            <a:r>
              <a:rPr lang="en-US" sz="2400" dirty="0"/>
              <a:t>to the </a:t>
            </a:r>
            <a:r>
              <a:rPr lang="en-US" sz="2400" dirty="0" smtClean="0"/>
              <a:t>2017_Fires </a:t>
            </a:r>
            <a:r>
              <a:rPr lang="en-US" sz="2400" dirty="0"/>
              <a:t>folder in NIROPS as well as write access to </a:t>
            </a:r>
            <a:r>
              <a:rPr lang="en-US" sz="2400" dirty="0" err="1"/>
              <a:t>Incident_Specific_Data</a:t>
            </a:r>
            <a:r>
              <a:rPr lang="en-US" sz="2400" dirty="0"/>
              <a:t> folders </a:t>
            </a:r>
            <a:r>
              <a:rPr lang="en-US" sz="2400" i="1" dirty="0"/>
              <a:t>for all </a:t>
            </a:r>
            <a:r>
              <a:rPr lang="en-US" sz="2400" i="1" dirty="0" smtClean="0"/>
              <a:t>GACCs</a:t>
            </a:r>
            <a:endParaRPr lang="en-US" sz="2400" dirty="0" smtClean="0"/>
          </a:p>
          <a:p>
            <a:r>
              <a:rPr lang="en-US" sz="2400" dirty="0" smtClean="0"/>
              <a:t>But all products (maps, shapefiles etc.) can be accessed without passwords via </a:t>
            </a:r>
            <a:r>
              <a:rPr lang="en-US" sz="2400" dirty="0" smtClean="0">
                <a:hlinkClick r:id="rId4"/>
              </a:rPr>
              <a:t>http://ftp.nifc.gov</a:t>
            </a:r>
            <a:endParaRPr lang="en-US" sz="2400" dirty="0" smtClean="0"/>
          </a:p>
          <a:p>
            <a:r>
              <a:rPr lang="en-US" sz="2400" dirty="0" smtClean="0"/>
              <a:t>Phoenix imagery must be accessed via secure ftp client </a:t>
            </a:r>
          </a:p>
          <a:p>
            <a:r>
              <a:rPr lang="en-US" sz="2400" dirty="0" smtClean="0"/>
              <a:t>See </a:t>
            </a:r>
            <a:r>
              <a:rPr lang="en-US" sz="2400" dirty="0"/>
              <a:t>NIFC FTP Site </a:t>
            </a:r>
            <a:r>
              <a:rPr lang="en-US" sz="2400" dirty="0">
                <a:hlinkClick r:id="rId5"/>
              </a:rPr>
              <a:t>Change Management </a:t>
            </a:r>
            <a:r>
              <a:rPr lang="en-US" sz="2400" dirty="0" smtClean="0">
                <a:hlinkClick r:id="rId5"/>
              </a:rPr>
              <a:t>Document </a:t>
            </a:r>
            <a:r>
              <a:rPr lang="en-US" sz="2400" dirty="0" smtClean="0"/>
              <a:t>for more info</a:t>
            </a:r>
          </a:p>
          <a:p>
            <a:pPr marL="0" indent="0">
              <a:buNone/>
            </a:pPr>
            <a:endParaRPr lang="en-US" sz="2800" dirty="0" smtClean="0"/>
          </a:p>
          <a:p>
            <a:pPr marL="0" indent="0">
              <a:buNone/>
            </a:pPr>
            <a:endParaRPr lang="en-US" dirty="0"/>
          </a:p>
        </p:txBody>
      </p:sp>
    </p:spTree>
    <p:extLst>
      <p:ext uri="{BB962C8B-B14F-4D97-AF65-F5344CB8AC3E}">
        <p14:creationId xmlns:p14="http://schemas.microsoft.com/office/powerpoint/2010/main" val="101629152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1781"/>
            <a:ext cx="7772400" cy="1143000"/>
          </a:xfrm>
        </p:spPr>
        <p:txBody>
          <a:bodyPr/>
          <a:lstStyle/>
          <a:p>
            <a:r>
              <a:rPr lang="en-US" sz="3600" dirty="0" smtClean="0"/>
              <a:t>Remember….</a:t>
            </a:r>
            <a:endParaRPr lang="en-US" sz="3600" dirty="0"/>
          </a:p>
        </p:txBody>
      </p:sp>
      <p:sp>
        <p:nvSpPr>
          <p:cNvPr id="3" name="Content Placeholder 2"/>
          <p:cNvSpPr>
            <a:spLocks noGrp="1"/>
          </p:cNvSpPr>
          <p:nvPr>
            <p:ph idx="1"/>
          </p:nvPr>
        </p:nvSpPr>
        <p:spPr>
          <a:xfrm>
            <a:off x="280554" y="1488208"/>
            <a:ext cx="8707581" cy="4114800"/>
          </a:xfrm>
        </p:spPr>
        <p:txBody>
          <a:bodyPr/>
          <a:lstStyle/>
          <a:p>
            <a:r>
              <a:rPr lang="en-US" sz="2400" dirty="0" smtClean="0"/>
              <a:t>Rules regarding ROSS/NAP passwords apply</a:t>
            </a:r>
          </a:p>
          <a:p>
            <a:pPr lvl="1"/>
            <a:r>
              <a:rPr lang="en-US" sz="2000" dirty="0" smtClean="0"/>
              <a:t>Renew password every 60 days</a:t>
            </a:r>
          </a:p>
          <a:p>
            <a:pPr lvl="2"/>
            <a:r>
              <a:rPr lang="en-US" sz="1800" dirty="0" smtClean="0"/>
              <a:t>Reminder 10 days prior to expiration from donotreply@nwcg.gov </a:t>
            </a:r>
          </a:p>
          <a:p>
            <a:pPr lvl="1"/>
            <a:r>
              <a:rPr lang="en-US" sz="2000" dirty="0" smtClean="0"/>
              <a:t>After 90 days account is disabled</a:t>
            </a:r>
          </a:p>
          <a:p>
            <a:pPr lvl="1"/>
            <a:r>
              <a:rPr lang="en-US" sz="2000" dirty="0" smtClean="0"/>
              <a:t>IIA helpdesk is 866-224-7677</a:t>
            </a:r>
          </a:p>
          <a:p>
            <a:r>
              <a:rPr lang="en-US" sz="2400" dirty="0" smtClean="0"/>
              <a:t>Secure FTP client required for uploading and accessing restricted folders</a:t>
            </a:r>
          </a:p>
          <a:p>
            <a:pPr lvl="1"/>
            <a:r>
              <a:rPr lang="en-US" sz="2000" dirty="0" err="1" smtClean="0"/>
              <a:t>WinSCP</a:t>
            </a:r>
            <a:r>
              <a:rPr lang="en-US" sz="2000" dirty="0" smtClean="0"/>
              <a:t>, FileZilla, </a:t>
            </a:r>
            <a:r>
              <a:rPr lang="en-US" sz="2000" dirty="0" err="1" smtClean="0"/>
              <a:t>SmartFTP</a:t>
            </a:r>
            <a:r>
              <a:rPr lang="en-US" sz="2000" dirty="0" smtClean="0"/>
              <a:t>, and many others</a:t>
            </a:r>
          </a:p>
          <a:p>
            <a:r>
              <a:rPr lang="en-US" sz="2400" dirty="0" smtClean="0"/>
              <a:t>Log in to FTP not working?</a:t>
            </a:r>
          </a:p>
          <a:p>
            <a:pPr lvl="1"/>
            <a:r>
              <a:rPr lang="en-US" sz="2000" dirty="0" smtClean="0"/>
              <a:t>Login to ROSS/NAP, password may have expired</a:t>
            </a:r>
          </a:p>
          <a:p>
            <a:pPr lvl="1"/>
            <a:r>
              <a:rPr lang="en-US" sz="2000" dirty="0" smtClean="0"/>
              <a:t>Check with other IRINs to see if they have same problem</a:t>
            </a:r>
          </a:p>
          <a:p>
            <a:pPr lvl="1"/>
            <a:r>
              <a:rPr lang="en-US" sz="2000" dirty="0" smtClean="0"/>
              <a:t>Be patient, FTP client can take a minute to come up</a:t>
            </a:r>
          </a:p>
          <a:p>
            <a:pPr lvl="1"/>
            <a:r>
              <a:rPr lang="en-US" sz="2000" dirty="0" smtClean="0"/>
              <a:t>Set Server Response Timeout higher</a:t>
            </a:r>
          </a:p>
          <a:p>
            <a:pPr marL="457200" lvl="1" indent="0">
              <a:buNone/>
            </a:pPr>
            <a:endParaRPr lang="en-US" dirty="0"/>
          </a:p>
        </p:txBody>
      </p:sp>
    </p:spTree>
    <p:extLst>
      <p:ext uri="{BB962C8B-B14F-4D97-AF65-F5344CB8AC3E}">
        <p14:creationId xmlns:p14="http://schemas.microsoft.com/office/powerpoint/2010/main" val="170193569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8700"/>
            <a:ext cx="7772400" cy="721442"/>
          </a:xfrm>
        </p:spPr>
        <p:txBody>
          <a:bodyPr/>
          <a:lstStyle/>
          <a:p>
            <a:r>
              <a:rPr lang="en-US" dirty="0" smtClean="0"/>
              <a:t>IRIN Area Documents</a:t>
            </a:r>
            <a:endParaRPr lang="en-US" dirty="0"/>
          </a:p>
        </p:txBody>
      </p:sp>
      <p:sp>
        <p:nvSpPr>
          <p:cNvPr id="3" name="Content Placeholder 2"/>
          <p:cNvSpPr>
            <a:spLocks noGrp="1"/>
          </p:cNvSpPr>
          <p:nvPr>
            <p:ph idx="1"/>
          </p:nvPr>
        </p:nvSpPr>
        <p:spPr>
          <a:xfrm>
            <a:off x="184355" y="2142204"/>
            <a:ext cx="4476135" cy="4114800"/>
          </a:xfrm>
        </p:spPr>
        <p:txBody>
          <a:bodyPr/>
          <a:lstStyle/>
          <a:p>
            <a:r>
              <a:rPr lang="en-US" sz="2400" dirty="0" smtClean="0"/>
              <a:t>New IRIN One Page Tips</a:t>
            </a:r>
            <a:endParaRPr lang="en-US" sz="2400" dirty="0"/>
          </a:p>
          <a:p>
            <a:r>
              <a:rPr lang="en-US" sz="2400" dirty="0" smtClean="0"/>
              <a:t>New NIROPS_KML tool</a:t>
            </a:r>
          </a:p>
          <a:p>
            <a:pPr lvl="1"/>
            <a:r>
              <a:rPr lang="en-US" sz="2000" dirty="0" smtClean="0"/>
              <a:t>Follow instructions in KML Converter Tool ReadMe doc</a:t>
            </a:r>
          </a:p>
          <a:p>
            <a:pPr lvl="1"/>
            <a:r>
              <a:rPr lang="en-US" sz="2000" dirty="0" smtClean="0"/>
              <a:t>Now handles Web Mercator Auxiliary Sphere</a:t>
            </a:r>
          </a:p>
          <a:p>
            <a:pPr lvl="1"/>
            <a:r>
              <a:rPr lang="en-US" sz="2000" dirty="0" smtClean="0"/>
              <a:t>Date on shapefiles must be in YYYYMMDD format</a:t>
            </a:r>
          </a:p>
          <a:p>
            <a:r>
              <a:rPr lang="en-US" sz="2400" dirty="0" smtClean="0"/>
              <a:t>Phoenix vs FLIR document</a:t>
            </a:r>
            <a:endParaRPr lang="en-US" sz="2400" dirty="0"/>
          </a:p>
        </p:txBody>
      </p:sp>
      <p:pic>
        <p:nvPicPr>
          <p:cNvPr id="5" name="Picture 4"/>
          <p:cNvPicPr>
            <a:picLocks noChangeAspect="1"/>
          </p:cNvPicPr>
          <p:nvPr/>
        </p:nvPicPr>
        <p:blipFill>
          <a:blip r:embed="rId2"/>
          <a:stretch>
            <a:fillRect/>
          </a:stretch>
        </p:blipFill>
        <p:spPr>
          <a:xfrm>
            <a:off x="4673547" y="1995948"/>
            <a:ext cx="4470453" cy="4409768"/>
          </a:xfrm>
          <a:prstGeom prst="rect">
            <a:avLst/>
          </a:prstGeom>
        </p:spPr>
      </p:pic>
    </p:spTree>
    <p:extLst>
      <p:ext uri="{BB962C8B-B14F-4D97-AF65-F5344CB8AC3E}">
        <p14:creationId xmlns:p14="http://schemas.microsoft.com/office/powerpoint/2010/main" val="55814204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44533"/>
            <a:ext cx="7772400" cy="757267"/>
          </a:xfrm>
        </p:spPr>
        <p:txBody>
          <a:bodyPr/>
          <a:lstStyle/>
          <a:p>
            <a:r>
              <a:rPr lang="en-US" dirty="0" smtClean="0"/>
              <a:t>2016 NIROPS Requests</a:t>
            </a:r>
            <a:endParaRPr lang="en-US" dirty="0"/>
          </a:p>
        </p:txBody>
      </p:sp>
      <p:sp>
        <p:nvSpPr>
          <p:cNvPr id="3" name="Content Placeholder 2"/>
          <p:cNvSpPr>
            <a:spLocks noGrp="1"/>
          </p:cNvSpPr>
          <p:nvPr>
            <p:ph idx="1"/>
          </p:nvPr>
        </p:nvSpPr>
        <p:spPr>
          <a:xfrm>
            <a:off x="127000" y="1651000"/>
            <a:ext cx="9017000" cy="4114800"/>
          </a:xfrm>
        </p:spPr>
        <p:txBody>
          <a:bodyPr/>
          <a:lstStyle/>
          <a:p>
            <a:r>
              <a:rPr lang="en-US" sz="2800" dirty="0" smtClean="0"/>
              <a:t>1,692 total requests with 1,495 filled</a:t>
            </a:r>
          </a:p>
          <a:p>
            <a:r>
              <a:rPr lang="en-US" sz="2800" dirty="0" smtClean="0"/>
              <a:t>10 </a:t>
            </a:r>
            <a:r>
              <a:rPr lang="en-US" sz="2800" dirty="0" err="1" smtClean="0"/>
              <a:t>yr</a:t>
            </a:r>
            <a:r>
              <a:rPr lang="en-US" sz="2800" dirty="0" smtClean="0"/>
              <a:t> </a:t>
            </a:r>
            <a:r>
              <a:rPr lang="en-US" sz="2800" dirty="0" err="1" smtClean="0"/>
              <a:t>avg</a:t>
            </a:r>
            <a:r>
              <a:rPr lang="en-US" sz="2800" dirty="0" smtClean="0"/>
              <a:t> (2006-2015) 1,343 requests and 1,030 filled</a:t>
            </a:r>
          </a:p>
          <a:p>
            <a:r>
              <a:rPr lang="en-US" sz="2800" dirty="0" smtClean="0"/>
              <a:t>10% UTF rate</a:t>
            </a:r>
          </a:p>
          <a:p>
            <a:r>
              <a:rPr lang="en-US" sz="2800" dirty="0" smtClean="0"/>
              <a:t>Aircraft 3 filled</a:t>
            </a:r>
          </a:p>
          <a:p>
            <a:pPr marL="0" indent="0">
              <a:buNone/>
            </a:pPr>
            <a:r>
              <a:rPr lang="en-US" sz="2800" dirty="0"/>
              <a:t> </a:t>
            </a:r>
            <a:r>
              <a:rPr lang="en-US" sz="2800" dirty="0" smtClean="0"/>
              <a:t>  3% of missions </a:t>
            </a:r>
          </a:p>
          <a:p>
            <a:pPr marL="0" indent="0">
              <a:buNone/>
            </a:pPr>
            <a:r>
              <a:rPr lang="en-US" sz="2800" dirty="0" smtClean="0"/>
              <a:t>   (28% in 2015)</a:t>
            </a:r>
          </a:p>
          <a:p>
            <a:pPr marL="0" indent="0">
              <a:buNone/>
            </a:pPr>
            <a:endParaRPr lang="en-US" sz="2800" dirty="0" smtClean="0"/>
          </a:p>
        </p:txBody>
      </p:sp>
      <p:pic>
        <p:nvPicPr>
          <p:cNvPr id="4" name="Picture 3"/>
          <p:cNvPicPr>
            <a:picLocks noChangeAspect="1"/>
          </p:cNvPicPr>
          <p:nvPr/>
        </p:nvPicPr>
        <p:blipFill>
          <a:blip r:embed="rId3"/>
          <a:stretch>
            <a:fillRect/>
          </a:stretch>
        </p:blipFill>
        <p:spPr>
          <a:xfrm>
            <a:off x="3028336" y="3028341"/>
            <a:ext cx="6017687" cy="3633019"/>
          </a:xfrm>
          <a:prstGeom prst="rect">
            <a:avLst/>
          </a:prstGeom>
        </p:spPr>
      </p:pic>
    </p:spTree>
    <p:extLst>
      <p:ext uri="{BB962C8B-B14F-4D97-AF65-F5344CB8AC3E}">
        <p14:creationId xmlns:p14="http://schemas.microsoft.com/office/powerpoint/2010/main" val="8259845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8700"/>
            <a:ext cx="7772400" cy="770603"/>
          </a:xfrm>
        </p:spPr>
        <p:txBody>
          <a:bodyPr/>
          <a:lstStyle/>
          <a:p>
            <a:r>
              <a:rPr lang="en-US" sz="4000" dirty="0" smtClean="0"/>
              <a:t>Phoenix vs FLIR document</a:t>
            </a:r>
            <a:endParaRPr lang="en-US" sz="4000" dirty="0"/>
          </a:p>
        </p:txBody>
      </p:sp>
      <p:sp>
        <p:nvSpPr>
          <p:cNvPr id="3" name="Content Placeholder 2"/>
          <p:cNvSpPr>
            <a:spLocks noGrp="1"/>
          </p:cNvSpPr>
          <p:nvPr>
            <p:ph idx="1"/>
          </p:nvPr>
        </p:nvSpPr>
        <p:spPr/>
        <p:txBody>
          <a:bodyPr/>
          <a:lstStyle/>
          <a:p>
            <a:r>
              <a:rPr lang="en-US" sz="2000" dirty="0" smtClean="0"/>
              <a:t>“The </a:t>
            </a:r>
            <a:r>
              <a:rPr lang="en-US" sz="2000" dirty="0"/>
              <a:t>information below discusses trade-offs and issues with the Phoenix system versus other IR systems when the fire moves into mop-up stage. The intent is to provide IRINs information to engage in a discussion with SITLs or other staff.  It is not intended, and should not be used, for posting as a standard disclaimer (which nobody reads anyway</a:t>
            </a:r>
            <a:r>
              <a:rPr lang="en-US" sz="2000" dirty="0" smtClean="0"/>
              <a:t>).”</a:t>
            </a:r>
          </a:p>
          <a:p>
            <a:r>
              <a:rPr lang="en-US" sz="2000" dirty="0" smtClean="0"/>
              <a:t>Discusses issues such as:</a:t>
            </a:r>
          </a:p>
          <a:p>
            <a:pPr lvl="1"/>
            <a:r>
              <a:rPr lang="en-US" sz="1600" dirty="0" smtClean="0"/>
              <a:t>Detection capability of Phoenix vs FLIR</a:t>
            </a:r>
          </a:p>
          <a:p>
            <a:pPr lvl="1"/>
            <a:r>
              <a:rPr lang="en-US" sz="1600" dirty="0" smtClean="0"/>
              <a:t>When FLIR might be more effective</a:t>
            </a:r>
          </a:p>
          <a:p>
            <a:pPr lvl="1"/>
            <a:r>
              <a:rPr lang="en-US" sz="1600" dirty="0" smtClean="0"/>
              <a:t>Effect of time of day on detection</a:t>
            </a:r>
            <a:endParaRPr lang="en-US" sz="1600" dirty="0"/>
          </a:p>
          <a:p>
            <a:endParaRPr lang="en-US" sz="2000" dirty="0"/>
          </a:p>
        </p:txBody>
      </p:sp>
    </p:spTree>
    <p:extLst>
      <p:ext uri="{BB962C8B-B14F-4D97-AF65-F5344CB8AC3E}">
        <p14:creationId xmlns:p14="http://schemas.microsoft.com/office/powerpoint/2010/main" val="174802359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8700"/>
            <a:ext cx="7772400" cy="780435"/>
          </a:xfrm>
        </p:spPr>
        <p:txBody>
          <a:bodyPr/>
          <a:lstStyle/>
          <a:p>
            <a:r>
              <a:rPr lang="en-US" dirty="0" smtClean="0"/>
              <a:t>Projections and Sticky Tolerance</a:t>
            </a:r>
            <a:endParaRPr lang="en-US" dirty="0"/>
          </a:p>
        </p:txBody>
      </p:sp>
      <p:sp>
        <p:nvSpPr>
          <p:cNvPr id="3" name="Content Placeholder 2"/>
          <p:cNvSpPr>
            <a:spLocks noGrp="1"/>
          </p:cNvSpPr>
          <p:nvPr>
            <p:ph idx="1"/>
          </p:nvPr>
        </p:nvSpPr>
        <p:spPr>
          <a:xfrm>
            <a:off x="353961" y="2171700"/>
            <a:ext cx="8603226" cy="4114800"/>
          </a:xfrm>
        </p:spPr>
        <p:txBody>
          <a:bodyPr/>
          <a:lstStyle/>
          <a:p>
            <a:r>
              <a:rPr lang="en-US" sz="2800" dirty="0" smtClean="0"/>
              <a:t>Work in projection the incident is using</a:t>
            </a:r>
          </a:p>
          <a:p>
            <a:pPr lvl="1"/>
            <a:r>
              <a:rPr lang="en-US" sz="2400" dirty="0" smtClean="0"/>
              <a:t>Default to UTM if no info available </a:t>
            </a:r>
          </a:p>
          <a:p>
            <a:r>
              <a:rPr lang="en-US" sz="2800" dirty="0" smtClean="0"/>
              <a:t>Beware of Web Mercator Auxiliary Sphere (WMAS)</a:t>
            </a:r>
          </a:p>
          <a:p>
            <a:pPr lvl="1"/>
            <a:r>
              <a:rPr lang="en-US" sz="2400" dirty="0" smtClean="0"/>
              <a:t>Not good for calculating acres</a:t>
            </a:r>
          </a:p>
          <a:p>
            <a:r>
              <a:rPr lang="en-US" sz="2800" dirty="0" smtClean="0"/>
              <a:t>Create IR Shapefile tool handles reprojection</a:t>
            </a:r>
          </a:p>
          <a:p>
            <a:r>
              <a:rPr lang="en-US" sz="2800" dirty="0" smtClean="0"/>
              <a:t>Set Sticky Tolerance</a:t>
            </a:r>
          </a:p>
          <a:p>
            <a:pPr lvl="1"/>
            <a:r>
              <a:rPr lang="en-US" sz="2400" dirty="0" smtClean="0"/>
              <a:t>Editor toolbar → Options, General tab, Sticky move tolerance</a:t>
            </a:r>
          </a:p>
          <a:p>
            <a:pPr lvl="1"/>
            <a:r>
              <a:rPr lang="en-US" sz="2400" dirty="0" smtClean="0"/>
              <a:t>Set to 20+ to avoid inadvertently moving features </a:t>
            </a:r>
            <a:endParaRPr lang="en-US" sz="2400" dirty="0"/>
          </a:p>
        </p:txBody>
      </p:sp>
    </p:spTree>
    <p:extLst>
      <p:ext uri="{BB962C8B-B14F-4D97-AF65-F5344CB8AC3E}">
        <p14:creationId xmlns:p14="http://schemas.microsoft.com/office/powerpoint/2010/main" val="80794951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1028700"/>
            <a:ext cx="7772400" cy="863600"/>
          </a:xfrm>
        </p:spPr>
        <p:txBody>
          <a:bodyPr/>
          <a:lstStyle/>
          <a:p>
            <a:r>
              <a:rPr lang="en-US" dirty="0" smtClean="0"/>
              <a:t>Safety </a:t>
            </a:r>
            <a:endParaRPr lang="en-US" sz="2400" dirty="0" smtClean="0"/>
          </a:p>
        </p:txBody>
      </p:sp>
      <p:sp>
        <p:nvSpPr>
          <p:cNvPr id="30723" name="Content Placeholder 2"/>
          <p:cNvSpPr>
            <a:spLocks noGrp="1"/>
          </p:cNvSpPr>
          <p:nvPr>
            <p:ph idx="1"/>
          </p:nvPr>
        </p:nvSpPr>
        <p:spPr/>
        <p:txBody>
          <a:bodyPr/>
          <a:lstStyle/>
          <a:p>
            <a:r>
              <a:rPr lang="en-US" dirty="0" smtClean="0"/>
              <a:t>Work/Rest Ratio</a:t>
            </a:r>
          </a:p>
          <a:p>
            <a:r>
              <a:rPr lang="en-US" dirty="0" smtClean="0"/>
              <a:t>Sleep</a:t>
            </a:r>
          </a:p>
          <a:p>
            <a:r>
              <a:rPr lang="en-US" dirty="0" smtClean="0"/>
              <a:t>Situational Awareness</a:t>
            </a:r>
          </a:p>
          <a:p>
            <a:pPr lvl="1"/>
            <a:r>
              <a:rPr lang="en-US" dirty="0" smtClean="0"/>
              <a:t>Entering and leaving office</a:t>
            </a:r>
          </a:p>
          <a:p>
            <a:pPr lvl="1"/>
            <a:r>
              <a:rPr lang="en-US" dirty="0" smtClean="0"/>
              <a:t>Notify building manager or others</a:t>
            </a:r>
          </a:p>
          <a:p>
            <a:r>
              <a:rPr lang="en-US" dirty="0" smtClean="0"/>
              <a:t>Drive Safely</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673100"/>
            <a:ext cx="7772400" cy="1143000"/>
          </a:xfrm>
        </p:spPr>
        <p:txBody>
          <a:bodyPr/>
          <a:lstStyle/>
          <a:p>
            <a:pPr eaLnBrk="1" hangingPunct="1"/>
            <a:r>
              <a:rPr lang="en-US" smtClean="0"/>
              <a:t>Get Ready</a:t>
            </a:r>
          </a:p>
        </p:txBody>
      </p:sp>
      <p:sp>
        <p:nvSpPr>
          <p:cNvPr id="33795" name="Content Placeholder 2"/>
          <p:cNvSpPr>
            <a:spLocks noGrp="1"/>
          </p:cNvSpPr>
          <p:nvPr>
            <p:ph idx="1"/>
          </p:nvPr>
        </p:nvSpPr>
        <p:spPr>
          <a:xfrm>
            <a:off x="419100" y="1828800"/>
            <a:ext cx="8318500" cy="4114800"/>
          </a:xfrm>
        </p:spPr>
        <p:txBody>
          <a:bodyPr/>
          <a:lstStyle/>
          <a:p>
            <a:pPr eaLnBrk="1" hangingPunct="1"/>
            <a:r>
              <a:rPr lang="en-US" sz="2400" dirty="0" smtClean="0"/>
              <a:t>Make sure you are listed correctly as an IRIN or IRIN(t) in IQCS, ROSS, and on your red card</a:t>
            </a:r>
          </a:p>
          <a:p>
            <a:pPr eaLnBrk="1" hangingPunct="1"/>
            <a:r>
              <a:rPr lang="en-US" sz="2400" dirty="0" smtClean="0"/>
              <a:t>Maintain contact with your GACC IR liaison – contact info, availability </a:t>
            </a:r>
          </a:p>
          <a:p>
            <a:pPr eaLnBrk="1" hangingPunct="1"/>
            <a:r>
              <a:rPr lang="en-US" sz="2400" dirty="0" smtClean="0"/>
              <a:t>Make sure you have all necessary passwords</a:t>
            </a:r>
          </a:p>
          <a:p>
            <a:pPr lvl="1" eaLnBrk="1" hangingPunct="1"/>
            <a:r>
              <a:rPr lang="en-US" sz="2000" dirty="0" smtClean="0"/>
              <a:t>To get into scanner form and IRIN Area on website</a:t>
            </a:r>
          </a:p>
          <a:p>
            <a:pPr lvl="1" eaLnBrk="1" hangingPunct="1"/>
            <a:r>
              <a:rPr lang="en-US" sz="2000" dirty="0" smtClean="0"/>
              <a:t>Base data, AFF, etc.</a:t>
            </a:r>
          </a:p>
          <a:p>
            <a:pPr lvl="1" eaLnBrk="1" hangingPunct="1"/>
            <a:r>
              <a:rPr lang="en-US" sz="2000" b="1" dirty="0" smtClean="0"/>
              <a:t>NAP user account with IRIN group</a:t>
            </a:r>
          </a:p>
          <a:p>
            <a:pPr eaLnBrk="1" hangingPunct="1"/>
            <a:r>
              <a:rPr lang="en-US" sz="2400" dirty="0" smtClean="0"/>
              <a:t>Track fire activity through Active </a:t>
            </a:r>
            <a:r>
              <a:rPr lang="en-US" sz="2400" dirty="0"/>
              <a:t>Fire Mapping </a:t>
            </a:r>
            <a:r>
              <a:rPr lang="en-US" sz="2400" dirty="0" smtClean="0"/>
              <a:t>(https</a:t>
            </a:r>
            <a:r>
              <a:rPr lang="en-US" sz="2400" dirty="0"/>
              <a:t>://fsapps.nwcg.gov/afm</a:t>
            </a:r>
            <a:r>
              <a:rPr lang="en-US" sz="2400" dirty="0" smtClean="0"/>
              <a:t>/)</a:t>
            </a:r>
          </a:p>
          <a:p>
            <a:pPr eaLnBrk="1" hangingPunct="1"/>
            <a:r>
              <a:rPr lang="en-US" sz="2400" dirty="0" smtClean="0"/>
              <a:t>Track IR activity through the scanner order page</a:t>
            </a:r>
          </a:p>
          <a:p>
            <a:pPr eaLnBrk="1" hangingPunct="1"/>
            <a:r>
              <a:rPr lang="en-US" sz="2400" dirty="0" smtClean="0"/>
              <a:t>Track planes thru AFF or </a:t>
            </a:r>
            <a:r>
              <a:rPr lang="en-US" sz="2400" dirty="0" err="1" smtClean="0"/>
              <a:t>FlightAware</a:t>
            </a:r>
            <a:r>
              <a:rPr lang="en-US" sz="2400" dirty="0" smtClean="0"/>
              <a:t> (XCN44, XCN49)</a:t>
            </a:r>
          </a:p>
          <a:p>
            <a:pPr marL="0" indent="0" eaLnBrk="1" hangingPunct="1">
              <a:buNone/>
            </a:pPr>
            <a:endParaRPr lang="en-US" sz="2800"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73100" y="852055"/>
            <a:ext cx="7772400" cy="774700"/>
          </a:xfrm>
        </p:spPr>
        <p:txBody>
          <a:bodyPr/>
          <a:lstStyle/>
          <a:p>
            <a:r>
              <a:rPr lang="en-US" dirty="0" smtClean="0"/>
              <a:t>Get Ready</a:t>
            </a:r>
          </a:p>
        </p:txBody>
      </p:sp>
      <p:sp>
        <p:nvSpPr>
          <p:cNvPr id="34819" name="Content Placeholder 2"/>
          <p:cNvSpPr>
            <a:spLocks noGrp="1"/>
          </p:cNvSpPr>
          <p:nvPr>
            <p:ph idx="1"/>
          </p:nvPr>
        </p:nvSpPr>
        <p:spPr>
          <a:xfrm>
            <a:off x="673100" y="1611744"/>
            <a:ext cx="7772400" cy="4114800"/>
          </a:xfrm>
        </p:spPr>
        <p:txBody>
          <a:bodyPr/>
          <a:lstStyle/>
          <a:p>
            <a:pPr eaLnBrk="1" hangingPunct="1"/>
            <a:r>
              <a:rPr lang="en-US" sz="2400" dirty="0" smtClean="0"/>
              <a:t>Be prepared</a:t>
            </a:r>
          </a:p>
          <a:p>
            <a:pPr lvl="1" eaLnBrk="1" hangingPunct="1"/>
            <a:r>
              <a:rPr lang="en-US" sz="2000" dirty="0" smtClean="0"/>
              <a:t>Refresher materials on ftp site - /</a:t>
            </a:r>
            <a:r>
              <a:rPr lang="en-US" sz="2000" dirty="0" err="1" smtClean="0"/>
              <a:t>nirops</a:t>
            </a:r>
            <a:r>
              <a:rPr lang="en-US" sz="2000" dirty="0" smtClean="0"/>
              <a:t>/S443_Denver_2017</a:t>
            </a:r>
          </a:p>
          <a:p>
            <a:pPr lvl="1" eaLnBrk="1" hangingPunct="1"/>
            <a:r>
              <a:rPr lang="en-US" sz="2000" dirty="0" smtClean="0"/>
              <a:t>Local base data, local license for ArcGIS (if possible)</a:t>
            </a:r>
          </a:p>
          <a:p>
            <a:pPr lvl="1" eaLnBrk="1" hangingPunct="1"/>
            <a:r>
              <a:rPr lang="en-US" sz="2000" dirty="0" smtClean="0"/>
              <a:t>Good internet connection</a:t>
            </a:r>
          </a:p>
          <a:p>
            <a:pPr eaLnBrk="1" hangingPunct="1"/>
            <a:r>
              <a:rPr lang="en-US" sz="2400" dirty="0" smtClean="0"/>
              <a:t>Be </a:t>
            </a:r>
            <a:r>
              <a:rPr lang="en-US" sz="2400" i="1" dirty="0" smtClean="0"/>
              <a:t>available, </a:t>
            </a:r>
            <a:r>
              <a:rPr lang="en-US" sz="2400" dirty="0" smtClean="0"/>
              <a:t>meaning…..</a:t>
            </a:r>
          </a:p>
          <a:p>
            <a:pPr lvl="1" eaLnBrk="1" hangingPunct="1"/>
            <a:r>
              <a:rPr lang="en-US" sz="2000" dirty="0" smtClean="0"/>
              <a:t>Showing in ROSS as available </a:t>
            </a:r>
          </a:p>
          <a:p>
            <a:pPr lvl="1" eaLnBrk="1" hangingPunct="1"/>
            <a:r>
              <a:rPr lang="en-US" sz="2000" dirty="0" smtClean="0"/>
              <a:t>Have approval &amp; </a:t>
            </a:r>
            <a:r>
              <a:rPr lang="en-US" sz="2000" u="sng" dirty="0" smtClean="0"/>
              <a:t>understanding</a:t>
            </a:r>
            <a:r>
              <a:rPr lang="en-US" sz="2000" dirty="0" smtClean="0"/>
              <a:t> of your supervisor</a:t>
            </a:r>
          </a:p>
          <a:p>
            <a:pPr lvl="1" eaLnBrk="1" hangingPunct="1"/>
            <a:r>
              <a:rPr lang="en-US" sz="2000" dirty="0" smtClean="0"/>
              <a:t>Assume full 14 day assignment</a:t>
            </a:r>
            <a:endParaRPr lang="en-US" sz="2400" dirty="0" smtClean="0"/>
          </a:p>
          <a:p>
            <a:r>
              <a:rPr lang="en-US" sz="2400" i="1" dirty="0" smtClean="0"/>
              <a:t>Update scanner form as soon as you take an assignment with your contact info</a:t>
            </a:r>
          </a:p>
          <a:p>
            <a:r>
              <a:rPr lang="en-US" sz="2400" dirty="0" smtClean="0"/>
              <a:t>Contact incident to discuss communication &amp; coordination, projection, product delivery, etc.</a:t>
            </a:r>
          </a:p>
          <a:p>
            <a:r>
              <a:rPr lang="en-US" sz="2400" dirty="0" smtClean="0"/>
              <a:t>Make sure you have an email for the incident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735263" y="1562100"/>
            <a:ext cx="2730500" cy="825500"/>
          </a:xfrm>
        </p:spPr>
        <p:txBody>
          <a:bodyPr/>
          <a:lstStyle/>
          <a:p>
            <a:r>
              <a:rPr lang="en-US" smtClean="0"/>
              <a:t>Questions?</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7469" y="1003300"/>
            <a:ext cx="150495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698953" y="2997286"/>
            <a:ext cx="6428571" cy="2180952"/>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1231900"/>
            <a:ext cx="7772400" cy="698500"/>
          </a:xfrm>
        </p:spPr>
        <p:txBody>
          <a:bodyPr/>
          <a:lstStyle/>
          <a:p>
            <a:r>
              <a:rPr lang="en-US" dirty="0" smtClean="0"/>
              <a:t>UTFs (Unable to Fill)</a:t>
            </a:r>
            <a:endParaRPr lang="en-US" dirty="0"/>
          </a:p>
        </p:txBody>
      </p:sp>
      <p:sp>
        <p:nvSpPr>
          <p:cNvPr id="3" name="Content Placeholder 2"/>
          <p:cNvSpPr>
            <a:spLocks noGrp="1"/>
          </p:cNvSpPr>
          <p:nvPr>
            <p:ph idx="1"/>
          </p:nvPr>
        </p:nvSpPr>
        <p:spPr>
          <a:xfrm>
            <a:off x="0" y="2235200"/>
            <a:ext cx="3821377" cy="4114800"/>
          </a:xfrm>
        </p:spPr>
        <p:txBody>
          <a:bodyPr/>
          <a:lstStyle/>
          <a:p>
            <a:r>
              <a:rPr lang="en-US" sz="2400" dirty="0" smtClean="0"/>
              <a:t>182 total UTFs (NIROPS only)</a:t>
            </a:r>
          </a:p>
          <a:p>
            <a:r>
              <a:rPr lang="en-US" sz="2400" dirty="0" smtClean="0"/>
              <a:t>UTF rate drops from 10% to 4% when weather UTFs are not counted</a:t>
            </a:r>
          </a:p>
          <a:p>
            <a:r>
              <a:rPr lang="en-US" sz="2400" dirty="0" smtClean="0"/>
              <a:t>UTF for Aircraft 3 - 17% (10% non-weather)</a:t>
            </a:r>
          </a:p>
          <a:p>
            <a:pPr marL="0" indent="0">
              <a:buNone/>
            </a:pPr>
            <a:endParaRPr lang="en-US" sz="2400" dirty="0"/>
          </a:p>
        </p:txBody>
      </p:sp>
      <p:pic>
        <p:nvPicPr>
          <p:cNvPr id="5" name="Picture 4"/>
          <p:cNvPicPr>
            <a:picLocks noChangeAspect="1"/>
          </p:cNvPicPr>
          <p:nvPr/>
        </p:nvPicPr>
        <p:blipFill>
          <a:blip r:embed="rId3"/>
          <a:stretch>
            <a:fillRect/>
          </a:stretch>
        </p:blipFill>
        <p:spPr>
          <a:xfrm>
            <a:off x="3824718" y="2349911"/>
            <a:ext cx="5222338" cy="4201483"/>
          </a:xfrm>
          <a:prstGeom prst="rect">
            <a:avLst/>
          </a:prstGeom>
        </p:spPr>
      </p:pic>
    </p:spTree>
    <p:extLst>
      <p:ext uri="{BB962C8B-B14F-4D97-AF65-F5344CB8AC3E}">
        <p14:creationId xmlns:p14="http://schemas.microsoft.com/office/powerpoint/2010/main" val="2431381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87336" y="2275609"/>
            <a:ext cx="3439391" cy="338554"/>
          </a:xfrm>
          <a:prstGeom prst="rect">
            <a:avLst/>
          </a:prstGeom>
          <a:noFill/>
        </p:spPr>
        <p:txBody>
          <a:bodyPr wrap="square" rtlCol="0">
            <a:spAutoFit/>
          </a:bodyPr>
          <a:lstStyle/>
          <a:p>
            <a:r>
              <a:rPr lang="en-US" dirty="0" smtClean="0"/>
              <a:t>Update with May 1</a:t>
            </a:r>
            <a:r>
              <a:rPr lang="en-US" baseline="30000" dirty="0" smtClean="0"/>
              <a:t>st</a:t>
            </a:r>
            <a:r>
              <a:rPr lang="en-US" dirty="0" smtClean="0"/>
              <a:t> 3 month outlook</a:t>
            </a:r>
            <a:endParaRPr lang="en-US" dirty="0"/>
          </a:p>
        </p:txBody>
      </p:sp>
      <p:pic>
        <p:nvPicPr>
          <p:cNvPr id="3" name="Picture 2"/>
          <p:cNvPicPr>
            <a:picLocks noChangeAspect="1"/>
          </p:cNvPicPr>
          <p:nvPr/>
        </p:nvPicPr>
        <p:blipFill>
          <a:blip r:embed="rId3"/>
          <a:stretch>
            <a:fillRect/>
          </a:stretch>
        </p:blipFill>
        <p:spPr>
          <a:xfrm>
            <a:off x="443428" y="252809"/>
            <a:ext cx="8257143" cy="6352381"/>
          </a:xfrm>
          <a:prstGeom prst="rect">
            <a:avLst/>
          </a:prstGeom>
        </p:spPr>
      </p:pic>
      <p:pic>
        <p:nvPicPr>
          <p:cNvPr id="4" name="Picture 3"/>
          <p:cNvPicPr>
            <a:picLocks noChangeAspect="1"/>
          </p:cNvPicPr>
          <p:nvPr/>
        </p:nvPicPr>
        <p:blipFill>
          <a:blip r:embed="rId4"/>
          <a:stretch>
            <a:fillRect/>
          </a:stretch>
        </p:blipFill>
        <p:spPr>
          <a:xfrm>
            <a:off x="443428" y="233762"/>
            <a:ext cx="8257143" cy="6390476"/>
          </a:xfrm>
          <a:prstGeom prst="rect">
            <a:avLst/>
          </a:prstGeom>
        </p:spPr>
      </p:pic>
      <p:pic>
        <p:nvPicPr>
          <p:cNvPr id="6" name="Picture 5"/>
          <p:cNvPicPr>
            <a:picLocks noChangeAspect="1"/>
          </p:cNvPicPr>
          <p:nvPr/>
        </p:nvPicPr>
        <p:blipFill>
          <a:blip r:embed="rId5"/>
          <a:stretch>
            <a:fillRect/>
          </a:stretch>
        </p:blipFill>
        <p:spPr>
          <a:xfrm>
            <a:off x="443428" y="252809"/>
            <a:ext cx="8257143" cy="6390476"/>
          </a:xfrm>
          <a:prstGeom prst="rect">
            <a:avLst/>
          </a:prstGeom>
        </p:spPr>
      </p:pic>
    </p:spTree>
    <p:extLst>
      <p:ext uri="{BB962C8B-B14F-4D97-AF65-F5344CB8AC3E}">
        <p14:creationId xmlns:p14="http://schemas.microsoft.com/office/powerpoint/2010/main" val="35194289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587336" y="2275609"/>
            <a:ext cx="3439391" cy="338554"/>
          </a:xfrm>
          <a:prstGeom prst="rect">
            <a:avLst/>
          </a:prstGeom>
          <a:noFill/>
        </p:spPr>
        <p:txBody>
          <a:bodyPr wrap="square" rtlCol="0">
            <a:spAutoFit/>
          </a:bodyPr>
          <a:lstStyle/>
          <a:p>
            <a:r>
              <a:rPr lang="en-US" dirty="0" smtClean="0"/>
              <a:t>Update with May 1</a:t>
            </a:r>
            <a:r>
              <a:rPr lang="en-US" baseline="30000" dirty="0" smtClean="0"/>
              <a:t>st</a:t>
            </a:r>
            <a:r>
              <a:rPr lang="en-US" dirty="0" smtClean="0"/>
              <a:t> 3 month outlook</a:t>
            </a:r>
            <a:endParaRPr lang="en-US" dirty="0"/>
          </a:p>
        </p:txBody>
      </p:sp>
      <p:pic>
        <p:nvPicPr>
          <p:cNvPr id="2" name="Picture 1"/>
          <p:cNvPicPr>
            <a:picLocks noChangeAspect="1"/>
          </p:cNvPicPr>
          <p:nvPr/>
        </p:nvPicPr>
        <p:blipFill>
          <a:blip r:embed="rId3"/>
          <a:stretch>
            <a:fillRect/>
          </a:stretch>
        </p:blipFill>
        <p:spPr>
          <a:xfrm>
            <a:off x="1114857" y="743285"/>
            <a:ext cx="6914286" cy="5371429"/>
          </a:xfrm>
          <a:prstGeom prst="rect">
            <a:avLst/>
          </a:prstGeom>
        </p:spPr>
      </p:pic>
      <p:pic>
        <p:nvPicPr>
          <p:cNvPr id="3" name="Picture 2"/>
          <p:cNvPicPr>
            <a:picLocks noChangeAspect="1"/>
          </p:cNvPicPr>
          <p:nvPr/>
        </p:nvPicPr>
        <p:blipFill>
          <a:blip r:embed="rId4"/>
          <a:stretch>
            <a:fillRect/>
          </a:stretch>
        </p:blipFill>
        <p:spPr>
          <a:xfrm>
            <a:off x="1114857" y="743285"/>
            <a:ext cx="7048536" cy="543838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73100" y="647700"/>
            <a:ext cx="7772400" cy="1143000"/>
          </a:xfrm>
        </p:spPr>
        <p:txBody>
          <a:bodyPr/>
          <a:lstStyle/>
          <a:p>
            <a:r>
              <a:rPr lang="en-US" dirty="0" smtClean="0"/>
              <a:t>Currency and Trainees </a:t>
            </a:r>
            <a:r>
              <a:rPr lang="en-US" sz="2400" dirty="0" smtClean="0"/>
              <a:t>(Hope </a:t>
            </a:r>
            <a:r>
              <a:rPr lang="en-US" sz="2400" dirty="0" err="1" smtClean="0"/>
              <a:t>Spriggs</a:t>
            </a:r>
            <a:r>
              <a:rPr lang="en-US" sz="2400" dirty="0" smtClean="0"/>
              <a:t>)</a:t>
            </a:r>
          </a:p>
        </p:txBody>
      </p:sp>
      <p:sp>
        <p:nvSpPr>
          <p:cNvPr id="7171" name="Content Placeholder 2"/>
          <p:cNvSpPr>
            <a:spLocks noGrp="1"/>
          </p:cNvSpPr>
          <p:nvPr>
            <p:ph idx="1"/>
          </p:nvPr>
        </p:nvSpPr>
        <p:spPr>
          <a:xfrm>
            <a:off x="406400" y="1955800"/>
            <a:ext cx="8496300" cy="4734560"/>
          </a:xfrm>
        </p:spPr>
        <p:txBody>
          <a:bodyPr/>
          <a:lstStyle/>
          <a:p>
            <a:r>
              <a:rPr lang="en-US" sz="2400" dirty="0" smtClean="0"/>
              <a:t>Currency requirements </a:t>
            </a:r>
          </a:p>
          <a:p>
            <a:pPr lvl="1"/>
            <a:r>
              <a:rPr lang="en-US" sz="2000" dirty="0" smtClean="0"/>
              <a:t>5 years from date of last assignment</a:t>
            </a:r>
          </a:p>
          <a:p>
            <a:pPr lvl="1"/>
            <a:r>
              <a:rPr lang="en-US" sz="2000" dirty="0" smtClean="0"/>
              <a:t>Update experience record with IQCS Manager each fall</a:t>
            </a:r>
          </a:p>
          <a:p>
            <a:r>
              <a:rPr lang="en-US" sz="2400" dirty="0" smtClean="0"/>
              <a:t>Trainees – remote trainee assignments, how many assignments</a:t>
            </a:r>
          </a:p>
          <a:p>
            <a:pPr lvl="1"/>
            <a:r>
              <a:rPr lang="en-US" sz="2000" dirty="0" smtClean="0"/>
              <a:t>Important to fill out evaluation record(s) completely </a:t>
            </a:r>
          </a:p>
          <a:p>
            <a:r>
              <a:rPr lang="en-US" sz="2400" dirty="0" smtClean="0"/>
              <a:t>NWCG </a:t>
            </a:r>
            <a:r>
              <a:rPr lang="en-US" sz="2400" dirty="0" err="1" smtClean="0"/>
              <a:t>Taskbook</a:t>
            </a:r>
            <a:endParaRPr lang="en-US" sz="2400" dirty="0" smtClean="0"/>
          </a:p>
          <a:p>
            <a:pPr lvl="1"/>
            <a:r>
              <a:rPr lang="en-US" sz="2000" dirty="0" err="1" smtClean="0"/>
              <a:t>Taskbook</a:t>
            </a:r>
            <a:r>
              <a:rPr lang="en-US" sz="2000" dirty="0" smtClean="0"/>
              <a:t> good for 3 years from date of first assignment</a:t>
            </a:r>
          </a:p>
          <a:p>
            <a:pPr lvl="1"/>
            <a:r>
              <a:rPr lang="en-US" sz="2000" dirty="0" smtClean="0"/>
              <a:t>NEW </a:t>
            </a:r>
            <a:r>
              <a:rPr lang="en-US" sz="2000" dirty="0" err="1" smtClean="0"/>
              <a:t>Taskbook</a:t>
            </a:r>
            <a:r>
              <a:rPr lang="en-US" sz="2000" dirty="0" smtClean="0"/>
              <a:t> Location: </a:t>
            </a:r>
            <a:r>
              <a:rPr lang="en-US" sz="2000" dirty="0" smtClean="0">
                <a:hlinkClick r:id="rId3"/>
              </a:rPr>
              <a:t>https</a:t>
            </a:r>
            <a:r>
              <a:rPr lang="en-US" sz="2000" dirty="0">
                <a:hlinkClick r:id="rId3"/>
              </a:rPr>
              <a:t>://</a:t>
            </a:r>
            <a:r>
              <a:rPr lang="en-US" sz="2000" dirty="0" smtClean="0">
                <a:hlinkClick r:id="rId3"/>
              </a:rPr>
              <a:t>www.nwcg.gov/publications/position-taskbooks</a:t>
            </a:r>
            <a:endParaRPr lang="en-US" sz="1600" dirty="0" smtClean="0"/>
          </a:p>
          <a:p>
            <a:r>
              <a:rPr lang="en-US" sz="2400" dirty="0" smtClean="0"/>
              <a:t>RT-130 Annual Fire Refresher  - regional requirement only</a:t>
            </a:r>
          </a:p>
          <a:p>
            <a:r>
              <a:rPr lang="en-US" sz="2400" dirty="0" err="1" smtClean="0"/>
              <a:t>Taskbook</a:t>
            </a:r>
            <a:r>
              <a:rPr lang="en-US" sz="2400" dirty="0" smtClean="0"/>
              <a:t> Evaluations: Example on next slide:</a:t>
            </a:r>
          </a:p>
          <a:p>
            <a:endParaRPr lang="en-US" sz="2400" dirty="0" smtClean="0"/>
          </a:p>
        </p:txBody>
      </p:sp>
    </p:spTree>
    <p:extLst>
      <p:ext uri="{BB962C8B-B14F-4D97-AF65-F5344CB8AC3E}">
        <p14:creationId xmlns:p14="http://schemas.microsoft.com/office/powerpoint/2010/main" val="189662210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nvPr>
        </p:nvGraphicFramePr>
        <p:xfrm>
          <a:off x="1765300" y="47625"/>
          <a:ext cx="5549900" cy="6738938"/>
        </p:xfrm>
        <a:graphic>
          <a:graphicData uri="http://schemas.openxmlformats.org/presentationml/2006/ole">
            <mc:AlternateContent xmlns:mc="http://schemas.openxmlformats.org/markup-compatibility/2006">
              <mc:Choice xmlns:v="urn:schemas-microsoft-com:vml" Requires="v">
                <p:oleObj spid="_x0000_s2057" name="Document" r:id="rId4" imgW="7167183" imgH="8712206" progId="Word.Document.12">
                  <p:embed/>
                </p:oleObj>
              </mc:Choice>
              <mc:Fallback>
                <p:oleObj name="Document" r:id="rId4" imgW="7167183" imgH="8712206" progId="Word.Document.12">
                  <p:embed/>
                  <p:pic>
                    <p:nvPicPr>
                      <p:cNvPr id="0" name=""/>
                      <p:cNvPicPr/>
                      <p:nvPr/>
                    </p:nvPicPr>
                    <p:blipFill>
                      <a:blip r:embed="rId5"/>
                      <a:stretch>
                        <a:fillRect/>
                      </a:stretch>
                    </p:blipFill>
                    <p:spPr>
                      <a:xfrm>
                        <a:off x="1765300" y="47625"/>
                        <a:ext cx="5549900" cy="6738938"/>
                      </a:xfrm>
                      <a:prstGeom prst="rect">
                        <a:avLst/>
                      </a:prstGeom>
                    </p:spPr>
                  </p:pic>
                </p:oleObj>
              </mc:Fallback>
            </mc:AlternateContent>
          </a:graphicData>
        </a:graphic>
      </p:graphicFrame>
    </p:spTree>
    <p:extLst>
      <p:ext uri="{BB962C8B-B14F-4D97-AF65-F5344CB8AC3E}">
        <p14:creationId xmlns:p14="http://schemas.microsoft.com/office/powerpoint/2010/main" val="307493328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8700"/>
            <a:ext cx="7772400" cy="852055"/>
          </a:xfrm>
        </p:spPr>
        <p:txBody>
          <a:bodyPr/>
          <a:lstStyle/>
          <a:p>
            <a:r>
              <a:rPr lang="en-US" dirty="0" smtClean="0"/>
              <a:t>Website Address Changes</a:t>
            </a:r>
            <a:endParaRPr lang="en-US" dirty="0"/>
          </a:p>
        </p:txBody>
      </p:sp>
      <p:sp>
        <p:nvSpPr>
          <p:cNvPr id="3" name="Content Placeholder 2"/>
          <p:cNvSpPr>
            <a:spLocks noGrp="1"/>
          </p:cNvSpPr>
          <p:nvPr>
            <p:ph idx="1"/>
          </p:nvPr>
        </p:nvSpPr>
        <p:spPr>
          <a:xfrm>
            <a:off x="311727" y="2171700"/>
            <a:ext cx="8548494" cy="4114800"/>
          </a:xfrm>
        </p:spPr>
        <p:txBody>
          <a:bodyPr/>
          <a:lstStyle/>
          <a:p>
            <a:r>
              <a:rPr lang="en-US" dirty="0" smtClean="0"/>
              <a:t>NIROPS and Active Fire Maps (AFM)</a:t>
            </a:r>
          </a:p>
          <a:p>
            <a:pPr lvl="1"/>
            <a:r>
              <a:rPr lang="en-US" dirty="0" smtClean="0"/>
              <a:t>NIROPS:  https://fsapps.nwcg.gov/nirops</a:t>
            </a:r>
          </a:p>
          <a:p>
            <a:pPr lvl="1"/>
            <a:r>
              <a:rPr lang="en-US" dirty="0" smtClean="0"/>
              <a:t>AFM:  https://fsapps.nwcg.gov/afm</a:t>
            </a:r>
          </a:p>
          <a:p>
            <a:r>
              <a:rPr lang="en-US" dirty="0" smtClean="0"/>
              <a:t>Download KMLs/KMZs again</a:t>
            </a:r>
          </a:p>
          <a:p>
            <a:pPr lvl="1"/>
            <a:r>
              <a:rPr lang="en-US" dirty="0" smtClean="0"/>
              <a:t>NIROPS CDE</a:t>
            </a:r>
          </a:p>
          <a:p>
            <a:pPr lvl="1"/>
            <a:r>
              <a:rPr lang="en-US" dirty="0" smtClean="0"/>
              <a:t>MODIS and VIIRS</a:t>
            </a:r>
          </a:p>
          <a:p>
            <a:pPr lvl="1"/>
            <a:r>
              <a:rPr lang="en-US" dirty="0" smtClean="0"/>
              <a:t>Don’t presently work with Google Earth Chrome</a:t>
            </a:r>
          </a:p>
        </p:txBody>
      </p:sp>
    </p:spTree>
    <p:extLst>
      <p:ext uri="{BB962C8B-B14F-4D97-AF65-F5344CB8AC3E}">
        <p14:creationId xmlns:p14="http://schemas.microsoft.com/office/powerpoint/2010/main" val="384298874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Designs\Topo.pot</Template>
  <TotalTime>11440</TotalTime>
  <Words>2741</Words>
  <Application>Microsoft Office PowerPoint</Application>
  <PresentationFormat>On-screen Show (4:3)</PresentationFormat>
  <Paragraphs>328</Paragraphs>
  <Slides>35</Slides>
  <Notes>29</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44" baseType="lpstr">
      <vt:lpstr>Arial</vt:lpstr>
      <vt:lpstr>Calibri</vt:lpstr>
      <vt:lpstr>Times New Roman</vt:lpstr>
      <vt:lpstr>Webdings</vt:lpstr>
      <vt:lpstr>Wingdings</vt:lpstr>
      <vt:lpstr>Topo</vt:lpstr>
      <vt:lpstr>1_Topo</vt:lpstr>
      <vt:lpstr>2_Topo</vt:lpstr>
      <vt:lpstr>Document</vt:lpstr>
      <vt:lpstr>2017 Pre-Season Webinar for IRINs</vt:lpstr>
      <vt:lpstr>If you have a question during the webinar</vt:lpstr>
      <vt:lpstr>2016 NIROPS Requests</vt:lpstr>
      <vt:lpstr>UTFs (Unable to Fill)</vt:lpstr>
      <vt:lpstr>PowerPoint Presentation</vt:lpstr>
      <vt:lpstr>PowerPoint Presentation</vt:lpstr>
      <vt:lpstr>Currency and Trainees (Hope Spriggs)</vt:lpstr>
      <vt:lpstr>PowerPoint Presentation</vt:lpstr>
      <vt:lpstr>Website Address Changes</vt:lpstr>
      <vt:lpstr>Online Scanner Order Page  (Jan Johnson)</vt:lpstr>
      <vt:lpstr>Current Orders Reminder</vt:lpstr>
      <vt:lpstr>Average Incident Elevation</vt:lpstr>
      <vt:lpstr>IR Order Modification Log</vt:lpstr>
      <vt:lpstr>Flight Time Critical Check Box</vt:lpstr>
      <vt:lpstr>Reminders From 2016</vt:lpstr>
      <vt:lpstr>Checking Scan Boxes</vt:lpstr>
      <vt:lpstr>Retrieving Archived Orders</vt:lpstr>
      <vt:lpstr>Final (?) Items</vt:lpstr>
      <vt:lpstr>Data Sources (Jim Grace)</vt:lpstr>
      <vt:lpstr>Data Sources</vt:lpstr>
      <vt:lpstr>Data Sources</vt:lpstr>
      <vt:lpstr>Scan Boxes</vt:lpstr>
      <vt:lpstr>Logs</vt:lpstr>
      <vt:lpstr>Logs - examples</vt:lpstr>
      <vt:lpstr>Halo issue</vt:lpstr>
      <vt:lpstr>Halo issue</vt:lpstr>
      <vt:lpstr>NIFC FTP Site</vt:lpstr>
      <vt:lpstr>Remember….</vt:lpstr>
      <vt:lpstr>IRIN Area Documents</vt:lpstr>
      <vt:lpstr>Phoenix vs FLIR document</vt:lpstr>
      <vt:lpstr>Projections and Sticky Tolerance</vt:lpstr>
      <vt:lpstr>Safety </vt:lpstr>
      <vt:lpstr>Get Ready</vt:lpstr>
      <vt:lpstr>Get Ready</vt:lpstr>
      <vt:lpstr>Questions?</vt:lpstr>
    </vt:vector>
  </TitlesOfParts>
  <Company>USDA Forest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Sensing in the Forest Service</dc:title>
  <dc:creator>RSAC</dc:creator>
  <cp:lastModifiedBy>Mellin, Thomas C -FS</cp:lastModifiedBy>
  <cp:revision>564</cp:revision>
  <cp:lastPrinted>2013-05-06T19:11:17Z</cp:lastPrinted>
  <dcterms:created xsi:type="dcterms:W3CDTF">1999-12-01T18:22:10Z</dcterms:created>
  <dcterms:modified xsi:type="dcterms:W3CDTF">2017-05-09T21:41:39Z</dcterms:modified>
</cp:coreProperties>
</file>