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08" r:id="rId2"/>
  </p:sldMasterIdLst>
  <p:notesMasterIdLst>
    <p:notesMasterId r:id="rId28"/>
  </p:notesMasterIdLst>
  <p:handoutMasterIdLst>
    <p:handoutMasterId r:id="rId29"/>
  </p:handoutMasterIdLst>
  <p:sldIdLst>
    <p:sldId id="368" r:id="rId3"/>
    <p:sldId id="498" r:id="rId4"/>
    <p:sldId id="472" r:id="rId5"/>
    <p:sldId id="473" r:id="rId6"/>
    <p:sldId id="499" r:id="rId7"/>
    <p:sldId id="510" r:id="rId8"/>
    <p:sldId id="478" r:id="rId9"/>
    <p:sldId id="475" r:id="rId10"/>
    <p:sldId id="481" r:id="rId11"/>
    <p:sldId id="517" r:id="rId12"/>
    <p:sldId id="512" r:id="rId13"/>
    <p:sldId id="477" r:id="rId14"/>
    <p:sldId id="489" r:id="rId15"/>
    <p:sldId id="485" r:id="rId16"/>
    <p:sldId id="508" r:id="rId17"/>
    <p:sldId id="506" r:id="rId18"/>
    <p:sldId id="509" r:id="rId19"/>
    <p:sldId id="518" r:id="rId20"/>
    <p:sldId id="483" r:id="rId21"/>
    <p:sldId id="490" r:id="rId22"/>
    <p:sldId id="488" r:id="rId23"/>
    <p:sldId id="515" r:id="rId24"/>
    <p:sldId id="487" r:id="rId25"/>
    <p:sldId id="501" r:id="rId26"/>
    <p:sldId id="513" r:id="rId27"/>
  </p:sldIdLst>
  <p:sldSz cx="9144000" cy="6858000" type="screen4x3"/>
  <p:notesSz cx="7315200" cy="9601200"/>
  <p:defaultTextStyle>
    <a:defPPr>
      <a:defRPr lang="en-US"/>
    </a:defPPr>
    <a:lvl1pPr algn="l" rtl="0" fontAlgn="base">
      <a:spcBef>
        <a:spcPct val="0"/>
      </a:spcBef>
      <a:spcAft>
        <a:spcPct val="0"/>
      </a:spcAft>
      <a:defRPr sz="1600" kern="1200">
        <a:solidFill>
          <a:schemeClr val="bg1"/>
        </a:solidFill>
        <a:latin typeface="Times New Roman" pitchFamily="18" charset="0"/>
        <a:ea typeface="+mn-ea"/>
        <a:cs typeface="+mn-cs"/>
      </a:defRPr>
    </a:lvl1pPr>
    <a:lvl2pPr marL="457200" algn="l" rtl="0" fontAlgn="base">
      <a:spcBef>
        <a:spcPct val="0"/>
      </a:spcBef>
      <a:spcAft>
        <a:spcPct val="0"/>
      </a:spcAft>
      <a:defRPr sz="1600" kern="1200">
        <a:solidFill>
          <a:schemeClr val="bg1"/>
        </a:solidFill>
        <a:latin typeface="Times New Roman" pitchFamily="18" charset="0"/>
        <a:ea typeface="+mn-ea"/>
        <a:cs typeface="+mn-cs"/>
      </a:defRPr>
    </a:lvl2pPr>
    <a:lvl3pPr marL="914400" algn="l" rtl="0" fontAlgn="base">
      <a:spcBef>
        <a:spcPct val="0"/>
      </a:spcBef>
      <a:spcAft>
        <a:spcPct val="0"/>
      </a:spcAft>
      <a:defRPr sz="1600" kern="1200">
        <a:solidFill>
          <a:schemeClr val="bg1"/>
        </a:solidFill>
        <a:latin typeface="Times New Roman" pitchFamily="18" charset="0"/>
        <a:ea typeface="+mn-ea"/>
        <a:cs typeface="+mn-cs"/>
      </a:defRPr>
    </a:lvl3pPr>
    <a:lvl4pPr marL="1371600" algn="l" rtl="0" fontAlgn="base">
      <a:spcBef>
        <a:spcPct val="0"/>
      </a:spcBef>
      <a:spcAft>
        <a:spcPct val="0"/>
      </a:spcAft>
      <a:defRPr sz="1600" kern="1200">
        <a:solidFill>
          <a:schemeClr val="bg1"/>
        </a:solidFill>
        <a:latin typeface="Times New Roman" pitchFamily="18" charset="0"/>
        <a:ea typeface="+mn-ea"/>
        <a:cs typeface="+mn-cs"/>
      </a:defRPr>
    </a:lvl4pPr>
    <a:lvl5pPr marL="1828800" algn="l" rtl="0" fontAlgn="base">
      <a:spcBef>
        <a:spcPct val="0"/>
      </a:spcBef>
      <a:spcAft>
        <a:spcPct val="0"/>
      </a:spcAft>
      <a:defRPr sz="1600" kern="1200">
        <a:solidFill>
          <a:schemeClr val="bg1"/>
        </a:solidFill>
        <a:latin typeface="Times New Roman" pitchFamily="18" charset="0"/>
        <a:ea typeface="+mn-ea"/>
        <a:cs typeface="+mn-cs"/>
      </a:defRPr>
    </a:lvl5pPr>
    <a:lvl6pPr marL="2286000" algn="l" defTabSz="914400" rtl="0" eaLnBrk="1" latinLnBrk="0" hangingPunct="1">
      <a:defRPr sz="1600" kern="1200">
        <a:solidFill>
          <a:schemeClr val="bg1"/>
        </a:solidFill>
        <a:latin typeface="Times New Roman" pitchFamily="18" charset="0"/>
        <a:ea typeface="+mn-ea"/>
        <a:cs typeface="+mn-cs"/>
      </a:defRPr>
    </a:lvl6pPr>
    <a:lvl7pPr marL="2743200" algn="l" defTabSz="914400" rtl="0" eaLnBrk="1" latinLnBrk="0" hangingPunct="1">
      <a:defRPr sz="1600" kern="1200">
        <a:solidFill>
          <a:schemeClr val="bg1"/>
        </a:solidFill>
        <a:latin typeface="Times New Roman" pitchFamily="18" charset="0"/>
        <a:ea typeface="+mn-ea"/>
        <a:cs typeface="+mn-cs"/>
      </a:defRPr>
    </a:lvl7pPr>
    <a:lvl8pPr marL="3200400" algn="l" defTabSz="914400" rtl="0" eaLnBrk="1" latinLnBrk="0" hangingPunct="1">
      <a:defRPr sz="1600" kern="1200">
        <a:solidFill>
          <a:schemeClr val="bg1"/>
        </a:solidFill>
        <a:latin typeface="Times New Roman" pitchFamily="18" charset="0"/>
        <a:ea typeface="+mn-ea"/>
        <a:cs typeface="+mn-cs"/>
      </a:defRPr>
    </a:lvl8pPr>
    <a:lvl9pPr marL="3657600" algn="l" defTabSz="914400" rtl="0" eaLnBrk="1" latinLnBrk="0" hangingPunct="1">
      <a:defRPr sz="16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00CC"/>
    <a:srgbClr val="003300"/>
    <a:srgbClr val="C3CEAE"/>
    <a:srgbClr val="619397"/>
    <a:srgbClr val="33CCCC"/>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973" autoAdjust="0"/>
  </p:normalViewPr>
  <p:slideViewPr>
    <p:cSldViewPr snapToGrid="0">
      <p:cViewPr varScale="1">
        <p:scale>
          <a:sx n="69" d="100"/>
          <a:sy n="69" d="100"/>
        </p:scale>
        <p:origin x="96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546" y="3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621">
              <a:defRPr sz="1200">
                <a:solidFill>
                  <a:schemeClr val="tx1"/>
                </a:solidFill>
              </a:defRPr>
            </a:lvl1pPr>
          </a:lstStyle>
          <a:p>
            <a:pPr>
              <a:defRPr/>
            </a:pPr>
            <a:endParaRPr lang="en-US"/>
          </a:p>
        </p:txBody>
      </p:sp>
      <p:sp>
        <p:nvSpPr>
          <p:cNvPr id="233475" name="Rectangle 3"/>
          <p:cNvSpPr>
            <a:spLocks noGrp="1" noChangeArrowheads="1"/>
          </p:cNvSpPr>
          <p:nvPr>
            <p:ph type="dt" sz="quarter" idx="1"/>
          </p:nvPr>
        </p:nvSpPr>
        <p:spPr bwMode="auto">
          <a:xfrm>
            <a:off x="4144618"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621">
              <a:defRPr sz="1200">
                <a:solidFill>
                  <a:schemeClr val="tx1"/>
                </a:solidFill>
              </a:defRPr>
            </a:lvl1pPr>
          </a:lstStyle>
          <a:p>
            <a:pPr>
              <a:defRPr/>
            </a:pPr>
            <a:endParaRPr lang="en-US"/>
          </a:p>
        </p:txBody>
      </p:sp>
      <p:sp>
        <p:nvSpPr>
          <p:cNvPr id="233476" name="Rectangle 4"/>
          <p:cNvSpPr>
            <a:spLocks noGrp="1" noChangeArrowheads="1"/>
          </p:cNvSpPr>
          <p:nvPr>
            <p:ph type="ftr" sz="quarter" idx="2"/>
          </p:nvPr>
        </p:nvSpPr>
        <p:spPr bwMode="auto">
          <a:xfrm>
            <a:off x="0"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621">
              <a:defRPr sz="1200">
                <a:solidFill>
                  <a:schemeClr val="tx1"/>
                </a:solidFill>
              </a:defRPr>
            </a:lvl1pPr>
          </a:lstStyle>
          <a:p>
            <a:pPr>
              <a:defRPr/>
            </a:pPr>
            <a:endParaRPr lang="en-US"/>
          </a:p>
        </p:txBody>
      </p:sp>
      <p:sp>
        <p:nvSpPr>
          <p:cNvPr id="233477" name="Rectangle 5"/>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621">
              <a:defRPr sz="1200">
                <a:solidFill>
                  <a:schemeClr val="tx1"/>
                </a:solidFill>
              </a:defRPr>
            </a:lvl1pPr>
          </a:lstStyle>
          <a:p>
            <a:pPr>
              <a:defRPr/>
            </a:pPr>
            <a:fld id="{0A65A37E-0876-4127-9092-8CB9C009DC3C}" type="slidenum">
              <a:rPr lang="en-US"/>
              <a:pPr>
                <a:defRPr/>
              </a:pPr>
              <a:t>‹#›</a:t>
            </a:fld>
            <a:endParaRPr lang="en-US"/>
          </a:p>
        </p:txBody>
      </p:sp>
    </p:spTree>
    <p:extLst>
      <p:ext uri="{BB962C8B-B14F-4D97-AF65-F5344CB8AC3E}">
        <p14:creationId xmlns:p14="http://schemas.microsoft.com/office/powerpoint/2010/main" val="666896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621">
              <a:defRPr sz="1200">
                <a:solidFill>
                  <a:schemeClr val="tx1"/>
                </a:solidFill>
                <a:latin typeface="Arial" charset="0"/>
              </a:defRPr>
            </a:lvl1pPr>
          </a:lstStyle>
          <a:p>
            <a:pPr>
              <a:defRPr/>
            </a:pPr>
            <a:endParaRPr lang="en-US"/>
          </a:p>
        </p:txBody>
      </p:sp>
      <p:sp>
        <p:nvSpPr>
          <p:cNvPr id="80899" name="Rectangle 3"/>
          <p:cNvSpPr>
            <a:spLocks noGrp="1" noChangeArrowheads="1"/>
          </p:cNvSpPr>
          <p:nvPr>
            <p:ph type="dt" idx="1"/>
          </p:nvPr>
        </p:nvSpPr>
        <p:spPr bwMode="auto">
          <a:xfrm>
            <a:off x="4144618"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621">
              <a:defRPr sz="1200">
                <a:solidFill>
                  <a:schemeClr val="tx1"/>
                </a:solidFill>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75693" y="4561226"/>
            <a:ext cx="5363817" cy="4318573"/>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621">
              <a:defRPr sz="1200">
                <a:solidFill>
                  <a:schemeClr val="tx1"/>
                </a:solidFill>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4144618"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621">
              <a:defRPr sz="1200">
                <a:solidFill>
                  <a:schemeClr val="tx1"/>
                </a:solidFill>
                <a:latin typeface="Arial" charset="0"/>
              </a:defRPr>
            </a:lvl1pPr>
          </a:lstStyle>
          <a:p>
            <a:pPr>
              <a:defRPr/>
            </a:pPr>
            <a:fld id="{4CABA845-5E1E-4A99-837E-D4B998F553FA}" type="slidenum">
              <a:rPr lang="en-US"/>
              <a:pPr>
                <a:defRPr/>
              </a:pPr>
              <a:t>‹#›</a:t>
            </a:fld>
            <a:endParaRPr lang="en-US"/>
          </a:p>
        </p:txBody>
      </p:sp>
    </p:spTree>
    <p:extLst>
      <p:ext uri="{BB962C8B-B14F-4D97-AF65-F5344CB8AC3E}">
        <p14:creationId xmlns:p14="http://schemas.microsoft.com/office/powerpoint/2010/main" val="2278755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7258719-A31C-417F-8403-3DBFD01FE4B2}" type="slidenum">
              <a:rPr lang="en-US" smtClean="0"/>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Schultz Fire – Flagstaff, AZ 2010</a:t>
            </a:r>
          </a:p>
        </p:txBody>
      </p:sp>
    </p:spTree>
    <p:extLst>
      <p:ext uri="{BB962C8B-B14F-4D97-AF65-F5344CB8AC3E}">
        <p14:creationId xmlns:p14="http://schemas.microsoft.com/office/powerpoint/2010/main" val="634219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Approx</a:t>
            </a:r>
            <a:r>
              <a:rPr lang="en-US" dirty="0" smtClean="0"/>
              <a:t> 70% of the flight area was covered by clouds.  Failure to include this in the map could lead to erroneous conclusions about fire activity.  Note that is some cases there are heat sources hot enough to trigger the sensor thru the cloud cover depending on the amount of heat and the thickness of the clouds.</a:t>
            </a:r>
            <a:endParaRPr lang="en-US" dirty="0"/>
          </a:p>
        </p:txBody>
      </p:sp>
      <p:sp>
        <p:nvSpPr>
          <p:cNvPr id="4" name="Slide Number Placeholder 3"/>
          <p:cNvSpPr>
            <a:spLocks noGrp="1"/>
          </p:cNvSpPr>
          <p:nvPr>
            <p:ph type="sldNum" sz="quarter" idx="10"/>
          </p:nvPr>
        </p:nvSpPr>
        <p:spPr/>
        <p:txBody>
          <a:bodyPr/>
          <a:lstStyle/>
          <a:p>
            <a:pPr>
              <a:defRPr/>
            </a:pPr>
            <a:fld id="{4CABA845-5E1E-4A99-837E-D4B998F553FA}" type="slidenum">
              <a:rPr lang="en-US" smtClean="0"/>
              <a:pPr>
                <a:defRPr/>
              </a:pPr>
              <a:t>15</a:t>
            </a:fld>
            <a:endParaRPr lang="en-US"/>
          </a:p>
        </p:txBody>
      </p:sp>
    </p:spTree>
    <p:extLst>
      <p:ext uri="{BB962C8B-B14F-4D97-AF65-F5344CB8AC3E}">
        <p14:creationId xmlns:p14="http://schemas.microsoft.com/office/powerpoint/2010/main" val="48478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Zip file should contain just the </a:t>
            </a:r>
            <a:r>
              <a:rPr lang="en-US" dirty="0" err="1" smtClean="0"/>
              <a:t>shapefiles</a:t>
            </a:r>
            <a:r>
              <a:rPr lang="en-US" dirty="0" smtClean="0"/>
              <a:t>.  PDF should be separate</a:t>
            </a:r>
            <a:endParaRPr lang="en-US" dirty="0"/>
          </a:p>
        </p:txBody>
      </p:sp>
      <p:sp>
        <p:nvSpPr>
          <p:cNvPr id="4" name="Slide Number Placeholder 3"/>
          <p:cNvSpPr>
            <a:spLocks noGrp="1"/>
          </p:cNvSpPr>
          <p:nvPr>
            <p:ph type="sldNum" sz="quarter" idx="10"/>
          </p:nvPr>
        </p:nvSpPr>
        <p:spPr/>
        <p:txBody>
          <a:bodyPr/>
          <a:lstStyle/>
          <a:p>
            <a:pPr>
              <a:defRPr/>
            </a:pPr>
            <a:fld id="{4CABA845-5E1E-4A99-837E-D4B998F553FA}" type="slidenum">
              <a:rPr lang="en-US" smtClean="0"/>
              <a:pPr>
                <a:defRPr/>
              </a:pPr>
              <a:t>16</a:t>
            </a:fld>
            <a:endParaRPr lang="en-US"/>
          </a:p>
        </p:txBody>
      </p:sp>
    </p:spTree>
    <p:extLst>
      <p:ext uri="{BB962C8B-B14F-4D97-AF65-F5344CB8AC3E}">
        <p14:creationId xmlns:p14="http://schemas.microsoft.com/office/powerpoint/2010/main" val="96637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Connection speeds at ICP can be very slow so you don’t want the pdfs to be too big.</a:t>
            </a:r>
            <a:endParaRPr lang="en-US" dirty="0"/>
          </a:p>
        </p:txBody>
      </p:sp>
      <p:sp>
        <p:nvSpPr>
          <p:cNvPr id="4" name="Slide Number Placeholder 3"/>
          <p:cNvSpPr>
            <a:spLocks noGrp="1"/>
          </p:cNvSpPr>
          <p:nvPr>
            <p:ph type="sldNum" sz="quarter" idx="10"/>
          </p:nvPr>
        </p:nvSpPr>
        <p:spPr/>
        <p:txBody>
          <a:bodyPr/>
          <a:lstStyle/>
          <a:p>
            <a:pPr>
              <a:defRPr/>
            </a:pPr>
            <a:fld id="{4CABA845-5E1E-4A99-837E-D4B998F553FA}" type="slidenum">
              <a:rPr lang="en-US" smtClean="0"/>
              <a:pPr>
                <a:defRPr/>
              </a:pPr>
              <a:t>17</a:t>
            </a:fld>
            <a:endParaRPr lang="en-US"/>
          </a:p>
        </p:txBody>
      </p:sp>
    </p:spTree>
    <p:extLst>
      <p:ext uri="{BB962C8B-B14F-4D97-AF65-F5344CB8AC3E}">
        <p14:creationId xmlns:p14="http://schemas.microsoft.com/office/powerpoint/2010/main" val="412552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5EB9B8F-A7C2-4709-9D9E-E231FC5BBD1E}"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Communication can be much more difficult with remote interpreting – a major drawback, lots of time waiting for phone to pick up.</a:t>
            </a:r>
          </a:p>
          <a:p>
            <a:pPr eaLnBrk="1" hangingPunct="1"/>
            <a:r>
              <a:rPr lang="en-US" dirty="0" smtClean="0"/>
              <a:t>Other products (zoomed maps, small handouts for field personnel etc.) should be negotiated as time permits. Can quickly become expected products.  </a:t>
            </a:r>
          </a:p>
          <a:p>
            <a:pPr eaLnBrk="1" hangingPunct="1"/>
            <a:r>
              <a:rPr lang="en-US" dirty="0" smtClean="0"/>
              <a:t>PM briefing good for finding out what the fire did while you were asleep, new areas of concern, any new issues with that night’s flights.</a:t>
            </a:r>
          </a:p>
        </p:txBody>
      </p:sp>
    </p:spTree>
    <p:extLst>
      <p:ext uri="{BB962C8B-B14F-4D97-AF65-F5344CB8AC3E}">
        <p14:creationId xmlns:p14="http://schemas.microsoft.com/office/powerpoint/2010/main" val="79480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7E5C143-5A2B-4588-98A1-DBE96EA1DA6D}"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0217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006BF42-E1F5-4103-B75B-AD9426681EFA}" type="slidenum">
              <a:rPr lang="en-US" smtClean="0"/>
              <a:pPr/>
              <a:t>21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Anyone can download data from Incident folders, need password to upload data. Set up an email account on yahoo or </a:t>
            </a:r>
            <a:r>
              <a:rPr lang="en-US" dirty="0" err="1" smtClean="0"/>
              <a:t>gmail</a:t>
            </a:r>
            <a:r>
              <a:rPr lang="en-US" dirty="0" smtClean="0"/>
              <a:t>.</a:t>
            </a:r>
          </a:p>
        </p:txBody>
      </p:sp>
    </p:spTree>
    <p:extLst>
      <p:ext uri="{BB962C8B-B14F-4D97-AF65-F5344CB8AC3E}">
        <p14:creationId xmlns:p14="http://schemas.microsoft.com/office/powerpoint/2010/main" val="423840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465A8E8-C46B-4020-8CDB-A40A7D7736C4}" type="slidenum">
              <a:rPr lang="en-US" smtClean="0"/>
              <a:pPr/>
              <a:t>23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7010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65200"/>
            <a:fld id="{E89BE2CA-59CC-4BDA-9C22-3D8D427D7A70}" type="slidenum">
              <a:rPr lang="en-US" smtClean="0">
                <a:solidFill>
                  <a:prstClr val="white"/>
                </a:solidFill>
              </a:rPr>
              <a:pPr defTabSz="965200"/>
              <a:t>25</a:t>
            </a:fld>
            <a:endParaRPr lang="en-US" smtClean="0">
              <a:solidFill>
                <a:prstClr val="white"/>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King Fire – Eldorado NF, CA 2014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Sept 17 grew by 50,000+ acres making a 13 mile run to the northeast and nearly tripling in size, final size of 97,717 acres.</a:t>
            </a:r>
          </a:p>
        </p:txBody>
      </p:sp>
    </p:spTree>
    <p:extLst>
      <p:ext uri="{BB962C8B-B14F-4D97-AF65-F5344CB8AC3E}">
        <p14:creationId xmlns:p14="http://schemas.microsoft.com/office/powerpoint/2010/main" val="203520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F1B39BE-EE64-48A0-B776-9E8BC4A19702}"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Every data layer will be produced, if applicable, regardless of what is requested by an individual SITL.</a:t>
            </a:r>
          </a:p>
        </p:txBody>
      </p:sp>
    </p:spTree>
    <p:extLst>
      <p:ext uri="{BB962C8B-B14F-4D97-AF65-F5344CB8AC3E}">
        <p14:creationId xmlns:p14="http://schemas.microsoft.com/office/powerpoint/2010/main" val="957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D40299B-A755-4459-A9D9-70B1AABB5627}" type="slidenum">
              <a:rPr lang="en-US" smtClean="0"/>
              <a:pPr/>
              <a:t>7</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7991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0174E8D-6869-4889-9F89-A0F56E44D793}" type="slidenum">
              <a:rPr lang="en-US" smtClean="0"/>
              <a:pPr/>
              <a:t>9</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dirty="0" smtClean="0"/>
              <a:t>Do all naming and renaming in </a:t>
            </a:r>
            <a:r>
              <a:rPr lang="en-US" dirty="0" err="1" smtClean="0"/>
              <a:t>ArcCatalog</a:t>
            </a:r>
            <a:r>
              <a:rPr lang="en-US" dirty="0" smtClean="0"/>
              <a:t> so that it applies to all the associate files for a given data layer.  Make sure there is a .</a:t>
            </a:r>
            <a:r>
              <a:rPr lang="en-US" dirty="0" err="1" smtClean="0"/>
              <a:t>prj</a:t>
            </a:r>
            <a:r>
              <a:rPr lang="en-US" dirty="0" smtClean="0"/>
              <a:t> file.  Time</a:t>
            </a:r>
            <a:r>
              <a:rPr lang="en-US" baseline="0" dirty="0" smtClean="0"/>
              <a:t> should be listed in local time at incident location</a:t>
            </a:r>
            <a:endParaRPr lang="en-US" dirty="0" smtClean="0"/>
          </a:p>
        </p:txBody>
      </p:sp>
    </p:spTree>
    <p:extLst>
      <p:ext uri="{BB962C8B-B14F-4D97-AF65-F5344CB8AC3E}">
        <p14:creationId xmlns:p14="http://schemas.microsoft.com/office/powerpoint/2010/main" val="26243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D40299B-A755-4459-A9D9-70B1AABB5627}" type="slidenum">
              <a:rPr lang="en-US" smtClean="0"/>
              <a:pPr/>
              <a:t>10</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smtClean="0"/>
              <a:t>Part of work early in shift before imagery is received.</a:t>
            </a:r>
          </a:p>
          <a:p>
            <a:pPr eaLnBrk="1" hangingPunct="1"/>
            <a:r>
              <a:rPr lang="en-US" dirty="0" smtClean="0"/>
              <a:t>With geodatabases beware of version compatibility issues</a:t>
            </a:r>
          </a:p>
        </p:txBody>
      </p:sp>
    </p:spTree>
    <p:extLst>
      <p:ext uri="{BB962C8B-B14F-4D97-AF65-F5344CB8AC3E}">
        <p14:creationId xmlns:p14="http://schemas.microsoft.com/office/powerpoint/2010/main" val="284430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NIROPS logo should be added</a:t>
            </a:r>
            <a:endParaRPr lang="en-US" dirty="0"/>
          </a:p>
        </p:txBody>
      </p:sp>
      <p:sp>
        <p:nvSpPr>
          <p:cNvPr id="4" name="Slide Number Placeholder 3"/>
          <p:cNvSpPr>
            <a:spLocks noGrp="1"/>
          </p:cNvSpPr>
          <p:nvPr>
            <p:ph type="sldNum" sz="quarter" idx="10"/>
          </p:nvPr>
        </p:nvSpPr>
        <p:spPr/>
        <p:txBody>
          <a:bodyPr/>
          <a:lstStyle/>
          <a:p>
            <a:pPr>
              <a:defRPr/>
            </a:pPr>
            <a:fld id="{4CABA845-5E1E-4A99-837E-D4B998F553FA}" type="slidenum">
              <a:rPr lang="en-US" smtClean="0"/>
              <a:pPr>
                <a:defRPr/>
              </a:pPr>
              <a:t>11</a:t>
            </a:fld>
            <a:endParaRPr lang="en-US"/>
          </a:p>
        </p:txBody>
      </p:sp>
    </p:spTree>
    <p:extLst>
      <p:ext uri="{BB962C8B-B14F-4D97-AF65-F5344CB8AC3E}">
        <p14:creationId xmlns:p14="http://schemas.microsoft.com/office/powerpoint/2010/main" val="79075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99D2D81-76B9-44B8-9DA9-0C1319C4E688}" type="slidenum">
              <a:rPr lang="en-US" smtClean="0"/>
              <a:pPr/>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Good to have GISS’s cell phone or contact info so you can let them know when it is up on the ftp site.</a:t>
            </a:r>
          </a:p>
          <a:p>
            <a:pPr eaLnBrk="1" hangingPunct="1"/>
            <a:r>
              <a:rPr lang="en-US" dirty="0" smtClean="0"/>
              <a:t>PDF is important so that SITL and others can get a quick look without firing up </a:t>
            </a:r>
            <a:r>
              <a:rPr lang="en-US" dirty="0" err="1" smtClean="0"/>
              <a:t>ArcMap</a:t>
            </a:r>
            <a:r>
              <a:rPr lang="en-US" dirty="0" smtClean="0"/>
              <a:t>.</a:t>
            </a:r>
          </a:p>
          <a:p>
            <a:pPr eaLnBrk="1" hangingPunct="1"/>
            <a:r>
              <a:rPr lang="en-US" dirty="0" smtClean="0"/>
              <a:t>Quick looks can be printed for other interested parties as long as not for release.</a:t>
            </a:r>
          </a:p>
        </p:txBody>
      </p:sp>
    </p:spTree>
    <p:extLst>
      <p:ext uri="{BB962C8B-B14F-4D97-AF65-F5344CB8AC3E}">
        <p14:creationId xmlns:p14="http://schemas.microsoft.com/office/powerpoint/2010/main" val="227916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9D26F5A4-E7CE-4EC7-9AE9-04BEE1352A2F}" type="slidenum">
              <a:rPr lang="en-US" smtClean="0"/>
              <a:pPr/>
              <a:t>13</a:t>
            </a:fld>
            <a:endParaRPr lang="en-US" smtClean="0"/>
          </a:p>
        </p:txBody>
      </p:sp>
    </p:spTree>
    <p:extLst>
      <p:ext uri="{BB962C8B-B14F-4D97-AF65-F5344CB8AC3E}">
        <p14:creationId xmlns:p14="http://schemas.microsoft.com/office/powerpoint/2010/main" val="387941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8FE0280-7229-4943-838B-FBFC84B1834F}" type="slidenum">
              <a:rPr lang="en-US" smtClean="0"/>
              <a:pPr/>
              <a:t>14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Big difference between not showing heat and not getting coverage.  Southeast edge of this fire was very active the previous night.</a:t>
            </a:r>
          </a:p>
        </p:txBody>
      </p:sp>
    </p:spTree>
    <p:extLst>
      <p:ext uri="{BB962C8B-B14F-4D97-AF65-F5344CB8AC3E}">
        <p14:creationId xmlns:p14="http://schemas.microsoft.com/office/powerpoint/2010/main" val="1177497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7"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US"/>
            </a:p>
          </p:txBody>
        </p:sp>
        <p:sp>
          <p:nvSpPr>
            <p:cNvPr id="10"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pic>
          <p:nvPicPr>
            <p:cNvPr id="24" name="Picture 22" descr="Topbanx"/>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en-US"/>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en-US"/>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en-US"/>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en-US"/>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FF3EA82F-6C3B-4988-A902-55A2B1B57694}"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5D0C8DA5-FA5D-4898-A2A7-8E65751C0ED6}"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B02F4496-0C77-4676-A9DF-9EBCCDE4FD0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5"/>
          <p:cNvSpPr>
            <a:spLocks noGrp="1" noChangeArrowheads="1"/>
          </p:cNvSpPr>
          <p:nvPr>
            <p:ph type="dt" sz="half" idx="10"/>
          </p:nvPr>
        </p:nvSpPr>
        <p:spPr>
          <a:ln/>
        </p:spPr>
        <p:txBody>
          <a:bodyPr/>
          <a:lstStyle>
            <a:lvl1pPr>
              <a:defRPr/>
            </a:lvl1pPr>
          </a:lstStyle>
          <a:p>
            <a:pPr>
              <a:defRPr/>
            </a:pPr>
            <a:endParaRPr lang="en-US"/>
          </a:p>
        </p:txBody>
      </p:sp>
      <p:sp>
        <p:nvSpPr>
          <p:cNvPr id="7" name="Rectangle 26"/>
          <p:cNvSpPr>
            <a:spLocks noGrp="1" noChangeArrowheads="1"/>
          </p:cNvSpPr>
          <p:nvPr>
            <p:ph type="ftr" sz="quarter" idx="11"/>
          </p:nvPr>
        </p:nvSpPr>
        <p:spPr>
          <a:ln/>
        </p:spPr>
        <p:txBody>
          <a:bodyPr/>
          <a:lstStyle>
            <a:lvl1pPr>
              <a:defRPr/>
            </a:lvl1pPr>
          </a:lstStyle>
          <a:p>
            <a:pPr>
              <a:defRPr/>
            </a:pPr>
            <a:endParaRPr lang="en-US"/>
          </a:p>
        </p:txBody>
      </p:sp>
      <p:sp>
        <p:nvSpPr>
          <p:cNvPr id="8" name="Rectangle 27"/>
          <p:cNvSpPr>
            <a:spLocks noGrp="1" noChangeArrowheads="1"/>
          </p:cNvSpPr>
          <p:nvPr>
            <p:ph type="sldNum" sz="quarter" idx="12"/>
          </p:nvPr>
        </p:nvSpPr>
        <p:spPr>
          <a:ln/>
        </p:spPr>
        <p:txBody>
          <a:bodyPr/>
          <a:lstStyle>
            <a:lvl1pPr>
              <a:defRPr/>
            </a:lvl1pPr>
          </a:lstStyle>
          <a:p>
            <a:pPr>
              <a:defRPr/>
            </a:pPr>
            <a:fld id="{92005FDF-F7B7-425A-88B7-604B7800551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99B42E3F-1119-41E1-B4EA-39423ED095A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0287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223312B1-35A8-42F3-9CD8-C3093CDCEBD4}"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en-US">
                <a:solidFill>
                  <a:srgbClr val="3A585A"/>
                </a:solidFill>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solidFill>
                  <a:srgbClr val="3A585A"/>
                </a:solidFill>
              </a:endParaRPr>
            </a:p>
          </p:txBody>
        </p:sp>
        <p:sp>
          <p:nvSpPr>
            <p:cNvPr id="7"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8"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9"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US">
                <a:solidFill>
                  <a:srgbClr val="3A585A"/>
                </a:solidFill>
              </a:endParaRPr>
            </a:p>
          </p:txBody>
        </p:sp>
        <p:sp>
          <p:nvSpPr>
            <p:cNvPr id="10"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1"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2"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3"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4"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5"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6"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7"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8"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19"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20"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21"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22"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sp>
          <p:nvSpPr>
            <p:cNvPr id="23"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solidFill>
                  <a:srgbClr val="3A585A"/>
                </a:solidFill>
              </a:endParaRPr>
            </a:p>
          </p:txBody>
        </p:sp>
        <p:pic>
          <p:nvPicPr>
            <p:cNvPr id="24" name="Picture 22" descr="Topbanx"/>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en-US">
                <a:solidFill>
                  <a:srgbClr val="3A585A"/>
                </a:solidFill>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en-US">
              <a:solidFill>
                <a:srgbClr val="3A585A"/>
              </a:solidFill>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en-US">
                <a:solidFill>
                  <a:srgbClr val="3A585A"/>
                </a:solidFill>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en-US">
                <a:solidFill>
                  <a:srgbClr val="3A585A"/>
                </a:solidFill>
              </a:endParaRPr>
            </a:p>
          </p:txBody>
        </p:sp>
      </p:grpSp>
      <p:sp>
        <p:nvSpPr>
          <p:cNvPr id="11881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1881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81FBA22B-1214-44C9-8D82-D66E994B95A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932883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157FEE-11F2-40C8-8F21-130539513BC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3396516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156FD6-9288-4739-8471-968D74AFA5A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9254322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DFE8A8-9CC3-4CD6-BEAC-A61B65E30801}"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090116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201F54-8697-4BAF-B5C2-9346DA87355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3380692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40FB0304-DBDD-42A1-A24C-209013AD1381}"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0C4116-9CF3-44DD-8D3F-FD22E0DFE02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6441403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FB857C-C00C-49AB-A10E-51A9F4436A8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15339327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371286-5503-45D9-97F3-1688AD80D35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714945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9BA569-A8AA-4FA5-BF49-62774729368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26686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DDFCD7-12A6-4444-8430-F3DDE806843E}"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766125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251525-B7C8-4B6F-AC06-70CE627B4EE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7727309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287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9512CE-6083-4AF7-BFBF-B90C776F2FE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89359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FB671AF2-FE13-4C5C-9485-8C5DA9A28AA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0755350D-E8C8-400F-8543-070CA6F476B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7928AFF3-A383-4725-A815-82700745401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83479BC4-396C-4DB3-81CD-F890FD4CF0A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2AFA0005-97CA-43E5-8466-1CA0F632971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09F8CC81-576B-410F-87DA-979B3C5D955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C23E8CD0-22CB-41C8-9C9D-9611083D6CA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949D84"/>
            </a:gs>
            <a:gs pos="50000">
              <a:srgbClr val="C3CEAE"/>
            </a:gs>
            <a:gs pos="100000">
              <a:srgbClr val="949D84"/>
            </a:gs>
          </a:gsLst>
          <a:lin ang="2700000" scaled="1"/>
        </a:gradFill>
        <a:effectLst/>
      </p:bgPr>
    </p:bg>
    <p:spTree>
      <p:nvGrpSpPr>
        <p:cNvPr id="1" name=""/>
        <p:cNvGrpSpPr/>
        <p:nvPr/>
      </p:nvGrpSpPr>
      <p:grpSpPr>
        <a:xfrm>
          <a:off x="0" y="0"/>
          <a:ext cx="0" cy="0"/>
          <a:chOff x="0" y="0"/>
          <a:chExt cx="0" cy="0"/>
        </a:xfrm>
      </p:grpSpPr>
      <p:sp>
        <p:nvSpPr>
          <p:cNvPr id="2050" name="Rectangle 23"/>
          <p:cNvSpPr>
            <a:spLocks noGrp="1" noChangeArrowheads="1"/>
          </p:cNvSpPr>
          <p:nvPr>
            <p:ph type="title"/>
          </p:nvPr>
        </p:nvSpPr>
        <p:spPr bwMode="auto">
          <a:xfrm>
            <a:off x="685800" y="10287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24"/>
          <p:cNvSpPr>
            <a:spLocks noGrp="1" noChangeArrowheads="1"/>
          </p:cNvSpPr>
          <p:nvPr>
            <p:ph type="body" idx="1"/>
          </p:nvPr>
        </p:nvSpPr>
        <p:spPr bwMode="auto">
          <a:xfrm>
            <a:off x="685800" y="2171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F1A60B58-BB7F-4B52-B6BF-F95A67EF6C33}" type="slidenum">
              <a:rPr lang="en-US"/>
              <a:pPr>
                <a:defRPr/>
              </a:pPr>
              <a:t>‹#›</a:t>
            </a:fld>
            <a:endParaRPr lang="en-US"/>
          </a:p>
        </p:txBody>
      </p:sp>
      <p:pic>
        <p:nvPicPr>
          <p:cNvPr id="2055" name="Picture 28" descr="ir_banner"/>
          <p:cNvPicPr>
            <a:picLocks noChangeAspect="1" noChangeArrowheads="1"/>
          </p:cNvPicPr>
          <p:nvPr/>
        </p:nvPicPr>
        <p:blipFill>
          <a:blip r:embed="rId16" cstate="print">
            <a:lum bright="-10000" contrast="10000"/>
          </a:blip>
          <a:srcRect/>
          <a:stretch>
            <a:fillRect/>
          </a:stretch>
        </p:blipFill>
        <p:spPr bwMode="auto">
          <a:xfrm>
            <a:off x="0" y="0"/>
            <a:ext cx="7651750" cy="914400"/>
          </a:xfrm>
          <a:prstGeom prst="rect">
            <a:avLst/>
          </a:prstGeom>
          <a:noFill/>
          <a:ln w="9525">
            <a:noFill/>
            <a:miter lim="800000"/>
            <a:headEnd/>
            <a:tailEnd/>
          </a:ln>
        </p:spPr>
      </p:pic>
      <p:pic>
        <p:nvPicPr>
          <p:cNvPr id="2056" name="Picture 29" descr="NIRLogo"/>
          <p:cNvPicPr>
            <a:picLocks noChangeAspect="1" noChangeArrowheads="1"/>
          </p:cNvPicPr>
          <p:nvPr/>
        </p:nvPicPr>
        <p:blipFill>
          <a:blip r:embed="rId17" cstate="print"/>
          <a:srcRect/>
          <a:stretch>
            <a:fillRect/>
          </a:stretch>
        </p:blipFill>
        <p:spPr bwMode="auto">
          <a:xfrm>
            <a:off x="7669213" y="0"/>
            <a:ext cx="1474787"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pitchFamily="18" charset="0"/>
        </a:defRPr>
      </a:lvl2pPr>
      <a:lvl3pPr algn="l" rtl="0" eaLnBrk="0" fontAlgn="base" hangingPunct="0">
        <a:spcBef>
          <a:spcPct val="0"/>
        </a:spcBef>
        <a:spcAft>
          <a:spcPct val="0"/>
        </a:spcAft>
        <a:defRPr sz="4400">
          <a:solidFill>
            <a:srgbClr val="003300"/>
          </a:solidFill>
          <a:latin typeface="Times New Roman" pitchFamily="18" charset="0"/>
        </a:defRPr>
      </a:lvl3pPr>
      <a:lvl4pPr algn="l" rtl="0" eaLnBrk="0" fontAlgn="base" hangingPunct="0">
        <a:spcBef>
          <a:spcPct val="0"/>
        </a:spcBef>
        <a:spcAft>
          <a:spcPct val="0"/>
        </a:spcAft>
        <a:defRPr sz="4400">
          <a:solidFill>
            <a:srgbClr val="003300"/>
          </a:solidFill>
          <a:latin typeface="Times New Roman" pitchFamily="18" charset="0"/>
        </a:defRPr>
      </a:lvl4pPr>
      <a:lvl5pPr algn="l" rtl="0" eaLnBrk="0" fontAlgn="base" hangingPunct="0">
        <a:spcBef>
          <a:spcPct val="0"/>
        </a:spcBef>
        <a:spcAft>
          <a:spcPct val="0"/>
        </a:spcAft>
        <a:defRPr sz="4400">
          <a:solidFill>
            <a:srgbClr val="003300"/>
          </a:solidFill>
          <a:latin typeface="Times New Roman" pitchFamily="18" charset="0"/>
        </a:defRPr>
      </a:lvl5pPr>
      <a:lvl6pPr marL="457200" algn="l" rtl="0" fontAlgn="base">
        <a:spcBef>
          <a:spcPct val="0"/>
        </a:spcBef>
        <a:spcAft>
          <a:spcPct val="0"/>
        </a:spcAft>
        <a:defRPr sz="4400">
          <a:solidFill>
            <a:srgbClr val="003300"/>
          </a:solidFill>
          <a:latin typeface="Times New Roman" pitchFamily="18" charset="0"/>
        </a:defRPr>
      </a:lvl6pPr>
      <a:lvl7pPr marL="914400" algn="l" rtl="0" fontAlgn="base">
        <a:spcBef>
          <a:spcPct val="0"/>
        </a:spcBef>
        <a:spcAft>
          <a:spcPct val="0"/>
        </a:spcAft>
        <a:defRPr sz="4400">
          <a:solidFill>
            <a:srgbClr val="003300"/>
          </a:solidFill>
          <a:latin typeface="Times New Roman" pitchFamily="18" charset="0"/>
        </a:defRPr>
      </a:lvl7pPr>
      <a:lvl8pPr marL="1371600" algn="l" rtl="0" fontAlgn="base">
        <a:spcBef>
          <a:spcPct val="0"/>
        </a:spcBef>
        <a:spcAft>
          <a:spcPct val="0"/>
        </a:spcAft>
        <a:defRPr sz="4400">
          <a:solidFill>
            <a:srgbClr val="003300"/>
          </a:solidFill>
          <a:latin typeface="Times New Roman" pitchFamily="18" charset="0"/>
        </a:defRPr>
      </a:lvl8pPr>
      <a:lvl9pPr marL="1828800" algn="l" rtl="0" fontAlgn="base">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8"/>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9"/>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5A5F51"/>
            </a:gs>
            <a:gs pos="50000">
              <a:srgbClr val="C3CEAE"/>
            </a:gs>
            <a:gs pos="100000">
              <a:srgbClr val="5A5F5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287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71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4" name="Rectangle 4"/>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solidFill>
                <a:srgbClr val="EAEAEA"/>
              </a:solidFill>
            </a:endParaRPr>
          </a:p>
        </p:txBody>
      </p:sp>
      <p:sp>
        <p:nvSpPr>
          <p:cNvPr id="117765" name="Rectangle 5"/>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solidFill>
                <a:srgbClr val="EAEAEA"/>
              </a:solidFill>
            </a:endParaRPr>
          </a:p>
        </p:txBody>
      </p:sp>
      <p:sp>
        <p:nvSpPr>
          <p:cNvPr id="117766" name="Rectangle 6"/>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EE8697E5-EFB1-46FB-9F7F-D76638B8E8EB}" type="slidenum">
              <a:rPr lang="en-US">
                <a:solidFill>
                  <a:srgbClr val="EAEAEA"/>
                </a:solidFill>
              </a:rPr>
              <a:pPr>
                <a:defRPr/>
              </a:pPr>
              <a:t>‹#›</a:t>
            </a:fld>
            <a:endParaRPr lang="en-US">
              <a:solidFill>
                <a:srgbClr val="EAEAEA"/>
              </a:solidFill>
            </a:endParaRPr>
          </a:p>
        </p:txBody>
      </p:sp>
      <p:pic>
        <p:nvPicPr>
          <p:cNvPr id="1031" name="Picture 7" descr="ir_banner"/>
          <p:cNvPicPr>
            <a:picLocks noChangeAspect="1" noChangeArrowheads="1"/>
          </p:cNvPicPr>
          <p:nvPr/>
        </p:nvPicPr>
        <p:blipFill>
          <a:blip r:embed="rId14" cstate="print">
            <a:lum bright="-10000" contrast="10000"/>
          </a:blip>
          <a:srcRect/>
          <a:stretch>
            <a:fillRect/>
          </a:stretch>
        </p:blipFill>
        <p:spPr bwMode="auto">
          <a:xfrm>
            <a:off x="0" y="0"/>
            <a:ext cx="7651750" cy="914400"/>
          </a:xfrm>
          <a:prstGeom prst="rect">
            <a:avLst/>
          </a:prstGeom>
          <a:noFill/>
          <a:ln w="9525">
            <a:noFill/>
            <a:miter lim="800000"/>
            <a:headEnd/>
            <a:tailEnd/>
          </a:ln>
        </p:spPr>
      </p:pic>
      <p:pic>
        <p:nvPicPr>
          <p:cNvPr id="1032" name="Picture 8" descr="NIRLogo"/>
          <p:cNvPicPr>
            <a:picLocks noChangeAspect="1" noChangeArrowheads="1"/>
          </p:cNvPicPr>
          <p:nvPr/>
        </p:nvPicPr>
        <p:blipFill>
          <a:blip r:embed="rId15" cstate="print"/>
          <a:srcRect/>
          <a:stretch>
            <a:fillRect/>
          </a:stretch>
        </p:blipFill>
        <p:spPr bwMode="auto">
          <a:xfrm>
            <a:off x="7669213" y="0"/>
            <a:ext cx="1474787" cy="914400"/>
          </a:xfrm>
          <a:prstGeom prst="rect">
            <a:avLst/>
          </a:prstGeom>
          <a:noFill/>
          <a:ln w="9525">
            <a:noFill/>
            <a:miter lim="800000"/>
            <a:headEnd/>
            <a:tailEnd/>
          </a:ln>
        </p:spPr>
      </p:pic>
    </p:spTree>
    <p:extLst>
      <p:ext uri="{BB962C8B-B14F-4D97-AF65-F5344CB8AC3E}">
        <p14:creationId xmlns:p14="http://schemas.microsoft.com/office/powerpoint/2010/main" val="861210854"/>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pitchFamily="18" charset="0"/>
        </a:defRPr>
      </a:lvl2pPr>
      <a:lvl3pPr algn="l" rtl="0" eaLnBrk="0" fontAlgn="base" hangingPunct="0">
        <a:spcBef>
          <a:spcPct val="0"/>
        </a:spcBef>
        <a:spcAft>
          <a:spcPct val="0"/>
        </a:spcAft>
        <a:defRPr sz="4400">
          <a:solidFill>
            <a:srgbClr val="003300"/>
          </a:solidFill>
          <a:latin typeface="Times New Roman" pitchFamily="18" charset="0"/>
        </a:defRPr>
      </a:lvl3pPr>
      <a:lvl4pPr algn="l" rtl="0" eaLnBrk="0" fontAlgn="base" hangingPunct="0">
        <a:spcBef>
          <a:spcPct val="0"/>
        </a:spcBef>
        <a:spcAft>
          <a:spcPct val="0"/>
        </a:spcAft>
        <a:defRPr sz="4400">
          <a:solidFill>
            <a:srgbClr val="003300"/>
          </a:solidFill>
          <a:latin typeface="Times New Roman" pitchFamily="18" charset="0"/>
        </a:defRPr>
      </a:lvl4pPr>
      <a:lvl5pPr algn="l" rtl="0" eaLnBrk="0" fontAlgn="base" hangingPunct="0">
        <a:spcBef>
          <a:spcPct val="0"/>
        </a:spcBef>
        <a:spcAft>
          <a:spcPct val="0"/>
        </a:spcAft>
        <a:defRPr sz="4400">
          <a:solidFill>
            <a:srgbClr val="003300"/>
          </a:solidFill>
          <a:latin typeface="Times New Roman" pitchFamily="18" charset="0"/>
        </a:defRPr>
      </a:lvl5pPr>
      <a:lvl6pPr marL="457200" algn="l" rtl="0" fontAlgn="base">
        <a:spcBef>
          <a:spcPct val="0"/>
        </a:spcBef>
        <a:spcAft>
          <a:spcPct val="0"/>
        </a:spcAft>
        <a:defRPr sz="4400">
          <a:solidFill>
            <a:srgbClr val="003300"/>
          </a:solidFill>
          <a:latin typeface="Times New Roman" pitchFamily="18" charset="0"/>
        </a:defRPr>
      </a:lvl6pPr>
      <a:lvl7pPr marL="914400" algn="l" rtl="0" fontAlgn="base">
        <a:spcBef>
          <a:spcPct val="0"/>
        </a:spcBef>
        <a:spcAft>
          <a:spcPct val="0"/>
        </a:spcAft>
        <a:defRPr sz="4400">
          <a:solidFill>
            <a:srgbClr val="003300"/>
          </a:solidFill>
          <a:latin typeface="Times New Roman" pitchFamily="18" charset="0"/>
        </a:defRPr>
      </a:lvl7pPr>
      <a:lvl8pPr marL="1371600" algn="l" rtl="0" fontAlgn="base">
        <a:spcBef>
          <a:spcPct val="0"/>
        </a:spcBef>
        <a:spcAft>
          <a:spcPct val="0"/>
        </a:spcAft>
        <a:defRPr sz="4400">
          <a:solidFill>
            <a:srgbClr val="003300"/>
          </a:solidFill>
          <a:latin typeface="Times New Roman" pitchFamily="18" charset="0"/>
        </a:defRPr>
      </a:lvl8pPr>
      <a:lvl9pPr marL="1828800" algn="l" rtl="0" fontAlgn="base">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6"/>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7"/>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ftp.nifc.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hultz-ia-wall.jpg"/>
          <p:cNvPicPr>
            <a:picLocks noChangeAspect="1"/>
          </p:cNvPicPr>
          <p:nvPr/>
        </p:nvPicPr>
        <p:blipFill>
          <a:blip r:embed="rId3" cstate="print"/>
          <a:stretch>
            <a:fillRect/>
          </a:stretch>
        </p:blipFill>
        <p:spPr>
          <a:xfrm>
            <a:off x="-1" y="0"/>
            <a:ext cx="9144001" cy="6859308"/>
          </a:xfrm>
          <a:prstGeom prst="rect">
            <a:avLst/>
          </a:prstGeom>
        </p:spPr>
      </p:pic>
      <p:sp>
        <p:nvSpPr>
          <p:cNvPr id="4099" name="Rectangle 2051"/>
          <p:cNvSpPr>
            <a:spLocks noChangeArrowheads="1"/>
          </p:cNvSpPr>
          <p:nvPr/>
        </p:nvSpPr>
        <p:spPr bwMode="auto">
          <a:xfrm>
            <a:off x="2896755" y="653257"/>
            <a:ext cx="3642591" cy="593725"/>
          </a:xfrm>
          <a:prstGeom prst="rect">
            <a:avLst/>
          </a:prstGeom>
          <a:noFill/>
          <a:ln w="9525">
            <a:noFill/>
            <a:miter lim="800000"/>
            <a:headEnd/>
            <a:tailEnd/>
          </a:ln>
        </p:spPr>
        <p:txBody>
          <a:bodyPr anchor="ctr"/>
          <a:lstStyle/>
          <a:p>
            <a:r>
              <a:rPr lang="en-US" sz="4400" dirty="0" smtClean="0">
                <a:solidFill>
                  <a:srgbClr val="003300"/>
                </a:solidFill>
              </a:rPr>
              <a:t>Deliverables</a:t>
            </a:r>
            <a:endParaRPr lang="en-US" sz="4400" dirty="0">
              <a:solidFill>
                <a:srgbClr val="003300"/>
              </a:solidFill>
            </a:endParaRPr>
          </a:p>
          <a:p>
            <a:endParaRPr lang="en-US" sz="4400" dirty="0">
              <a:solidFill>
                <a:srgbClr val="003300"/>
              </a:solidFill>
            </a:endParaRPr>
          </a:p>
        </p:txBody>
      </p:sp>
      <p:sp>
        <p:nvSpPr>
          <p:cNvPr id="4100" name="Text Box 2054"/>
          <p:cNvSpPr txBox="1">
            <a:spLocks noChangeArrowheads="1"/>
          </p:cNvSpPr>
          <p:nvPr/>
        </p:nvSpPr>
        <p:spPr bwMode="auto">
          <a:xfrm>
            <a:off x="2155825" y="3087688"/>
            <a:ext cx="1098550" cy="823912"/>
          </a:xfrm>
          <a:prstGeom prst="rect">
            <a:avLst/>
          </a:prstGeom>
          <a:noFill/>
          <a:ln w="9525">
            <a:noFill/>
            <a:miter lim="800000"/>
            <a:headEnd/>
            <a:tailEnd/>
          </a:ln>
        </p:spPr>
        <p:txBody>
          <a:bodyPr wrap="none">
            <a:spAutoFit/>
          </a:bodyPr>
          <a:lstStyle/>
          <a:p>
            <a:r>
              <a:rPr lang="en-US" sz="2000">
                <a:solidFill>
                  <a:srgbClr val="9900CC"/>
                </a:solidFill>
              </a:rPr>
              <a:t>	</a:t>
            </a:r>
          </a:p>
          <a:p>
            <a:endParaRPr lang="en-US" sz="28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Files and directories</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Managing directories and files </a:t>
            </a:r>
            <a:r>
              <a:rPr lang="en-US" u="sng" dirty="0" smtClean="0"/>
              <a:t>takes time</a:t>
            </a:r>
            <a:r>
              <a:rPr lang="en-US" dirty="0" smtClean="0"/>
              <a:t> – do prior to receiving imagery</a:t>
            </a:r>
          </a:p>
          <a:p>
            <a:pPr eaLnBrk="1" hangingPunct="1">
              <a:lnSpc>
                <a:spcPct val="90000"/>
              </a:lnSpc>
            </a:pPr>
            <a:r>
              <a:rPr lang="en-US" dirty="0" smtClean="0"/>
              <a:t>Standardizing directory/file names and structure saves time, reduces stress, and simplifies communication and handoffs to other IRINs/SITLs/GISSs</a:t>
            </a:r>
          </a:p>
          <a:p>
            <a:pPr eaLnBrk="1" hangingPunct="1">
              <a:lnSpc>
                <a:spcPct val="90000"/>
              </a:lnSpc>
            </a:pPr>
            <a:r>
              <a:rPr lang="en-US" dirty="0" smtClean="0"/>
              <a:t>Details will be covered in Aircraft 3 software specific training</a:t>
            </a:r>
          </a:p>
        </p:txBody>
      </p:sp>
    </p:spTree>
    <p:extLst>
      <p:ext uri="{BB962C8B-B14F-4D97-AF65-F5344CB8AC3E}">
        <p14:creationId xmlns:p14="http://schemas.microsoft.com/office/powerpoint/2010/main" val="4310790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960" y="1604562"/>
            <a:ext cx="6359040" cy="409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292100" y="1435100"/>
            <a:ext cx="3695700" cy="749300"/>
          </a:xfrm>
        </p:spPr>
        <p:txBody>
          <a:bodyPr/>
          <a:lstStyle/>
          <a:p>
            <a:pPr eaLnBrk="1" hangingPunct="1"/>
            <a:r>
              <a:rPr lang="en-US" sz="3600" dirty="0" smtClean="0"/>
              <a:t>The Map – Remember…</a:t>
            </a:r>
          </a:p>
        </p:txBody>
      </p:sp>
      <p:sp>
        <p:nvSpPr>
          <p:cNvPr id="525316" name="Text Box 4"/>
          <p:cNvSpPr txBox="1">
            <a:spLocks noChangeArrowheads="1"/>
          </p:cNvSpPr>
          <p:nvPr/>
        </p:nvSpPr>
        <p:spPr bwMode="auto">
          <a:xfrm>
            <a:off x="0" y="3011488"/>
            <a:ext cx="2378985" cy="2308324"/>
          </a:xfrm>
          <a:prstGeom prst="rect">
            <a:avLst/>
          </a:prstGeom>
          <a:noFill/>
          <a:ln w="9525">
            <a:noFill/>
            <a:miter lim="800000"/>
            <a:headEnd/>
            <a:tailEnd/>
          </a:ln>
          <a:effectLst/>
        </p:spPr>
        <p:txBody>
          <a:bodyPr wrap="none">
            <a:spAutoFit/>
          </a:bodyPr>
          <a:lstStyle/>
          <a:p>
            <a:pPr>
              <a:defRPr/>
            </a:pPr>
            <a:r>
              <a:rPr lang="en-US" sz="2400" b="1" dirty="0">
                <a:solidFill>
                  <a:schemeClr val="bg2"/>
                </a:solidFill>
                <a:effectLst>
                  <a:outerShdw blurRad="38100" dist="38100" dir="2700000" algn="tl">
                    <a:srgbClr val="FFFFFF"/>
                  </a:outerShdw>
                </a:effectLst>
                <a:latin typeface="Arial" charset="0"/>
              </a:rPr>
              <a:t>S</a:t>
            </a:r>
            <a:r>
              <a:rPr lang="en-US" sz="2400" dirty="0">
                <a:solidFill>
                  <a:schemeClr val="bg2"/>
                </a:solidFill>
                <a:effectLst>
                  <a:outerShdw blurRad="38100" dist="38100" dir="2700000" algn="tl">
                    <a:srgbClr val="FFFFFF"/>
                  </a:outerShdw>
                </a:effectLst>
                <a:latin typeface="Arial" charset="0"/>
              </a:rPr>
              <a:t>cale/Scale Bar</a:t>
            </a:r>
          </a:p>
          <a:p>
            <a:pPr>
              <a:defRPr/>
            </a:pPr>
            <a:r>
              <a:rPr lang="en-US" sz="2400" b="1" dirty="0">
                <a:solidFill>
                  <a:schemeClr val="bg2"/>
                </a:solidFill>
                <a:effectLst>
                  <a:outerShdw blurRad="38100" dist="38100" dir="2700000" algn="tl">
                    <a:srgbClr val="FFFFFF"/>
                  </a:outerShdw>
                </a:effectLst>
                <a:latin typeface="Arial" charset="0"/>
              </a:rPr>
              <a:t>T</a:t>
            </a:r>
            <a:r>
              <a:rPr lang="en-US" sz="2400" dirty="0">
                <a:solidFill>
                  <a:schemeClr val="bg2"/>
                </a:solidFill>
                <a:effectLst>
                  <a:outerShdw blurRad="38100" dist="38100" dir="2700000" algn="tl">
                    <a:srgbClr val="FFFFFF"/>
                  </a:outerShdw>
                </a:effectLst>
                <a:latin typeface="Arial" charset="0"/>
              </a:rPr>
              <a:t>itle</a:t>
            </a:r>
          </a:p>
          <a:p>
            <a:pPr>
              <a:defRPr/>
            </a:pPr>
            <a:r>
              <a:rPr lang="en-US" sz="2400" b="1" dirty="0">
                <a:solidFill>
                  <a:schemeClr val="bg2"/>
                </a:solidFill>
                <a:effectLst>
                  <a:outerShdw blurRad="38100" dist="38100" dir="2700000" algn="tl">
                    <a:srgbClr val="FFFFFF"/>
                  </a:outerShdw>
                </a:effectLst>
                <a:latin typeface="Arial" charset="0"/>
              </a:rPr>
              <a:t>A</a:t>
            </a:r>
            <a:r>
              <a:rPr lang="en-US" sz="2400" dirty="0">
                <a:solidFill>
                  <a:schemeClr val="bg2"/>
                </a:solidFill>
                <a:effectLst>
                  <a:outerShdw blurRad="38100" dist="38100" dir="2700000" algn="tl">
                    <a:srgbClr val="FFFFFF"/>
                  </a:outerShdw>
                </a:effectLst>
                <a:latin typeface="Arial" charset="0"/>
              </a:rPr>
              <a:t>uthor</a:t>
            </a:r>
          </a:p>
          <a:p>
            <a:pPr>
              <a:defRPr/>
            </a:pPr>
            <a:r>
              <a:rPr lang="en-US" sz="2400" b="1" dirty="0">
                <a:solidFill>
                  <a:schemeClr val="bg2"/>
                </a:solidFill>
                <a:effectLst>
                  <a:outerShdw blurRad="38100" dist="38100" dir="2700000" algn="tl">
                    <a:srgbClr val="FFFFFF"/>
                  </a:outerShdw>
                </a:effectLst>
                <a:latin typeface="Arial" charset="0"/>
              </a:rPr>
              <a:t>N</a:t>
            </a:r>
            <a:r>
              <a:rPr lang="en-US" sz="2400" dirty="0">
                <a:solidFill>
                  <a:schemeClr val="bg2"/>
                </a:solidFill>
                <a:effectLst>
                  <a:outerShdw blurRad="38100" dist="38100" dir="2700000" algn="tl">
                    <a:srgbClr val="FFFFFF"/>
                  </a:outerShdw>
                </a:effectLst>
                <a:latin typeface="Arial" charset="0"/>
              </a:rPr>
              <a:t>orth Arrow</a:t>
            </a:r>
          </a:p>
          <a:p>
            <a:pPr>
              <a:defRPr/>
            </a:pPr>
            <a:r>
              <a:rPr lang="en-US" sz="2400" b="1" dirty="0" smtClean="0">
                <a:solidFill>
                  <a:schemeClr val="bg2"/>
                </a:solidFill>
                <a:effectLst>
                  <a:outerShdw blurRad="38100" dist="38100" dir="2700000" algn="tl">
                    <a:srgbClr val="FFFFFF"/>
                  </a:outerShdw>
                </a:effectLst>
                <a:latin typeface="Arial" charset="0"/>
              </a:rPr>
              <a:t>D</a:t>
            </a:r>
            <a:r>
              <a:rPr lang="en-US" sz="2400" dirty="0" smtClean="0">
                <a:solidFill>
                  <a:schemeClr val="bg2"/>
                </a:solidFill>
                <a:effectLst>
                  <a:outerShdw blurRad="38100" dist="38100" dir="2700000" algn="tl">
                    <a:srgbClr val="FFFFFF"/>
                  </a:outerShdw>
                </a:effectLst>
                <a:latin typeface="Arial" charset="0"/>
              </a:rPr>
              <a:t>ate/Time*</a:t>
            </a:r>
            <a:endParaRPr lang="en-US" sz="2400" dirty="0">
              <a:solidFill>
                <a:schemeClr val="bg2"/>
              </a:solidFill>
              <a:effectLst>
                <a:outerShdw blurRad="38100" dist="38100" dir="2700000" algn="tl">
                  <a:srgbClr val="FFFFFF"/>
                </a:outerShdw>
              </a:effectLst>
              <a:latin typeface="Arial" charset="0"/>
            </a:endParaRPr>
          </a:p>
          <a:p>
            <a:pPr>
              <a:defRPr/>
            </a:pPr>
            <a:endParaRPr lang="en-US" sz="2400" dirty="0">
              <a:solidFill>
                <a:schemeClr val="bg2"/>
              </a:solidFill>
              <a:effectLst>
                <a:outerShdw blurRad="38100" dist="38100" dir="2700000" algn="tl">
                  <a:srgbClr val="FFFFFF"/>
                </a:outerShdw>
              </a:effectLst>
              <a:latin typeface="Arial" charset="0"/>
            </a:endParaRPr>
          </a:p>
        </p:txBody>
      </p:sp>
      <p:sp>
        <p:nvSpPr>
          <p:cNvPr id="525317" name="Text Box 5"/>
          <p:cNvSpPr txBox="1">
            <a:spLocks noChangeArrowheads="1"/>
          </p:cNvSpPr>
          <p:nvPr/>
        </p:nvSpPr>
        <p:spPr bwMode="auto">
          <a:xfrm>
            <a:off x="466725" y="2363788"/>
            <a:ext cx="2134495" cy="523220"/>
          </a:xfrm>
          <a:prstGeom prst="rect">
            <a:avLst/>
          </a:prstGeom>
          <a:noFill/>
          <a:ln w="9525">
            <a:noFill/>
            <a:miter lim="800000"/>
            <a:headEnd/>
            <a:tailEnd/>
          </a:ln>
          <a:effectLst/>
        </p:spPr>
        <p:txBody>
          <a:bodyPr wrap="none">
            <a:spAutoFit/>
          </a:bodyPr>
          <a:lstStyle/>
          <a:p>
            <a:pPr>
              <a:defRPr/>
            </a:pPr>
            <a:r>
              <a:rPr lang="en-US" sz="2800" b="1" i="1" dirty="0" smtClean="0">
                <a:solidFill>
                  <a:schemeClr val="bg2"/>
                </a:solidFill>
                <a:effectLst>
                  <a:outerShdw blurRad="38100" dist="38100" dir="2700000" algn="tl">
                    <a:srgbClr val="FFFFFF"/>
                  </a:outerShdw>
                </a:effectLst>
                <a:latin typeface="Arial" charset="0"/>
              </a:rPr>
              <a:t>STAND(GL)</a:t>
            </a:r>
            <a:endParaRPr lang="en-US" sz="2800" b="1" i="1" dirty="0">
              <a:solidFill>
                <a:schemeClr val="bg2"/>
              </a:solidFill>
              <a:effectLst>
                <a:outerShdw blurRad="38100" dist="38100" dir="2700000" algn="tl">
                  <a:srgbClr val="FFFFFF"/>
                </a:outerShdw>
              </a:effectLst>
              <a:latin typeface="Arial" charset="0"/>
            </a:endParaRPr>
          </a:p>
        </p:txBody>
      </p:sp>
      <p:sp>
        <p:nvSpPr>
          <p:cNvPr id="525323" name="AutoShape 11"/>
          <p:cNvSpPr>
            <a:spLocks noChangeArrowheads="1"/>
          </p:cNvSpPr>
          <p:nvPr/>
        </p:nvSpPr>
        <p:spPr bwMode="auto">
          <a:xfrm>
            <a:off x="3396342" y="5207283"/>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
        <p:nvSpPr>
          <p:cNvPr id="525324" name="Text Box 12"/>
          <p:cNvSpPr txBox="1">
            <a:spLocks noChangeArrowheads="1"/>
          </p:cNvSpPr>
          <p:nvPr/>
        </p:nvSpPr>
        <p:spPr bwMode="auto">
          <a:xfrm>
            <a:off x="0" y="4840288"/>
            <a:ext cx="2065338" cy="457200"/>
          </a:xfrm>
          <a:prstGeom prst="rect">
            <a:avLst/>
          </a:prstGeom>
          <a:noFill/>
          <a:ln w="9525">
            <a:noFill/>
            <a:miter lim="800000"/>
            <a:headEnd/>
            <a:tailEnd/>
          </a:ln>
          <a:effectLst/>
        </p:spPr>
        <p:txBody>
          <a:bodyPr wrap="none">
            <a:spAutoFit/>
          </a:bodyPr>
          <a:lstStyle/>
          <a:p>
            <a:pPr>
              <a:defRPr/>
            </a:pPr>
            <a:r>
              <a:rPr lang="en-US" sz="2400" b="1" dirty="0">
                <a:solidFill>
                  <a:schemeClr val="bg2"/>
                </a:solidFill>
                <a:effectLst>
                  <a:outerShdw blurRad="38100" dist="38100" dir="2700000" algn="tl">
                    <a:srgbClr val="FFFFFF"/>
                  </a:outerShdw>
                </a:effectLst>
                <a:latin typeface="Arial" charset="0"/>
              </a:rPr>
              <a:t>G</a:t>
            </a:r>
            <a:r>
              <a:rPr lang="en-US" sz="2400" dirty="0">
                <a:solidFill>
                  <a:schemeClr val="bg2"/>
                </a:solidFill>
                <a:effectLst>
                  <a:outerShdw blurRad="38100" dist="38100" dir="2700000" algn="tl">
                    <a:srgbClr val="FFFFFF"/>
                  </a:outerShdw>
                </a:effectLst>
                <a:latin typeface="Arial" charset="0"/>
              </a:rPr>
              <a:t>rid/</a:t>
            </a:r>
            <a:r>
              <a:rPr lang="en-US" sz="2400" b="1" dirty="0" err="1">
                <a:solidFill>
                  <a:schemeClr val="bg2"/>
                </a:solidFill>
                <a:effectLst>
                  <a:outerShdw blurRad="38100" dist="38100" dir="2700000" algn="tl">
                    <a:srgbClr val="FFFFFF"/>
                  </a:outerShdw>
                </a:effectLst>
                <a:latin typeface="Arial" charset="0"/>
              </a:rPr>
              <a:t>G</a:t>
            </a:r>
            <a:r>
              <a:rPr lang="en-US" sz="2400" dirty="0" err="1">
                <a:solidFill>
                  <a:schemeClr val="bg2"/>
                </a:solidFill>
                <a:effectLst>
                  <a:outerShdw blurRad="38100" dist="38100" dir="2700000" algn="tl">
                    <a:srgbClr val="FFFFFF"/>
                  </a:outerShdw>
                </a:effectLst>
                <a:latin typeface="Arial" charset="0"/>
              </a:rPr>
              <a:t>raticule</a:t>
            </a:r>
            <a:endParaRPr lang="en-US" sz="2400" dirty="0">
              <a:solidFill>
                <a:schemeClr val="bg2"/>
              </a:solidFill>
              <a:effectLst>
                <a:outerShdw blurRad="38100" dist="38100" dir="2700000" algn="tl">
                  <a:srgbClr val="FFFFFF"/>
                </a:outerShdw>
              </a:effectLst>
              <a:latin typeface="Arial" charset="0"/>
            </a:endParaRPr>
          </a:p>
        </p:txBody>
      </p:sp>
      <p:sp>
        <p:nvSpPr>
          <p:cNvPr id="13" name="Text Box 12"/>
          <p:cNvSpPr txBox="1">
            <a:spLocks noChangeArrowheads="1"/>
          </p:cNvSpPr>
          <p:nvPr/>
        </p:nvSpPr>
        <p:spPr bwMode="auto">
          <a:xfrm>
            <a:off x="41827" y="5166951"/>
            <a:ext cx="1277914" cy="461665"/>
          </a:xfrm>
          <a:prstGeom prst="rect">
            <a:avLst/>
          </a:prstGeom>
          <a:noFill/>
          <a:ln w="9525">
            <a:noFill/>
            <a:miter lim="800000"/>
            <a:headEnd/>
            <a:tailEnd/>
          </a:ln>
          <a:effectLst/>
        </p:spPr>
        <p:txBody>
          <a:bodyPr wrap="none">
            <a:spAutoFit/>
          </a:bodyPr>
          <a:lstStyle/>
          <a:p>
            <a:pPr>
              <a:defRPr/>
            </a:pPr>
            <a:r>
              <a:rPr lang="en-US" sz="2400" b="1" dirty="0" smtClean="0">
                <a:solidFill>
                  <a:schemeClr val="bg2"/>
                </a:solidFill>
                <a:effectLst>
                  <a:outerShdw blurRad="38100" dist="38100" dir="2700000" algn="tl">
                    <a:srgbClr val="FFFFFF"/>
                  </a:outerShdw>
                </a:effectLst>
                <a:latin typeface="Arial" charset="0"/>
              </a:rPr>
              <a:t>L</a:t>
            </a:r>
            <a:r>
              <a:rPr lang="en-US" sz="2400" dirty="0" smtClean="0">
                <a:solidFill>
                  <a:schemeClr val="bg2"/>
                </a:solidFill>
                <a:effectLst>
                  <a:outerShdw blurRad="38100" dist="38100" dir="2700000" algn="tl">
                    <a:srgbClr val="FFFFFF"/>
                  </a:outerShdw>
                </a:effectLst>
                <a:latin typeface="Arial" charset="0"/>
              </a:rPr>
              <a:t>egend</a:t>
            </a:r>
            <a:endParaRPr lang="en-US" sz="2400" dirty="0">
              <a:solidFill>
                <a:schemeClr val="bg2"/>
              </a:solidFill>
              <a:effectLst>
                <a:outerShdw blurRad="38100" dist="38100" dir="2700000" algn="tl">
                  <a:srgbClr val="FFFFFF"/>
                </a:outerShdw>
              </a:effectLst>
              <a:latin typeface="Arial" charset="0"/>
            </a:endParaRPr>
          </a:p>
        </p:txBody>
      </p:sp>
      <p:sp>
        <p:nvSpPr>
          <p:cNvPr id="15" name="Text Box 12"/>
          <p:cNvSpPr txBox="1">
            <a:spLocks noChangeArrowheads="1"/>
          </p:cNvSpPr>
          <p:nvPr/>
        </p:nvSpPr>
        <p:spPr bwMode="auto">
          <a:xfrm>
            <a:off x="502545" y="5939267"/>
            <a:ext cx="3309432" cy="369332"/>
          </a:xfrm>
          <a:prstGeom prst="rect">
            <a:avLst/>
          </a:prstGeom>
          <a:noFill/>
          <a:ln w="9525">
            <a:noFill/>
            <a:miter lim="800000"/>
            <a:headEnd/>
            <a:tailEnd/>
          </a:ln>
          <a:effectLst/>
        </p:spPr>
        <p:txBody>
          <a:bodyPr wrap="none">
            <a:spAutoFit/>
          </a:bodyPr>
          <a:lstStyle/>
          <a:p>
            <a:pPr>
              <a:defRPr/>
            </a:pPr>
            <a:r>
              <a:rPr lang="en-US" sz="1800" b="1" dirty="0" smtClean="0">
                <a:solidFill>
                  <a:schemeClr val="bg2"/>
                </a:solidFill>
                <a:effectLst>
                  <a:outerShdw blurRad="38100" dist="38100" dir="2700000" algn="tl">
                    <a:srgbClr val="FFFFFF"/>
                  </a:outerShdw>
                </a:effectLst>
                <a:latin typeface="Arial" charset="0"/>
              </a:rPr>
              <a:t>*Of the imagery, not the map</a:t>
            </a:r>
            <a:endParaRPr lang="en-US" sz="1800" dirty="0">
              <a:solidFill>
                <a:schemeClr val="bg2"/>
              </a:solidFill>
              <a:effectLst>
                <a:outerShdw blurRad="38100" dist="38100" dir="2700000" algn="tl">
                  <a:srgbClr val="FFFFFF"/>
                </a:outerShdw>
              </a:effectLst>
              <a:latin typeface="Arial" charset="0"/>
            </a:endParaRPr>
          </a:p>
        </p:txBody>
      </p:sp>
      <p:sp>
        <p:nvSpPr>
          <p:cNvPr id="22" name="AutoShape 11"/>
          <p:cNvSpPr>
            <a:spLocks noChangeArrowheads="1"/>
          </p:cNvSpPr>
          <p:nvPr/>
        </p:nvSpPr>
        <p:spPr bwMode="auto">
          <a:xfrm rot="18527273">
            <a:off x="3331396" y="2285142"/>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
        <p:nvSpPr>
          <p:cNvPr id="23" name="AutoShape 11"/>
          <p:cNvSpPr>
            <a:spLocks noChangeArrowheads="1"/>
          </p:cNvSpPr>
          <p:nvPr/>
        </p:nvSpPr>
        <p:spPr bwMode="auto">
          <a:xfrm rot="2611901">
            <a:off x="6672943" y="1176699"/>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
        <p:nvSpPr>
          <p:cNvPr id="24" name="AutoShape 11"/>
          <p:cNvSpPr>
            <a:spLocks noChangeArrowheads="1"/>
          </p:cNvSpPr>
          <p:nvPr/>
        </p:nvSpPr>
        <p:spPr bwMode="auto">
          <a:xfrm rot="3837007">
            <a:off x="3021691" y="1312089"/>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
        <p:nvSpPr>
          <p:cNvPr id="25" name="AutoShape 11"/>
          <p:cNvSpPr>
            <a:spLocks noChangeArrowheads="1"/>
          </p:cNvSpPr>
          <p:nvPr/>
        </p:nvSpPr>
        <p:spPr bwMode="auto">
          <a:xfrm rot="10800000">
            <a:off x="6164959" y="5198077"/>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
        <p:nvSpPr>
          <p:cNvPr id="26" name="AutoShape 11"/>
          <p:cNvSpPr>
            <a:spLocks noChangeArrowheads="1"/>
          </p:cNvSpPr>
          <p:nvPr/>
        </p:nvSpPr>
        <p:spPr bwMode="auto">
          <a:xfrm rot="3734008">
            <a:off x="7870372" y="4395408"/>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
        <p:nvSpPr>
          <p:cNvPr id="27" name="AutoShape 11"/>
          <p:cNvSpPr>
            <a:spLocks noChangeArrowheads="1"/>
          </p:cNvSpPr>
          <p:nvPr/>
        </p:nvSpPr>
        <p:spPr bwMode="auto">
          <a:xfrm rot="10800000">
            <a:off x="4713513" y="1821501"/>
            <a:ext cx="749300" cy="381000"/>
          </a:xfrm>
          <a:custGeom>
            <a:avLst/>
            <a:gdLst>
              <a:gd name="T0" fmla="*/ 19494810 w 21600"/>
              <a:gd name="T1" fmla="*/ 0 h 21600"/>
              <a:gd name="T2" fmla="*/ 0 w 21600"/>
              <a:gd name="T3" fmla="*/ 3360208 h 21600"/>
              <a:gd name="T4" fmla="*/ 19494810 w 21600"/>
              <a:gd name="T5" fmla="*/ 6720416 h 21600"/>
              <a:gd name="T6" fmla="*/ 25993078 w 21600"/>
              <a:gd name="T7" fmla="*/ 336020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2"/>
            </a:solidFill>
            <a:miter lim="800000"/>
            <a:headEnd/>
            <a:tailEnd/>
          </a:ln>
        </p:spPr>
        <p:txBody>
          <a:bodyPr wrap="none" anchor="ctr"/>
          <a:lstStyle/>
          <a:p>
            <a:endParaRPr lang="en-US"/>
          </a:p>
        </p:txBody>
      </p:sp>
    </p:spTree>
    <p:extLst>
      <p:ext uri="{BB962C8B-B14F-4D97-AF65-F5344CB8AC3E}">
        <p14:creationId xmlns:p14="http://schemas.microsoft.com/office/powerpoint/2010/main" val="3374582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23" grpId="0" animBg="1"/>
      <p:bldP spid="15" grpId="0"/>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The Map – Remote Interpretation</a:t>
            </a:r>
          </a:p>
        </p:txBody>
      </p:sp>
      <p:sp>
        <p:nvSpPr>
          <p:cNvPr id="11267" name="Rectangle 3"/>
          <p:cNvSpPr>
            <a:spLocks noGrp="1" noChangeArrowheads="1"/>
          </p:cNvSpPr>
          <p:nvPr>
            <p:ph type="body" idx="1"/>
          </p:nvPr>
        </p:nvSpPr>
        <p:spPr/>
        <p:txBody>
          <a:bodyPr/>
          <a:lstStyle/>
          <a:p>
            <a:pPr eaLnBrk="1" hangingPunct="1">
              <a:lnSpc>
                <a:spcPct val="80000"/>
              </a:lnSpc>
            </a:pPr>
            <a:r>
              <a:rPr lang="en-US" sz="2800" dirty="0" smtClean="0"/>
              <a:t>Deliver products as early as possible as the Incident GISS may have to incorporate data into their maps, or print copies of your maps</a:t>
            </a:r>
            <a:endParaRPr lang="en-US" sz="2800" dirty="0" smtClean="0"/>
          </a:p>
          <a:p>
            <a:pPr eaLnBrk="1" hangingPunct="1">
              <a:lnSpc>
                <a:spcPct val="80000"/>
              </a:lnSpc>
            </a:pPr>
            <a:r>
              <a:rPr lang="en-US" sz="2800" dirty="0" smtClean="0"/>
              <a:t>A</a:t>
            </a:r>
            <a:r>
              <a:rPr lang="en-US" sz="2800" dirty="0" smtClean="0"/>
              <a:t>lways </a:t>
            </a:r>
            <a:r>
              <a:rPr lang="en-US" sz="2800" dirty="0" smtClean="0"/>
              <a:t>produce a </a:t>
            </a:r>
            <a:r>
              <a:rPr lang="en-US" sz="2800" dirty="0" err="1" smtClean="0"/>
              <a:t>GeoPDF</a:t>
            </a:r>
            <a:r>
              <a:rPr lang="en-US" sz="2800" dirty="0" smtClean="0"/>
              <a:t> of the map for documentation and a “quick look” that doesn’t require </a:t>
            </a:r>
            <a:r>
              <a:rPr lang="en-US" sz="2800" dirty="0" smtClean="0"/>
              <a:t>ArcGIS.  This can also be used in mobile devices</a:t>
            </a:r>
            <a:endParaRPr lang="en-US" sz="2800" dirty="0" smtClean="0"/>
          </a:p>
          <a:p>
            <a:pPr eaLnBrk="1" hangingPunct="1">
              <a:lnSpc>
                <a:spcPct val="80000"/>
              </a:lnSpc>
            </a:pPr>
            <a:r>
              <a:rPr lang="en-US" sz="2800" dirty="0" smtClean="0"/>
              <a:t>Map size </a:t>
            </a:r>
            <a:r>
              <a:rPr lang="en-US" sz="2800" dirty="0" smtClean="0"/>
              <a:t>of </a:t>
            </a:r>
            <a:r>
              <a:rPr lang="en-US" sz="2800" dirty="0" smtClean="0"/>
              <a:t>layout – standard is 11x17</a:t>
            </a:r>
            <a:endParaRPr lang="en-US" sz="24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ir_log"/>
          <p:cNvPicPr>
            <a:picLocks noGrp="1" noChangeAspect="1" noChangeArrowheads="1"/>
          </p:cNvPicPr>
          <p:nvPr>
            <p:ph sz="half" idx="2"/>
          </p:nvPr>
        </p:nvPicPr>
        <p:blipFill>
          <a:blip r:embed="rId3" cstate="print"/>
          <a:srcRect/>
          <a:stretch>
            <a:fillRect/>
          </a:stretch>
        </p:blipFill>
        <p:spPr>
          <a:xfrm>
            <a:off x="4699000" y="962025"/>
            <a:ext cx="4445000" cy="2903538"/>
          </a:xfrm>
          <a:noFill/>
        </p:spPr>
      </p:pic>
      <p:sp>
        <p:nvSpPr>
          <p:cNvPr id="12291" name="Rectangle 2"/>
          <p:cNvSpPr>
            <a:spLocks noGrp="1" noChangeArrowheads="1"/>
          </p:cNvSpPr>
          <p:nvPr>
            <p:ph type="title"/>
          </p:nvPr>
        </p:nvSpPr>
        <p:spPr>
          <a:xfrm>
            <a:off x="355600" y="1219200"/>
            <a:ext cx="7772400" cy="1143000"/>
          </a:xfrm>
        </p:spPr>
        <p:txBody>
          <a:bodyPr/>
          <a:lstStyle/>
          <a:p>
            <a:pPr eaLnBrk="1" hangingPunct="1"/>
            <a:r>
              <a:rPr lang="en-US" smtClean="0"/>
              <a:t>IR Log</a:t>
            </a:r>
          </a:p>
        </p:txBody>
      </p:sp>
      <p:sp>
        <p:nvSpPr>
          <p:cNvPr id="12292" name="Rectangle 3"/>
          <p:cNvSpPr>
            <a:spLocks noGrp="1" noChangeArrowheads="1"/>
          </p:cNvSpPr>
          <p:nvPr>
            <p:ph type="body" sz="half" idx="1"/>
          </p:nvPr>
        </p:nvSpPr>
        <p:spPr>
          <a:xfrm>
            <a:off x="152400" y="3733800"/>
            <a:ext cx="7518400" cy="3124200"/>
          </a:xfrm>
        </p:spPr>
        <p:txBody>
          <a:bodyPr/>
          <a:lstStyle/>
          <a:p>
            <a:pPr eaLnBrk="1" hangingPunct="1"/>
            <a:r>
              <a:rPr lang="en-US" sz="2400" dirty="0" smtClean="0"/>
              <a:t>Important communication to the incident</a:t>
            </a:r>
          </a:p>
          <a:p>
            <a:pPr eaLnBrk="1" hangingPunct="1"/>
            <a:r>
              <a:rPr lang="en-US" sz="2400" dirty="0" smtClean="0"/>
              <a:t>Will be in a different format for Aircraft 3 products</a:t>
            </a:r>
          </a:p>
          <a:p>
            <a:pPr eaLnBrk="1" hangingPunct="1"/>
            <a:r>
              <a:rPr lang="en-US" sz="2400" dirty="0" smtClean="0"/>
              <a:t>The IR log acts as a briefing – issues with imagery, fire activity, trigger points, </a:t>
            </a:r>
            <a:r>
              <a:rPr lang="en-US" sz="2400" dirty="0" smtClean="0"/>
              <a:t>etc. </a:t>
            </a:r>
          </a:p>
          <a:p>
            <a:pPr eaLnBrk="1" hangingPunct="1"/>
            <a:r>
              <a:rPr lang="en-US" sz="2400" dirty="0" smtClean="0"/>
              <a:t>Where possible relate comments to ground features on the map.</a:t>
            </a:r>
            <a:endParaRPr lang="en-US" sz="2400" dirty="0" smtClean="0"/>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5900" y="774700"/>
            <a:ext cx="7772400" cy="1143000"/>
          </a:xfrm>
        </p:spPr>
        <p:txBody>
          <a:bodyPr/>
          <a:lstStyle/>
          <a:p>
            <a:pPr eaLnBrk="1" hangingPunct="1"/>
            <a:r>
              <a:rPr lang="en-US" smtClean="0"/>
              <a:t>Partial coverage</a:t>
            </a:r>
          </a:p>
        </p:txBody>
      </p:sp>
      <p:sp>
        <p:nvSpPr>
          <p:cNvPr id="23555" name="Rectangle 3"/>
          <p:cNvSpPr>
            <a:spLocks noGrp="1" noChangeArrowheads="1"/>
          </p:cNvSpPr>
          <p:nvPr>
            <p:ph type="body" sz="half" idx="1"/>
          </p:nvPr>
        </p:nvSpPr>
        <p:spPr>
          <a:xfrm>
            <a:off x="292100" y="1943100"/>
            <a:ext cx="3810000" cy="4114800"/>
          </a:xfrm>
        </p:spPr>
        <p:txBody>
          <a:bodyPr/>
          <a:lstStyle/>
          <a:p>
            <a:pPr eaLnBrk="1" hangingPunct="1"/>
            <a:r>
              <a:rPr lang="en-US" sz="2800" dirty="0" smtClean="0"/>
              <a:t>Complete coverage of fire is assumed</a:t>
            </a:r>
          </a:p>
          <a:p>
            <a:pPr eaLnBrk="1" hangingPunct="1"/>
            <a:r>
              <a:rPr lang="en-US" sz="2800" dirty="0" smtClean="0"/>
              <a:t>If not, need to explicitly show that on the map and state it in the daily log</a:t>
            </a:r>
          </a:p>
          <a:p>
            <a:pPr lvl="1" eaLnBrk="1" hangingPunct="1"/>
            <a:r>
              <a:rPr lang="en-US" sz="2400" dirty="0" smtClean="0"/>
              <a:t>Cloud cover, not flown, problems w/ imagery, etc.</a:t>
            </a:r>
          </a:p>
        </p:txBody>
      </p:sp>
      <p:pic>
        <p:nvPicPr>
          <p:cNvPr id="23556" name="Picture 6"/>
          <p:cNvPicPr>
            <a:picLocks noChangeAspect="1" noChangeArrowheads="1"/>
          </p:cNvPicPr>
          <p:nvPr/>
        </p:nvPicPr>
        <p:blipFill>
          <a:blip r:embed="rId3" cstate="print"/>
          <a:srcRect/>
          <a:stretch>
            <a:fillRect/>
          </a:stretch>
        </p:blipFill>
        <p:spPr bwMode="auto">
          <a:xfrm>
            <a:off x="4013200" y="203200"/>
            <a:ext cx="5130800" cy="665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1028700"/>
            <a:ext cx="8490857" cy="672281"/>
          </a:xfrm>
        </p:spPr>
        <p:txBody>
          <a:bodyPr/>
          <a:lstStyle/>
          <a:p>
            <a:r>
              <a:rPr lang="en-US" dirty="0" smtClean="0"/>
              <a:t>Partial Coverage – another example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5"/>
            <a:ext cx="4434348" cy="685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372" y="0"/>
            <a:ext cx="4436628"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570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567" y="1593134"/>
            <a:ext cx="7084554" cy="27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774" y="4511675"/>
            <a:ext cx="6676141"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3672609" y="3823854"/>
            <a:ext cx="1714500" cy="325582"/>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Times New Roman" pitchFamily="18" charset="0"/>
            </a:endParaRPr>
          </a:p>
        </p:txBody>
      </p:sp>
      <p:sp>
        <p:nvSpPr>
          <p:cNvPr id="2" name="TextBox 1"/>
          <p:cNvSpPr txBox="1"/>
          <p:nvPr/>
        </p:nvSpPr>
        <p:spPr>
          <a:xfrm>
            <a:off x="0" y="885248"/>
            <a:ext cx="8797636" cy="707886"/>
          </a:xfrm>
          <a:prstGeom prst="rect">
            <a:avLst/>
          </a:prstGeom>
          <a:noFill/>
        </p:spPr>
        <p:txBody>
          <a:bodyPr wrap="square" rtlCol="0">
            <a:spAutoFit/>
          </a:bodyPr>
          <a:lstStyle/>
          <a:p>
            <a:r>
              <a:rPr lang="en-US" sz="2000" dirty="0" smtClean="0">
                <a:solidFill>
                  <a:schemeClr val="bg2"/>
                </a:solidFill>
                <a:latin typeface="+mn-lt"/>
              </a:rPr>
              <a:t>Naming conventions for Aircraft 3 shapefiles differ slightly – this will be covered in the next training</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21624897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1660"/>
            <a:ext cx="7772400" cy="844345"/>
          </a:xfrm>
        </p:spPr>
        <p:txBody>
          <a:bodyPr/>
          <a:lstStyle/>
          <a:p>
            <a:r>
              <a:rPr lang="en-US" dirty="0" smtClean="0"/>
              <a:t>PDFs</a:t>
            </a:r>
            <a:endParaRPr lang="en-US" dirty="0"/>
          </a:p>
        </p:txBody>
      </p:sp>
      <p:sp>
        <p:nvSpPr>
          <p:cNvPr id="3" name="Content Placeholder 2"/>
          <p:cNvSpPr>
            <a:spLocks noGrp="1"/>
          </p:cNvSpPr>
          <p:nvPr>
            <p:ph idx="1"/>
          </p:nvPr>
        </p:nvSpPr>
        <p:spPr>
          <a:xfrm>
            <a:off x="685800" y="1546005"/>
            <a:ext cx="7772400" cy="4114800"/>
          </a:xfrm>
        </p:spPr>
        <p:txBody>
          <a:bodyPr/>
          <a:lstStyle/>
          <a:p>
            <a:r>
              <a:rPr lang="en-US" dirty="0" smtClean="0"/>
              <a:t>Should be able to keep under 10MB</a:t>
            </a:r>
          </a:p>
          <a:p>
            <a:pPr lvl="1"/>
            <a:r>
              <a:rPr lang="en-US" dirty="0" smtClean="0"/>
              <a:t>300 dpi and normal quality is usually sufficient</a:t>
            </a:r>
          </a:p>
          <a:p>
            <a:r>
              <a:rPr lang="en-US" dirty="0" smtClean="0"/>
              <a:t>Reduced pdfs can be created if you have full </a:t>
            </a:r>
            <a:r>
              <a:rPr lang="en-US" dirty="0"/>
              <a:t>A</a:t>
            </a:r>
            <a:r>
              <a:rPr lang="en-US" dirty="0" smtClean="0"/>
              <a:t>dobe license </a:t>
            </a:r>
          </a:p>
          <a:p>
            <a:r>
              <a:rPr lang="en-US" dirty="0" smtClean="0"/>
              <a:t>Geocoded pdfs are the default in ArcGIS export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260" y="5238018"/>
            <a:ext cx="4687028" cy="1570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6327994" y="5476450"/>
            <a:ext cx="825909" cy="368709"/>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8269151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783792" y="1583648"/>
            <a:ext cx="7772400" cy="625929"/>
          </a:xfrm>
        </p:spPr>
        <p:txBody>
          <a:bodyPr/>
          <a:lstStyle/>
          <a:p>
            <a:pPr eaLnBrk="1" hangingPunct="1"/>
            <a:r>
              <a:rPr lang="en-US" sz="4000" dirty="0" smtClean="0"/>
              <a:t>NIFC ftp file structure </a:t>
            </a:r>
            <a:br>
              <a:rPr lang="en-US" sz="4000" dirty="0" smtClean="0"/>
            </a:br>
            <a:r>
              <a:rPr lang="en-US" sz="4000" dirty="0" smtClean="0"/>
              <a:t>(Aircraft 3 products)</a:t>
            </a:r>
          </a:p>
        </p:txBody>
      </p:sp>
      <p:pic>
        <p:nvPicPr>
          <p:cNvPr id="6" name="Picture 5"/>
          <p:cNvPicPr>
            <a:picLocks noChangeAspect="1"/>
          </p:cNvPicPr>
          <p:nvPr/>
        </p:nvPicPr>
        <p:blipFill>
          <a:blip r:embed="rId2"/>
          <a:stretch>
            <a:fillRect/>
          </a:stretch>
        </p:blipFill>
        <p:spPr>
          <a:xfrm>
            <a:off x="783792" y="2489574"/>
            <a:ext cx="2952902" cy="2857647"/>
          </a:xfrm>
          <a:prstGeom prst="rect">
            <a:avLst/>
          </a:prstGeom>
        </p:spPr>
      </p:pic>
      <p:pic>
        <p:nvPicPr>
          <p:cNvPr id="7" name="Picture 6"/>
          <p:cNvPicPr>
            <a:picLocks noChangeAspect="1"/>
          </p:cNvPicPr>
          <p:nvPr/>
        </p:nvPicPr>
        <p:blipFill>
          <a:blip r:embed="rId3"/>
          <a:stretch>
            <a:fillRect/>
          </a:stretch>
        </p:blipFill>
        <p:spPr>
          <a:xfrm>
            <a:off x="4451094" y="2683258"/>
            <a:ext cx="2959252" cy="2470277"/>
          </a:xfrm>
          <a:prstGeom prst="rect">
            <a:avLst/>
          </a:prstGeom>
        </p:spPr>
      </p:pic>
      <p:pic>
        <p:nvPicPr>
          <p:cNvPr id="8" name="Picture 7"/>
          <p:cNvPicPr>
            <a:picLocks noChangeAspect="1"/>
          </p:cNvPicPr>
          <p:nvPr/>
        </p:nvPicPr>
        <p:blipFill>
          <a:blip r:embed="rId4"/>
          <a:stretch>
            <a:fillRect/>
          </a:stretch>
        </p:blipFill>
        <p:spPr>
          <a:xfrm>
            <a:off x="5339113" y="5474968"/>
            <a:ext cx="2870348" cy="1124008"/>
          </a:xfrm>
          <a:prstGeom prst="rect">
            <a:avLst/>
          </a:prstGeom>
        </p:spPr>
      </p:pic>
    </p:spTree>
    <p:extLst>
      <p:ext uri="{BB962C8B-B14F-4D97-AF65-F5344CB8AC3E}">
        <p14:creationId xmlns:p14="http://schemas.microsoft.com/office/powerpoint/2010/main" val="15769565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70082" y="1773382"/>
            <a:ext cx="7772400" cy="1316182"/>
          </a:xfrm>
        </p:spPr>
        <p:txBody>
          <a:bodyPr/>
          <a:lstStyle/>
          <a:p>
            <a:pPr eaLnBrk="1" hangingPunct="1"/>
            <a:r>
              <a:rPr lang="en-US" dirty="0" smtClean="0"/>
              <a:t>Communication with SITL/Incident</a:t>
            </a:r>
          </a:p>
        </p:txBody>
      </p:sp>
      <p:sp>
        <p:nvSpPr>
          <p:cNvPr id="14339" name="Rectangle 3"/>
          <p:cNvSpPr>
            <a:spLocks noGrp="1" noChangeArrowheads="1"/>
          </p:cNvSpPr>
          <p:nvPr>
            <p:ph type="body" idx="1"/>
          </p:nvPr>
        </p:nvSpPr>
        <p:spPr>
          <a:xfrm>
            <a:off x="673100" y="3816927"/>
            <a:ext cx="7772400" cy="2279073"/>
          </a:xfrm>
        </p:spPr>
        <p:txBody>
          <a:bodyPr/>
          <a:lstStyle/>
          <a:p>
            <a:pPr eaLnBrk="1" hangingPunct="1"/>
            <a:r>
              <a:rPr lang="en-US" sz="2800" dirty="0" smtClean="0"/>
              <a:t>Takes place through Jan Johnson.  No direct communication to the SITL or </a:t>
            </a:r>
            <a:r>
              <a:rPr lang="en-US" sz="2800" dirty="0" smtClean="0"/>
              <a:t>incident </a:t>
            </a:r>
            <a:r>
              <a:rPr lang="en-US" sz="2800" dirty="0" smtClean="0"/>
              <a:t>is allowed between Aircraft 3 analysts and the fire personnel.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Objectives</a:t>
            </a:r>
            <a:endParaRPr lang="en-US" dirty="0"/>
          </a:p>
        </p:txBody>
      </p:sp>
      <p:sp>
        <p:nvSpPr>
          <p:cNvPr id="3" name="Content Placeholder 2"/>
          <p:cNvSpPr>
            <a:spLocks noGrp="1"/>
          </p:cNvSpPr>
          <p:nvPr>
            <p:ph idx="1"/>
          </p:nvPr>
        </p:nvSpPr>
        <p:spPr/>
        <p:txBody>
          <a:bodyPr/>
          <a:lstStyle/>
          <a:p>
            <a:r>
              <a:rPr lang="en-US" dirty="0" smtClean="0"/>
              <a:t>List the IR products delivered to the incident</a:t>
            </a:r>
          </a:p>
          <a:p>
            <a:r>
              <a:rPr lang="en-US" dirty="0" smtClean="0"/>
              <a:t>Discuss the mode of delivery </a:t>
            </a:r>
          </a:p>
          <a:p>
            <a:r>
              <a:rPr lang="en-US" dirty="0" smtClean="0"/>
              <a:t>Identify key communication </a:t>
            </a:r>
            <a:r>
              <a:rPr lang="en-US" dirty="0" smtClean="0"/>
              <a:t>route</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Communication with SITL </a:t>
            </a:r>
          </a:p>
        </p:txBody>
      </p:sp>
      <p:sp>
        <p:nvSpPr>
          <p:cNvPr id="15363" name="Rectangle 3"/>
          <p:cNvSpPr>
            <a:spLocks noGrp="1" noChangeArrowheads="1"/>
          </p:cNvSpPr>
          <p:nvPr>
            <p:ph type="body" idx="1"/>
          </p:nvPr>
        </p:nvSpPr>
        <p:spPr/>
        <p:txBody>
          <a:bodyPr/>
          <a:lstStyle/>
          <a:p>
            <a:pPr eaLnBrk="1" hangingPunct="1"/>
            <a:r>
              <a:rPr lang="en-US" dirty="0" smtClean="0"/>
              <a:t>Remember – The IRIN works for the </a:t>
            </a:r>
            <a:r>
              <a:rPr lang="en-US" dirty="0" smtClean="0"/>
              <a:t>SITL, but Jan Johnson is the go-between!</a:t>
            </a:r>
            <a:endParaRPr lang="en-US" dirty="0" smtClean="0"/>
          </a:p>
          <a:p>
            <a:pPr eaLnBrk="1" hangingPunct="1"/>
            <a:r>
              <a:rPr lang="en-US" dirty="0" smtClean="0"/>
              <a:t>Do not distribute digital or hardcopy products without the approval of the SITL</a:t>
            </a:r>
          </a:p>
          <a:p>
            <a:pPr lvl="1" eaLnBrk="1" hangingPunct="1"/>
            <a:r>
              <a:rPr lang="en-US" dirty="0" smtClean="0"/>
              <a:t>Once data is posted to NIFC ftp site it becomes responsibility of the incident</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33400"/>
            <a:ext cx="7772400" cy="1143000"/>
          </a:xfrm>
        </p:spPr>
        <p:txBody>
          <a:bodyPr/>
          <a:lstStyle/>
          <a:p>
            <a:pPr eaLnBrk="1" hangingPunct="1"/>
            <a:r>
              <a:rPr lang="en-US" smtClean="0"/>
              <a:t>Data Delivery</a:t>
            </a:r>
          </a:p>
        </p:txBody>
      </p:sp>
      <p:sp>
        <p:nvSpPr>
          <p:cNvPr id="24579" name="Rectangle 3"/>
          <p:cNvSpPr>
            <a:spLocks noGrp="1" noChangeArrowheads="1"/>
          </p:cNvSpPr>
          <p:nvPr>
            <p:ph type="body" idx="1"/>
          </p:nvPr>
        </p:nvSpPr>
        <p:spPr>
          <a:xfrm>
            <a:off x="673100" y="1574800"/>
            <a:ext cx="7772400" cy="4114800"/>
          </a:xfrm>
        </p:spPr>
        <p:txBody>
          <a:bodyPr/>
          <a:lstStyle/>
          <a:p>
            <a:pPr eaLnBrk="1" hangingPunct="1"/>
            <a:r>
              <a:rPr lang="en-US" dirty="0" smtClean="0"/>
              <a:t>NIFC ftp site</a:t>
            </a:r>
          </a:p>
          <a:p>
            <a:pPr lvl="1" eaLnBrk="1" hangingPunct="1"/>
            <a:r>
              <a:rPr lang="en-US" dirty="0" smtClean="0"/>
              <a:t>ftp://ftp.nifc.gov</a:t>
            </a:r>
          </a:p>
          <a:p>
            <a:pPr lvl="1" eaLnBrk="1" hangingPunct="1"/>
            <a:r>
              <a:rPr lang="en-US" dirty="0" smtClean="0"/>
              <a:t>Secure ftp client to upload data</a:t>
            </a:r>
          </a:p>
          <a:p>
            <a:pPr eaLnBrk="1" hangingPunct="1"/>
            <a:r>
              <a:rPr lang="en-US" dirty="0" smtClean="0"/>
              <a:t>Can e-mail products to Jan Johnson if problems with NIFC ftp site access</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87400"/>
          </a:xfrm>
        </p:spPr>
        <p:txBody>
          <a:bodyPr/>
          <a:lstStyle/>
          <a:p>
            <a:r>
              <a:rPr lang="en-US" dirty="0" smtClean="0"/>
              <a:t>NIFC FTP Site</a:t>
            </a:r>
            <a:endParaRPr lang="en-US" dirty="0"/>
          </a:p>
        </p:txBody>
      </p:sp>
      <p:sp>
        <p:nvSpPr>
          <p:cNvPr id="3" name="Content Placeholder 2"/>
          <p:cNvSpPr>
            <a:spLocks noGrp="1"/>
          </p:cNvSpPr>
          <p:nvPr>
            <p:ph idx="1"/>
          </p:nvPr>
        </p:nvSpPr>
        <p:spPr>
          <a:xfrm>
            <a:off x="685800" y="1917700"/>
            <a:ext cx="7772400" cy="4114800"/>
          </a:xfrm>
        </p:spPr>
        <p:txBody>
          <a:bodyPr/>
          <a:lstStyle/>
          <a:p>
            <a:r>
              <a:rPr lang="en-US" sz="2800" dirty="0" smtClean="0"/>
              <a:t>Will be covered in subsequent training</a:t>
            </a:r>
          </a:p>
          <a:p>
            <a:r>
              <a:rPr lang="en-US" sz="2800" dirty="0" smtClean="0"/>
              <a:t>All users need NAP/ROSS accounts for upload access and must use a secure ftp client</a:t>
            </a:r>
          </a:p>
          <a:p>
            <a:r>
              <a:rPr lang="en-US" sz="2800" dirty="0" smtClean="0"/>
              <a:t>Products are posted to: </a:t>
            </a:r>
            <a:r>
              <a:rPr lang="en-US" sz="2800" dirty="0" smtClean="0"/>
              <a:t>ftp://</a:t>
            </a:r>
            <a:r>
              <a:rPr lang="en-US" sz="2800" dirty="0" smtClean="0"/>
              <a:t>ftp.nifc.gov/nirops/Aircraft3</a:t>
            </a:r>
          </a:p>
          <a:p>
            <a:r>
              <a:rPr lang="en-US" sz="2800" dirty="0" smtClean="0"/>
              <a:t>But all products can be accessed without passwords via </a:t>
            </a:r>
            <a:r>
              <a:rPr lang="en-US" sz="2800" dirty="0" smtClean="0">
                <a:solidFill>
                  <a:srgbClr val="0070C0"/>
                </a:solidFill>
                <a:hlinkClick r:id="rId2"/>
              </a:rPr>
              <a:t>https://ftp.nifc.gov</a:t>
            </a:r>
            <a:r>
              <a:rPr lang="en-US" sz="2800" dirty="0" smtClean="0">
                <a:solidFill>
                  <a:srgbClr val="0070C0"/>
                </a:solidFill>
              </a:rPr>
              <a:t> </a:t>
            </a:r>
          </a:p>
          <a:p>
            <a:pPr marL="0" indent="0">
              <a:buNone/>
            </a:pPr>
            <a:endParaRPr lang="en-US" dirty="0"/>
          </a:p>
        </p:txBody>
      </p:sp>
    </p:spTree>
    <p:extLst>
      <p:ext uri="{BB962C8B-B14F-4D97-AF65-F5344CB8AC3E}">
        <p14:creationId xmlns:p14="http://schemas.microsoft.com/office/powerpoint/2010/main" val="323714586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028700"/>
            <a:ext cx="7772400" cy="914400"/>
          </a:xfrm>
        </p:spPr>
        <p:txBody>
          <a:bodyPr/>
          <a:lstStyle/>
          <a:p>
            <a:pPr eaLnBrk="1" hangingPunct="1"/>
            <a:r>
              <a:rPr lang="en-US" smtClean="0"/>
              <a:t>Documentation </a:t>
            </a:r>
          </a:p>
        </p:txBody>
      </p:sp>
      <p:sp>
        <p:nvSpPr>
          <p:cNvPr id="27651" name="Rectangle 3"/>
          <p:cNvSpPr>
            <a:spLocks noGrp="1" noChangeArrowheads="1"/>
          </p:cNvSpPr>
          <p:nvPr>
            <p:ph type="body" idx="1"/>
          </p:nvPr>
        </p:nvSpPr>
        <p:spPr>
          <a:xfrm>
            <a:off x="685800" y="2171700"/>
            <a:ext cx="8039100" cy="4114800"/>
          </a:xfrm>
        </p:spPr>
        <p:txBody>
          <a:bodyPr/>
          <a:lstStyle/>
          <a:p>
            <a:pPr eaLnBrk="1" hangingPunct="1"/>
            <a:r>
              <a:rPr lang="en-US" dirty="0" smtClean="0"/>
              <a:t>Products posted to NIFC ftp site and archived by incident</a:t>
            </a:r>
          </a:p>
          <a:p>
            <a:pPr eaLnBrk="1" hangingPunct="1"/>
            <a:r>
              <a:rPr lang="en-US" dirty="0" smtClean="0"/>
              <a:t>Keep copies of your work</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Objectives - Review</a:t>
            </a:r>
            <a:endParaRPr lang="en-US" dirty="0"/>
          </a:p>
        </p:txBody>
      </p:sp>
      <p:sp>
        <p:nvSpPr>
          <p:cNvPr id="3" name="Content Placeholder 2"/>
          <p:cNvSpPr>
            <a:spLocks noGrp="1"/>
          </p:cNvSpPr>
          <p:nvPr>
            <p:ph idx="1"/>
          </p:nvPr>
        </p:nvSpPr>
        <p:spPr/>
        <p:txBody>
          <a:bodyPr/>
          <a:lstStyle/>
          <a:p>
            <a:r>
              <a:rPr lang="en-US" dirty="0" smtClean="0"/>
              <a:t>List the IR products delivered to the incident</a:t>
            </a:r>
          </a:p>
          <a:p>
            <a:r>
              <a:rPr lang="en-US" dirty="0" smtClean="0"/>
              <a:t>Discuss the mode of delivery </a:t>
            </a:r>
          </a:p>
          <a:p>
            <a:r>
              <a:rPr lang="en-US" dirty="0" smtClean="0"/>
              <a:t>Identify key communication </a:t>
            </a:r>
            <a:r>
              <a:rPr lang="en-US" dirty="0" smtClean="0"/>
              <a:t>route</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26" y="-18821"/>
            <a:ext cx="6607451" cy="6870915"/>
          </a:xfrm>
          <a:prstGeom prst="rect">
            <a:avLst/>
          </a:prstGeom>
        </p:spPr>
      </p:pic>
      <p:sp>
        <p:nvSpPr>
          <p:cNvPr id="8" name="TextBox 7"/>
          <p:cNvSpPr txBox="1"/>
          <p:nvPr/>
        </p:nvSpPr>
        <p:spPr>
          <a:xfrm>
            <a:off x="4615542" y="4734045"/>
            <a:ext cx="2976466" cy="707886"/>
          </a:xfrm>
          <a:prstGeom prst="rect">
            <a:avLst/>
          </a:prstGeom>
          <a:noFill/>
        </p:spPr>
        <p:txBody>
          <a:bodyPr wrap="square" rtlCol="0">
            <a:spAutoFit/>
          </a:bodyPr>
          <a:lstStyle/>
          <a:p>
            <a:r>
              <a:rPr lang="en-US" sz="4000" dirty="0" smtClean="0">
                <a:solidFill>
                  <a:schemeClr val="bg2"/>
                </a:solidFill>
              </a:rPr>
              <a:t>Questions?</a:t>
            </a:r>
            <a:endParaRPr lang="en-US" sz="4000" dirty="0">
              <a:solidFill>
                <a:schemeClr val="bg2"/>
              </a:solidFill>
            </a:endParaRPr>
          </a:p>
        </p:txBody>
      </p:sp>
    </p:spTree>
    <p:extLst>
      <p:ext uri="{BB962C8B-B14F-4D97-AF65-F5344CB8AC3E}">
        <p14:creationId xmlns:p14="http://schemas.microsoft.com/office/powerpoint/2010/main" val="28994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Outline</a:t>
            </a:r>
          </a:p>
        </p:txBody>
      </p:sp>
      <p:sp>
        <p:nvSpPr>
          <p:cNvPr id="5123" name="Rectangle 3"/>
          <p:cNvSpPr>
            <a:spLocks noGrp="1" noChangeArrowheads="1"/>
          </p:cNvSpPr>
          <p:nvPr>
            <p:ph type="body" idx="1"/>
          </p:nvPr>
        </p:nvSpPr>
        <p:spPr/>
        <p:txBody>
          <a:bodyPr/>
          <a:lstStyle/>
          <a:p>
            <a:pPr eaLnBrk="1" hangingPunct="1"/>
            <a:r>
              <a:rPr lang="en-US" dirty="0" smtClean="0"/>
              <a:t>Products</a:t>
            </a:r>
          </a:p>
          <a:p>
            <a:pPr eaLnBrk="1" hangingPunct="1"/>
            <a:r>
              <a:rPr lang="en-US" dirty="0" smtClean="0"/>
              <a:t>Maps/Logs/KMZs </a:t>
            </a:r>
          </a:p>
          <a:p>
            <a:pPr eaLnBrk="1" hangingPunct="1"/>
            <a:r>
              <a:rPr lang="en-US" dirty="0" smtClean="0"/>
              <a:t>Communication/coordination with SITL and GISS</a:t>
            </a:r>
          </a:p>
          <a:p>
            <a:pPr eaLnBrk="1" hangingPunct="1"/>
            <a:r>
              <a:rPr lang="en-US" dirty="0" smtClean="0"/>
              <a:t>Product </a:t>
            </a:r>
            <a:r>
              <a:rPr lang="en-US" dirty="0" smtClean="0"/>
              <a:t>delivery and timing</a:t>
            </a:r>
            <a:endParaRPr lang="en-US" dirty="0" smtClean="0"/>
          </a:p>
          <a:p>
            <a:pPr eaLnBrk="1" hangingPunct="1"/>
            <a:r>
              <a:rPr lang="en-US" dirty="0" smtClean="0"/>
              <a:t>Briefing/Documentation/Feedback</a:t>
            </a:r>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Deliverables</a:t>
            </a:r>
          </a:p>
        </p:txBody>
      </p:sp>
      <p:sp>
        <p:nvSpPr>
          <p:cNvPr id="6147" name="Rectangle 3"/>
          <p:cNvSpPr>
            <a:spLocks noGrp="1" noChangeArrowheads="1"/>
          </p:cNvSpPr>
          <p:nvPr>
            <p:ph type="body" sz="half" idx="1"/>
          </p:nvPr>
        </p:nvSpPr>
        <p:spPr/>
        <p:txBody>
          <a:bodyPr/>
          <a:lstStyle/>
          <a:p>
            <a:pPr eaLnBrk="1" hangingPunct="1">
              <a:lnSpc>
                <a:spcPct val="80000"/>
              </a:lnSpc>
            </a:pPr>
            <a:r>
              <a:rPr lang="en-US" sz="2400" dirty="0" smtClean="0"/>
              <a:t>The primary duty of the IRIN is to “Interpret imagery and post findings on .. maps”.</a:t>
            </a:r>
          </a:p>
          <a:p>
            <a:pPr eaLnBrk="1" hangingPunct="1">
              <a:lnSpc>
                <a:spcPct val="80000"/>
              </a:lnSpc>
            </a:pPr>
            <a:r>
              <a:rPr lang="en-US" sz="2400" b="1" dirty="0" smtClean="0"/>
              <a:t>A base map with interpretation overlay is the primary product</a:t>
            </a:r>
            <a:r>
              <a:rPr lang="en-US" sz="2400" dirty="0" smtClean="0"/>
              <a:t>.</a:t>
            </a:r>
          </a:p>
          <a:p>
            <a:pPr eaLnBrk="1" hangingPunct="1">
              <a:lnSpc>
                <a:spcPct val="80000"/>
              </a:lnSpc>
            </a:pPr>
            <a:r>
              <a:rPr lang="en-US" sz="2400" dirty="0" smtClean="0"/>
              <a:t>This has evolved from a hardcopy map with </a:t>
            </a:r>
            <a:r>
              <a:rPr lang="en-US" sz="2400" dirty="0" err="1" smtClean="0"/>
              <a:t>mylar</a:t>
            </a:r>
            <a:r>
              <a:rPr lang="en-US" sz="2400" dirty="0" smtClean="0"/>
              <a:t> overlay to a digital map produced in GIS.</a:t>
            </a:r>
          </a:p>
        </p:txBody>
      </p:sp>
      <p:pic>
        <p:nvPicPr>
          <p:cNvPr id="6148" name="Picture 4"/>
          <p:cNvPicPr>
            <a:picLocks noGrp="1" noChangeArrowheads="1"/>
          </p:cNvPicPr>
          <p:nvPr>
            <p:ph sz="quarter" idx="2"/>
          </p:nvPr>
        </p:nvPicPr>
        <p:blipFill>
          <a:blip r:embed="rId2" cstate="print"/>
          <a:srcRect/>
          <a:stretch>
            <a:fillRect/>
          </a:stretch>
        </p:blipFill>
        <p:spPr>
          <a:xfrm>
            <a:off x="4724400" y="1130300"/>
            <a:ext cx="4178300" cy="5016500"/>
          </a:xfrm>
          <a:noFill/>
        </p:spPr>
      </p:pic>
      <p:sp>
        <p:nvSpPr>
          <p:cNvPr id="2" name="Content Placeholder 1"/>
          <p:cNvSpPr>
            <a:spLocks noGrp="1"/>
          </p:cNvSpPr>
          <p:nvPr>
            <p:ph sz="quarter" idx="3"/>
          </p:nvPr>
        </p:nvSpPr>
        <p:spPr/>
        <p:txBody>
          <a:bodyPr/>
          <a:lstStyle/>
          <a:p>
            <a:endParaRPr lang="en-US"/>
          </a:p>
        </p:txBody>
      </p:sp>
      <p:pic>
        <p:nvPicPr>
          <p:cNvPr id="3" name="Picture 2"/>
          <p:cNvPicPr>
            <a:picLocks noChangeAspect="1"/>
          </p:cNvPicPr>
          <p:nvPr/>
        </p:nvPicPr>
        <p:blipFill>
          <a:blip r:embed="rId3"/>
          <a:stretch>
            <a:fillRect/>
          </a:stretch>
        </p:blipFill>
        <p:spPr>
          <a:xfrm>
            <a:off x="4724400" y="335016"/>
            <a:ext cx="4169925" cy="64501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Products</a:t>
            </a:r>
            <a:endParaRPr lang="en-US" dirty="0"/>
          </a:p>
        </p:txBody>
      </p:sp>
      <p:sp>
        <p:nvSpPr>
          <p:cNvPr id="3" name="Content Placeholder 2"/>
          <p:cNvSpPr>
            <a:spLocks noGrp="1"/>
          </p:cNvSpPr>
          <p:nvPr>
            <p:ph idx="1"/>
          </p:nvPr>
        </p:nvSpPr>
        <p:spPr/>
        <p:txBody>
          <a:bodyPr/>
          <a:lstStyle/>
          <a:p>
            <a:pPr marL="0" indent="0">
              <a:buNone/>
            </a:pPr>
            <a:r>
              <a:rPr lang="en-US" dirty="0" smtClean="0"/>
              <a:t>In time for morning briefing</a:t>
            </a:r>
          </a:p>
          <a:p>
            <a:r>
              <a:rPr lang="en-US" dirty="0" smtClean="0"/>
              <a:t>IR </a:t>
            </a:r>
            <a:r>
              <a:rPr lang="en-US" dirty="0" smtClean="0"/>
              <a:t>GIS layers - shapefiles</a:t>
            </a:r>
          </a:p>
          <a:p>
            <a:r>
              <a:rPr lang="en-US" dirty="0" smtClean="0"/>
              <a:t>Map(s) – </a:t>
            </a:r>
            <a:r>
              <a:rPr lang="en-US" dirty="0" err="1" smtClean="0"/>
              <a:t>GeoPDFs</a:t>
            </a:r>
            <a:endParaRPr lang="en-US" dirty="0" smtClean="0"/>
          </a:p>
          <a:p>
            <a:r>
              <a:rPr lang="en-US" dirty="0" smtClean="0"/>
              <a:t>IR log</a:t>
            </a:r>
          </a:p>
          <a:p>
            <a:r>
              <a:rPr lang="en-US" dirty="0" smtClean="0"/>
              <a:t>KMZ file for viewing in Google Earth</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44500" y="1028700"/>
            <a:ext cx="8699500" cy="1143000"/>
          </a:xfrm>
        </p:spPr>
        <p:txBody>
          <a:bodyPr/>
          <a:lstStyle/>
          <a:p>
            <a:pPr eaLnBrk="1" hangingPunct="1"/>
            <a:r>
              <a:rPr lang="en-US" dirty="0" smtClean="0"/>
              <a:t>IR GIS Shapefiles</a:t>
            </a:r>
          </a:p>
        </p:txBody>
      </p:sp>
      <p:sp>
        <p:nvSpPr>
          <p:cNvPr id="8195" name="Rectangle 3"/>
          <p:cNvSpPr>
            <a:spLocks noGrp="1" noChangeArrowheads="1"/>
          </p:cNvSpPr>
          <p:nvPr>
            <p:ph type="body" idx="1"/>
          </p:nvPr>
        </p:nvSpPr>
        <p:spPr>
          <a:xfrm>
            <a:off x="685800" y="2171700"/>
            <a:ext cx="7962900" cy="4114800"/>
          </a:xfrm>
        </p:spPr>
        <p:txBody>
          <a:bodyPr/>
          <a:lstStyle/>
          <a:p>
            <a:pPr eaLnBrk="1" hangingPunct="1"/>
            <a:r>
              <a:rPr lang="en-US" dirty="0" smtClean="0"/>
              <a:t>Heat Perimeter (polygon)</a:t>
            </a:r>
          </a:p>
          <a:p>
            <a:pPr eaLnBrk="1" hangingPunct="1"/>
            <a:r>
              <a:rPr lang="en-US" dirty="0" smtClean="0"/>
              <a:t>Isolated Heat Sources (points)</a:t>
            </a:r>
            <a:endParaRPr lang="en-US" dirty="0" smtClean="0">
              <a:solidFill>
                <a:srgbClr val="FF0000"/>
              </a:solidFill>
            </a:endParaRPr>
          </a:p>
          <a:p>
            <a:pPr eaLnBrk="1" hangingPunct="1"/>
            <a:r>
              <a:rPr lang="en-US" dirty="0" smtClean="0"/>
              <a:t>Intense Heat (polygon)</a:t>
            </a:r>
          </a:p>
          <a:p>
            <a:pPr eaLnBrk="1" hangingPunct="1"/>
            <a:r>
              <a:rPr lang="en-US" dirty="0" smtClean="0"/>
              <a:t>Scattered Heat (polygon)</a:t>
            </a:r>
          </a:p>
          <a:p>
            <a:pPr eaLnBrk="1" hangingPunct="1"/>
            <a:endParaRPr lang="en-US" dirty="0" smtClean="0"/>
          </a:p>
        </p:txBody>
      </p:sp>
    </p:spTree>
    <p:extLst>
      <p:ext uri="{BB962C8B-B14F-4D97-AF65-F5344CB8AC3E}">
        <p14:creationId xmlns:p14="http://schemas.microsoft.com/office/powerpoint/2010/main" val="2506339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IR GIS Products</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Shapefiles</a:t>
            </a:r>
          </a:p>
          <a:p>
            <a:pPr lvl="1" eaLnBrk="1" hangingPunct="1">
              <a:lnSpc>
                <a:spcPct val="90000"/>
              </a:lnSpc>
            </a:pPr>
            <a:r>
              <a:rPr lang="en-US" dirty="0" smtClean="0"/>
              <a:t>Work in all versions of ArcGIS </a:t>
            </a:r>
            <a:r>
              <a:rPr lang="en-US" i="1" dirty="0" smtClean="0"/>
              <a:t>and</a:t>
            </a:r>
            <a:r>
              <a:rPr lang="en-US" dirty="0" smtClean="0"/>
              <a:t> many other applications</a:t>
            </a:r>
          </a:p>
          <a:p>
            <a:pPr lvl="1" eaLnBrk="1" hangingPunct="1">
              <a:lnSpc>
                <a:spcPct val="90000"/>
              </a:lnSpc>
            </a:pPr>
            <a:r>
              <a:rPr lang="en-US" dirty="0" smtClean="0"/>
              <a:t>One set of products for all users and situations (incl. Type 3/4 teams, local units, no GIS support, etc.)</a:t>
            </a:r>
          </a:p>
          <a:p>
            <a:pPr lvl="1" eaLnBrk="1" hangingPunct="1">
              <a:lnSpc>
                <a:spcPct val="90000"/>
              </a:lnSpc>
            </a:pPr>
            <a:r>
              <a:rPr lang="en-US" dirty="0" smtClean="0"/>
              <a:t>Various products easily separated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IR GIS Products</a:t>
            </a:r>
          </a:p>
        </p:txBody>
      </p:sp>
      <p:sp>
        <p:nvSpPr>
          <p:cNvPr id="9219" name="Rectangle 3"/>
          <p:cNvSpPr>
            <a:spLocks noGrp="1" noChangeArrowheads="1"/>
          </p:cNvSpPr>
          <p:nvPr>
            <p:ph type="body" idx="1"/>
          </p:nvPr>
        </p:nvSpPr>
        <p:spPr/>
        <p:txBody>
          <a:bodyPr/>
          <a:lstStyle/>
          <a:p>
            <a:pPr eaLnBrk="1" hangingPunct="1">
              <a:lnSpc>
                <a:spcPct val="90000"/>
              </a:lnSpc>
            </a:pPr>
            <a:r>
              <a:rPr lang="en-US" dirty="0" smtClean="0"/>
              <a:t>Some layers will not always be applicable (e.g. no intense heat during mop up)…</a:t>
            </a:r>
          </a:p>
          <a:p>
            <a:pPr eaLnBrk="1" hangingPunct="1">
              <a:lnSpc>
                <a:spcPct val="90000"/>
              </a:lnSpc>
            </a:pPr>
            <a:r>
              <a:rPr lang="en-US" dirty="0" smtClean="0"/>
              <a:t>..but every </a:t>
            </a:r>
            <a:r>
              <a:rPr lang="en-US" i="1" dirty="0" smtClean="0"/>
              <a:t>applicable</a:t>
            </a:r>
            <a:r>
              <a:rPr lang="en-US" dirty="0" smtClean="0"/>
              <a:t> layer should be produced (e.g. heat perimeter even if no change).</a:t>
            </a:r>
          </a:p>
          <a:p>
            <a:pPr eaLnBrk="1" hangingPunct="1">
              <a:lnSpc>
                <a:spcPct val="90000"/>
              </a:lnSpc>
            </a:pPr>
            <a:r>
              <a:rPr lang="en-US" dirty="0" smtClean="0"/>
              <a:t>Need consistency for documentation and changes in SITLs.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0400" y="698500"/>
            <a:ext cx="7772400" cy="1143000"/>
          </a:xfrm>
        </p:spPr>
        <p:txBody>
          <a:bodyPr/>
          <a:lstStyle/>
          <a:p>
            <a:pPr eaLnBrk="1" hangingPunct="1"/>
            <a:r>
              <a:rPr lang="en-US" dirty="0" smtClean="0"/>
              <a:t>File names</a:t>
            </a:r>
          </a:p>
        </p:txBody>
      </p:sp>
      <p:sp>
        <p:nvSpPr>
          <p:cNvPr id="20483" name="Rectangle 3"/>
          <p:cNvSpPr>
            <a:spLocks noGrp="1" noChangeArrowheads="1"/>
          </p:cNvSpPr>
          <p:nvPr>
            <p:ph type="body" idx="1"/>
          </p:nvPr>
        </p:nvSpPr>
        <p:spPr>
          <a:xfrm>
            <a:off x="698500" y="1739900"/>
            <a:ext cx="8369300" cy="4114800"/>
          </a:xfrm>
        </p:spPr>
        <p:txBody>
          <a:bodyPr/>
          <a:lstStyle/>
          <a:p>
            <a:pPr eaLnBrk="1" hangingPunct="1"/>
            <a:r>
              <a:rPr lang="en-US" dirty="0" smtClean="0"/>
              <a:t>Examples:</a:t>
            </a:r>
          </a:p>
          <a:p>
            <a:pPr lvl="1" eaLnBrk="1" hangingPunct="1"/>
            <a:r>
              <a:rPr lang="en-US" sz="2400" dirty="0" smtClean="0"/>
              <a:t>20060925_2025_PigeonMtn_IsolatedHeatSources.shp</a:t>
            </a:r>
          </a:p>
          <a:p>
            <a:pPr lvl="1" eaLnBrk="1" hangingPunct="1"/>
            <a:r>
              <a:rPr lang="en-US" sz="2400" dirty="0" smtClean="0"/>
              <a:t>20060925_2025_PigeonMtn_HeatPerimeter.shp</a:t>
            </a:r>
          </a:p>
          <a:p>
            <a:pPr lvl="1" eaLnBrk="1" hangingPunct="1"/>
            <a:r>
              <a:rPr lang="en-US" sz="2400" dirty="0" smtClean="0"/>
              <a:t>20060925_2025_PigeonMtn_ScatteredHeat.shp</a:t>
            </a:r>
          </a:p>
          <a:p>
            <a:pPr lvl="1" eaLnBrk="1" hangingPunct="1"/>
            <a:r>
              <a:rPr lang="en-US" sz="2400" dirty="0" smtClean="0"/>
              <a:t>20060925_2025_PigeonMtn_IntenseHeat.shp</a:t>
            </a:r>
          </a:p>
        </p:txBody>
      </p:sp>
      <p:sp>
        <p:nvSpPr>
          <p:cNvPr id="20484" name="Text Box 4"/>
          <p:cNvSpPr txBox="1">
            <a:spLocks noChangeArrowheads="1"/>
          </p:cNvSpPr>
          <p:nvPr/>
        </p:nvSpPr>
        <p:spPr bwMode="auto">
          <a:xfrm>
            <a:off x="406400" y="4584700"/>
            <a:ext cx="2070100" cy="396875"/>
          </a:xfrm>
          <a:prstGeom prst="rect">
            <a:avLst/>
          </a:prstGeom>
          <a:noFill/>
          <a:ln w="9525">
            <a:noFill/>
            <a:miter lim="800000"/>
            <a:headEnd/>
            <a:tailEnd/>
          </a:ln>
        </p:spPr>
        <p:txBody>
          <a:bodyPr>
            <a:spAutoFit/>
          </a:bodyPr>
          <a:lstStyle/>
          <a:p>
            <a:pPr>
              <a:spcBef>
                <a:spcPct val="50000"/>
              </a:spcBef>
            </a:pPr>
            <a:r>
              <a:rPr lang="en-US" sz="2000" b="1" i="1">
                <a:latin typeface="Arial" charset="0"/>
              </a:rPr>
              <a:t>Collection</a:t>
            </a:r>
            <a:r>
              <a:rPr lang="en-US" sz="2000" b="1">
                <a:latin typeface="Arial" charset="0"/>
              </a:rPr>
              <a:t> date</a:t>
            </a:r>
          </a:p>
        </p:txBody>
      </p:sp>
      <p:sp>
        <p:nvSpPr>
          <p:cNvPr id="20485" name="Text Box 5"/>
          <p:cNvSpPr txBox="1">
            <a:spLocks noChangeArrowheads="1"/>
          </p:cNvSpPr>
          <p:nvPr/>
        </p:nvSpPr>
        <p:spPr bwMode="auto">
          <a:xfrm>
            <a:off x="1955800" y="5000560"/>
            <a:ext cx="2184400" cy="396875"/>
          </a:xfrm>
          <a:prstGeom prst="rect">
            <a:avLst/>
          </a:prstGeom>
          <a:noFill/>
          <a:ln w="9525">
            <a:noFill/>
            <a:miter lim="800000"/>
            <a:headEnd/>
            <a:tailEnd/>
          </a:ln>
        </p:spPr>
        <p:txBody>
          <a:bodyPr>
            <a:spAutoFit/>
          </a:bodyPr>
          <a:lstStyle/>
          <a:p>
            <a:pPr>
              <a:spcBef>
                <a:spcPct val="50000"/>
              </a:spcBef>
            </a:pPr>
            <a:r>
              <a:rPr lang="en-US" sz="2000" b="1" dirty="0">
                <a:latin typeface="Arial" charset="0"/>
              </a:rPr>
              <a:t>Collection time*</a:t>
            </a:r>
          </a:p>
        </p:txBody>
      </p:sp>
      <p:sp>
        <p:nvSpPr>
          <p:cNvPr id="20486" name="Text Box 6"/>
          <p:cNvSpPr txBox="1">
            <a:spLocks noChangeArrowheads="1"/>
          </p:cNvSpPr>
          <p:nvPr/>
        </p:nvSpPr>
        <p:spPr bwMode="auto">
          <a:xfrm>
            <a:off x="4114800" y="4902200"/>
            <a:ext cx="2070100" cy="396875"/>
          </a:xfrm>
          <a:prstGeom prst="rect">
            <a:avLst/>
          </a:prstGeom>
          <a:noFill/>
          <a:ln w="9525">
            <a:noFill/>
            <a:miter lim="800000"/>
            <a:headEnd/>
            <a:tailEnd/>
          </a:ln>
        </p:spPr>
        <p:txBody>
          <a:bodyPr>
            <a:spAutoFit/>
          </a:bodyPr>
          <a:lstStyle/>
          <a:p>
            <a:pPr>
              <a:spcBef>
                <a:spcPct val="50000"/>
              </a:spcBef>
            </a:pPr>
            <a:r>
              <a:rPr lang="en-US" sz="2000" b="1">
                <a:latin typeface="Arial" charset="0"/>
              </a:rPr>
              <a:t>Incident name</a:t>
            </a:r>
          </a:p>
        </p:txBody>
      </p:sp>
      <p:sp>
        <p:nvSpPr>
          <p:cNvPr id="20487" name="Text Box 7"/>
          <p:cNvSpPr txBox="1">
            <a:spLocks noChangeArrowheads="1"/>
          </p:cNvSpPr>
          <p:nvPr/>
        </p:nvSpPr>
        <p:spPr bwMode="auto">
          <a:xfrm>
            <a:off x="6718300" y="4851400"/>
            <a:ext cx="1498600" cy="396875"/>
          </a:xfrm>
          <a:prstGeom prst="rect">
            <a:avLst/>
          </a:prstGeom>
          <a:noFill/>
          <a:ln w="9525">
            <a:noFill/>
            <a:miter lim="800000"/>
            <a:headEnd/>
            <a:tailEnd/>
          </a:ln>
        </p:spPr>
        <p:txBody>
          <a:bodyPr>
            <a:spAutoFit/>
          </a:bodyPr>
          <a:lstStyle/>
          <a:p>
            <a:pPr>
              <a:spcBef>
                <a:spcPct val="50000"/>
              </a:spcBef>
            </a:pPr>
            <a:r>
              <a:rPr lang="en-US" sz="2000" b="1">
                <a:latin typeface="Arial" charset="0"/>
              </a:rPr>
              <a:t>Data type</a:t>
            </a:r>
          </a:p>
        </p:txBody>
      </p:sp>
      <p:sp>
        <p:nvSpPr>
          <p:cNvPr id="20488" name="Line 8"/>
          <p:cNvSpPr>
            <a:spLocks noChangeShapeType="1"/>
          </p:cNvSpPr>
          <p:nvPr/>
        </p:nvSpPr>
        <p:spPr bwMode="auto">
          <a:xfrm>
            <a:off x="1549400" y="4064000"/>
            <a:ext cx="1270000" cy="0"/>
          </a:xfrm>
          <a:prstGeom prst="line">
            <a:avLst/>
          </a:prstGeom>
          <a:noFill/>
          <a:ln w="15875">
            <a:solidFill>
              <a:srgbClr val="FF0000"/>
            </a:solidFill>
            <a:round/>
            <a:headEnd/>
            <a:tailEnd/>
          </a:ln>
        </p:spPr>
        <p:txBody>
          <a:bodyPr wrap="none"/>
          <a:lstStyle/>
          <a:p>
            <a:endParaRPr lang="en-US"/>
          </a:p>
        </p:txBody>
      </p:sp>
      <p:sp>
        <p:nvSpPr>
          <p:cNvPr id="20489" name="Line 10"/>
          <p:cNvSpPr>
            <a:spLocks noChangeShapeType="1"/>
          </p:cNvSpPr>
          <p:nvPr/>
        </p:nvSpPr>
        <p:spPr bwMode="auto">
          <a:xfrm flipV="1">
            <a:off x="1371600" y="4089400"/>
            <a:ext cx="596900" cy="546100"/>
          </a:xfrm>
          <a:prstGeom prst="line">
            <a:avLst/>
          </a:prstGeom>
          <a:noFill/>
          <a:ln w="31750">
            <a:solidFill>
              <a:srgbClr val="FF0000"/>
            </a:solidFill>
            <a:round/>
            <a:headEnd/>
            <a:tailEnd type="triangle" w="med" len="med"/>
          </a:ln>
        </p:spPr>
        <p:txBody>
          <a:bodyPr wrap="none"/>
          <a:lstStyle/>
          <a:p>
            <a:endParaRPr lang="en-US"/>
          </a:p>
        </p:txBody>
      </p:sp>
      <p:sp>
        <p:nvSpPr>
          <p:cNvPr id="20490" name="Line 11"/>
          <p:cNvSpPr>
            <a:spLocks noChangeShapeType="1"/>
          </p:cNvSpPr>
          <p:nvPr/>
        </p:nvSpPr>
        <p:spPr bwMode="auto">
          <a:xfrm flipV="1">
            <a:off x="3048000" y="4064000"/>
            <a:ext cx="596900" cy="0"/>
          </a:xfrm>
          <a:prstGeom prst="line">
            <a:avLst/>
          </a:prstGeom>
          <a:noFill/>
          <a:ln w="15875">
            <a:solidFill>
              <a:srgbClr val="FF0000"/>
            </a:solidFill>
            <a:round/>
            <a:headEnd/>
            <a:tailEnd/>
          </a:ln>
        </p:spPr>
        <p:txBody>
          <a:bodyPr wrap="none"/>
          <a:lstStyle/>
          <a:p>
            <a:endParaRPr lang="en-US"/>
          </a:p>
        </p:txBody>
      </p:sp>
      <p:sp>
        <p:nvSpPr>
          <p:cNvPr id="20491" name="Line 12"/>
          <p:cNvSpPr>
            <a:spLocks noChangeShapeType="1"/>
          </p:cNvSpPr>
          <p:nvPr/>
        </p:nvSpPr>
        <p:spPr bwMode="auto">
          <a:xfrm flipV="1">
            <a:off x="3048000" y="4165600"/>
            <a:ext cx="292100" cy="736600"/>
          </a:xfrm>
          <a:prstGeom prst="line">
            <a:avLst/>
          </a:prstGeom>
          <a:noFill/>
          <a:ln w="31750">
            <a:solidFill>
              <a:srgbClr val="FF0000"/>
            </a:solidFill>
            <a:round/>
            <a:headEnd/>
            <a:tailEnd type="triangle" w="med" len="med"/>
          </a:ln>
        </p:spPr>
        <p:txBody>
          <a:bodyPr wrap="none"/>
          <a:lstStyle/>
          <a:p>
            <a:endParaRPr lang="en-US"/>
          </a:p>
        </p:txBody>
      </p:sp>
      <p:sp>
        <p:nvSpPr>
          <p:cNvPr id="20492" name="Line 13"/>
          <p:cNvSpPr>
            <a:spLocks noChangeShapeType="1"/>
          </p:cNvSpPr>
          <p:nvPr/>
        </p:nvSpPr>
        <p:spPr bwMode="auto">
          <a:xfrm>
            <a:off x="3949700" y="4064000"/>
            <a:ext cx="1314278" cy="0"/>
          </a:xfrm>
          <a:prstGeom prst="line">
            <a:avLst/>
          </a:prstGeom>
          <a:noFill/>
          <a:ln w="15875">
            <a:solidFill>
              <a:srgbClr val="FF0000"/>
            </a:solidFill>
            <a:round/>
            <a:headEnd/>
            <a:tailEnd/>
          </a:ln>
        </p:spPr>
        <p:txBody>
          <a:bodyPr wrap="none"/>
          <a:lstStyle/>
          <a:p>
            <a:endParaRPr lang="en-US"/>
          </a:p>
        </p:txBody>
      </p:sp>
      <p:sp>
        <p:nvSpPr>
          <p:cNvPr id="20493" name="Line 14"/>
          <p:cNvSpPr>
            <a:spLocks noChangeShapeType="1"/>
          </p:cNvSpPr>
          <p:nvPr/>
        </p:nvSpPr>
        <p:spPr bwMode="auto">
          <a:xfrm>
            <a:off x="5549900" y="4066746"/>
            <a:ext cx="1803400" cy="0"/>
          </a:xfrm>
          <a:prstGeom prst="line">
            <a:avLst/>
          </a:prstGeom>
          <a:noFill/>
          <a:ln w="15875">
            <a:solidFill>
              <a:srgbClr val="FF0000"/>
            </a:solidFill>
            <a:round/>
            <a:headEnd/>
            <a:tailEnd/>
          </a:ln>
        </p:spPr>
        <p:txBody>
          <a:bodyPr wrap="none"/>
          <a:lstStyle/>
          <a:p>
            <a:endParaRPr lang="en-US"/>
          </a:p>
        </p:txBody>
      </p:sp>
      <p:sp>
        <p:nvSpPr>
          <p:cNvPr id="20494" name="Line 15"/>
          <p:cNvSpPr>
            <a:spLocks noChangeShapeType="1"/>
          </p:cNvSpPr>
          <p:nvPr/>
        </p:nvSpPr>
        <p:spPr bwMode="auto">
          <a:xfrm flipH="1" flipV="1">
            <a:off x="4432300" y="4114800"/>
            <a:ext cx="673100" cy="787400"/>
          </a:xfrm>
          <a:prstGeom prst="line">
            <a:avLst/>
          </a:prstGeom>
          <a:noFill/>
          <a:ln w="31750">
            <a:solidFill>
              <a:srgbClr val="FF0000"/>
            </a:solidFill>
            <a:round/>
            <a:headEnd/>
            <a:tailEnd type="triangle" w="med" len="med"/>
          </a:ln>
        </p:spPr>
        <p:txBody>
          <a:bodyPr wrap="none"/>
          <a:lstStyle/>
          <a:p>
            <a:endParaRPr lang="en-US"/>
          </a:p>
        </p:txBody>
      </p:sp>
      <p:sp>
        <p:nvSpPr>
          <p:cNvPr id="20495" name="Line 16"/>
          <p:cNvSpPr>
            <a:spLocks noChangeShapeType="1"/>
          </p:cNvSpPr>
          <p:nvPr/>
        </p:nvSpPr>
        <p:spPr bwMode="auto">
          <a:xfrm flipH="1" flipV="1">
            <a:off x="5969000" y="4127500"/>
            <a:ext cx="1384300" cy="800100"/>
          </a:xfrm>
          <a:prstGeom prst="line">
            <a:avLst/>
          </a:prstGeom>
          <a:noFill/>
          <a:ln w="31750">
            <a:solidFill>
              <a:srgbClr val="FF0000"/>
            </a:solidFill>
            <a:round/>
            <a:headEnd/>
            <a:tailEnd type="triangle" w="med" len="med"/>
          </a:ln>
        </p:spPr>
        <p:txBody>
          <a:bodyPr wrap="none"/>
          <a:lstStyle/>
          <a:p>
            <a:endParaRPr lang="en-US"/>
          </a:p>
        </p:txBody>
      </p:sp>
      <p:sp>
        <p:nvSpPr>
          <p:cNvPr id="20496" name="Text Box 17"/>
          <p:cNvSpPr txBox="1">
            <a:spLocks noChangeArrowheads="1"/>
          </p:cNvSpPr>
          <p:nvPr/>
        </p:nvSpPr>
        <p:spPr bwMode="auto">
          <a:xfrm>
            <a:off x="1295400" y="5636727"/>
            <a:ext cx="6781800" cy="707886"/>
          </a:xfrm>
          <a:prstGeom prst="rect">
            <a:avLst/>
          </a:prstGeom>
          <a:noFill/>
          <a:ln w="9525">
            <a:noFill/>
            <a:miter lim="800000"/>
            <a:headEnd/>
            <a:tailEnd/>
          </a:ln>
        </p:spPr>
        <p:txBody>
          <a:bodyPr>
            <a:spAutoFit/>
          </a:bodyPr>
          <a:lstStyle/>
          <a:p>
            <a:pPr>
              <a:spcBef>
                <a:spcPct val="50000"/>
              </a:spcBef>
            </a:pPr>
            <a:r>
              <a:rPr lang="en-US" sz="2000" dirty="0" smtClean="0">
                <a:solidFill>
                  <a:schemeClr val="bg2"/>
                </a:solidFill>
                <a:latin typeface="+mn-lt"/>
              </a:rPr>
              <a:t>*Follow Aircraft 3 directions for times on files, example here is for Phoenix data</a:t>
            </a:r>
            <a:endParaRPr lang="en-US" sz="2000" dirty="0">
              <a:solidFill>
                <a:schemeClr val="bg2"/>
              </a:solidFill>
              <a:latin typeface="+mn-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Designs\Topo.pot</Template>
  <TotalTime>6838</TotalTime>
  <Words>1139</Words>
  <Application>Microsoft Office PowerPoint</Application>
  <PresentationFormat>On-screen Show (4:3)</PresentationFormat>
  <Paragraphs>142</Paragraphs>
  <Slides>25</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Times New Roman</vt:lpstr>
      <vt:lpstr>Wingdings</vt:lpstr>
      <vt:lpstr>Topo</vt:lpstr>
      <vt:lpstr>1_Topo</vt:lpstr>
      <vt:lpstr>PowerPoint Presentation</vt:lpstr>
      <vt:lpstr>Unit Objectives</vt:lpstr>
      <vt:lpstr>Outline</vt:lpstr>
      <vt:lpstr>Deliverables</vt:lpstr>
      <vt:lpstr>IR Products</vt:lpstr>
      <vt:lpstr>IR GIS Shapefiles</vt:lpstr>
      <vt:lpstr>IR GIS Products</vt:lpstr>
      <vt:lpstr>IR GIS Products</vt:lpstr>
      <vt:lpstr>File names</vt:lpstr>
      <vt:lpstr>Files and directories</vt:lpstr>
      <vt:lpstr>The Map – Remember…</vt:lpstr>
      <vt:lpstr>The Map – Remote Interpretation</vt:lpstr>
      <vt:lpstr>IR Log</vt:lpstr>
      <vt:lpstr>Partial coverage</vt:lpstr>
      <vt:lpstr>Partial Coverage – another example</vt:lpstr>
      <vt:lpstr>PowerPoint Presentation</vt:lpstr>
      <vt:lpstr>PDFs</vt:lpstr>
      <vt:lpstr>NIFC ftp file structure  (Aircraft 3 products)</vt:lpstr>
      <vt:lpstr>Communication with SITL/Incident</vt:lpstr>
      <vt:lpstr>Communication with SITL </vt:lpstr>
      <vt:lpstr>Data Delivery</vt:lpstr>
      <vt:lpstr>NIFC FTP Site</vt:lpstr>
      <vt:lpstr>Documentation </vt:lpstr>
      <vt:lpstr>Unit Objectives - Review</vt:lpstr>
      <vt:lpstr>PowerPoint Presentation</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in the Forest Service</dc:title>
  <dc:creator>Tom Mellin</dc:creator>
  <cp:lastModifiedBy>Bowne, Elise M -FS</cp:lastModifiedBy>
  <cp:revision>407</cp:revision>
  <dcterms:created xsi:type="dcterms:W3CDTF">1999-12-01T18:22:10Z</dcterms:created>
  <dcterms:modified xsi:type="dcterms:W3CDTF">2020-03-25T21:58:03Z</dcterms:modified>
</cp:coreProperties>
</file>