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9" r:id="rId3"/>
    <p:sldId id="432" r:id="rId4"/>
    <p:sldId id="436" r:id="rId5"/>
    <p:sldId id="442" r:id="rId6"/>
    <p:sldId id="342" r:id="rId7"/>
    <p:sldId id="427" r:id="rId8"/>
    <p:sldId id="443" r:id="rId9"/>
    <p:sldId id="444" r:id="rId10"/>
    <p:sldId id="437" r:id="rId11"/>
    <p:sldId id="433" r:id="rId12"/>
    <p:sldId id="439" r:id="rId13"/>
    <p:sldId id="440" r:id="rId14"/>
    <p:sldId id="441" r:id="rId15"/>
    <p:sldId id="259" r:id="rId16"/>
  </p:sldIdLst>
  <p:sldSz cx="9144000" cy="6858000" type="screen4x3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and Vicky" initials="JaV" lastIdx="1" clrIdx="0">
    <p:extLst>
      <p:ext uri="{19B8F6BF-5375-455C-9EA6-DF929625EA0E}">
        <p15:presenceInfo xmlns:p15="http://schemas.microsoft.com/office/powerpoint/2012/main" userId="Jan and Vic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66FF33"/>
    <a:srgbClr val="990000"/>
    <a:srgbClr val="CCFFCC"/>
    <a:srgbClr val="CC3300"/>
    <a:srgbClr val="006600"/>
    <a:srgbClr val="4B6E42"/>
    <a:srgbClr val="50822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830" autoAdjust="0"/>
  </p:normalViewPr>
  <p:slideViewPr>
    <p:cSldViewPr>
      <p:cViewPr varScale="1">
        <p:scale>
          <a:sx n="57" d="100"/>
          <a:sy n="57" d="100"/>
        </p:scale>
        <p:origin x="1517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518" cy="467513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952" y="0"/>
            <a:ext cx="3066518" cy="467513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90F79EBF-164C-4503-BECA-A56D244F28E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961"/>
            <a:ext cx="3066518" cy="467513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952" y="8893961"/>
            <a:ext cx="3066518" cy="467513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5CC74297-8EA3-4760-836D-06A0AE221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3" tIns="46967" rIns="93933" bIns="469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3" tIns="46967" rIns="93933" bIns="46967" rtlCol="0"/>
          <a:lstStyle>
            <a:lvl1pPr algn="r">
              <a:defRPr sz="1200"/>
            </a:lvl1pPr>
          </a:lstStyle>
          <a:p>
            <a:fld id="{DA9CFC13-9B22-41F6-A2B6-83177050C336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3" tIns="46967" rIns="93933" bIns="469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4"/>
          </a:xfrm>
          <a:prstGeom prst="rect">
            <a:avLst/>
          </a:prstGeom>
        </p:spPr>
        <p:txBody>
          <a:bodyPr vert="horz" lIns="93933" tIns="46967" rIns="93933" bIns="469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3" tIns="46967" rIns="93933" bIns="469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3" tIns="46967" rIns="93933" bIns="46967" rtlCol="0" anchor="b"/>
          <a:lstStyle>
            <a:lvl1pPr algn="r">
              <a:defRPr sz="1200"/>
            </a:lvl1pPr>
          </a:lstStyle>
          <a:p>
            <a:fld id="{1F5B4398-551B-414D-89AA-1F5A65DFA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3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2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3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0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CBFA7-0978-4255-99A2-A9F096D19E49}" type="slidenum">
              <a:rPr lang="en-US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0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31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877" indent="-290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2888" indent="-2325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8043" indent="-2325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3199" indent="-2325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8354" indent="-23257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3509" indent="-23257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8665" indent="-23257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53820" indent="-23257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05E265-2247-43A3-8DB5-FE56C7647489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8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>
                <a:latin typeface="+mj-lt"/>
              </a:rPr>
              <a:t> </a:t>
            </a:r>
            <a:r>
              <a:rPr lang="en-US" sz="1000" dirty="0">
                <a:latin typeface="+mn-lt"/>
              </a:rPr>
              <a:t>Agencies supported:  FS, CalFire, NPS,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96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Agencies supported: FS, CalFire, USFWS, AK Dept. of Forestry</a:t>
            </a: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7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B4398-551B-414D-89AA-1F5A65DFA5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1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819400"/>
            <a:ext cx="51816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429000" y="2362200"/>
            <a:ext cx="5562600" cy="152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chemeClr val="tx2"/>
              </a:gs>
              <a:gs pos="50000">
                <a:schemeClr val="folHlink"/>
              </a:gs>
              <a:gs pos="100000">
                <a:schemeClr val="tx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1400" y="1143000"/>
            <a:ext cx="5257800" cy="1470025"/>
          </a:xfrm>
        </p:spPr>
        <p:txBody>
          <a:bodyPr/>
          <a:lstStyle>
            <a:lvl1pPr algn="r">
              <a:defRPr u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57800" y="5943600"/>
            <a:ext cx="3657600" cy="762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USDA Forest Service, Geospatial Technology Applications Center, </a:t>
            </a:r>
          </a:p>
          <a:p>
            <a:r>
              <a:rPr lang="en-US" dirty="0"/>
              <a:t>FSWeb: http://fsweb.rsac.fs.fed.us</a:t>
            </a:r>
          </a:p>
          <a:p>
            <a:r>
              <a:rPr lang="en-US" dirty="0"/>
              <a:t>WWW: http://www.fs.fed.us/eng/rsac/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2667000" y="5867400"/>
            <a:ext cx="914400" cy="838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057" descr="ftcarson08_cr"/>
          <p:cNvPicPr>
            <a:picLocks noChangeAspect="1" noChangeArrowheads="1"/>
          </p:cNvPicPr>
          <p:nvPr userDrawn="1"/>
        </p:nvPicPr>
        <p:blipFill>
          <a:blip r:embed="rId2" cstate="print"/>
          <a:srcRect l="-200" r="5077"/>
          <a:stretch>
            <a:fillRect/>
          </a:stretch>
        </p:blipFill>
        <p:spPr bwMode="auto">
          <a:xfrm>
            <a:off x="0" y="1"/>
            <a:ext cx="20573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19812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7912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  <p:extLst>
      <p:ext uri="{BB962C8B-B14F-4D97-AF65-F5344CB8AC3E}">
        <p14:creationId xmlns:p14="http://schemas.microsoft.com/office/powerpoint/2010/main" val="1289395288"/>
      </p:ext>
    </p:extLst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143000"/>
            <a:ext cx="37719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143000"/>
            <a:ext cx="37719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USDA Forest Service, Geospatial Technology Applications Center, http://fsweb.rsac.fs.fed.us</a:t>
            </a:r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76962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613525"/>
            <a:ext cx="723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77777"/>
                </a:solidFill>
              </a:defRPr>
            </a:lvl1pPr>
          </a:lstStyle>
          <a:p>
            <a:r>
              <a:rPr lang="en-US"/>
              <a:t>USDA Forest Service, Remote Sensing Applications Center, http://fsweb.rsac.fs.fed.us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0"/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u="sng">
          <a:solidFill>
            <a:srgbClr val="FFFF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nifc.gov/public/nirops/Aircraft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S443 “Lite” Course</a:t>
            </a: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  <a:p>
            <a:r>
              <a:rPr lang="en-US" sz="1800" dirty="0">
                <a:latin typeface="Tahoma" pitchFamily="34" charset="0"/>
                <a:cs typeface="Tahoma" pitchFamily="34" charset="0"/>
              </a:rPr>
              <a:t>March 25 – 26, 2020</a:t>
            </a:r>
          </a:p>
          <a:p>
            <a:r>
              <a:rPr lang="en-US" sz="1800" dirty="0">
                <a:latin typeface="Tahoma" pitchFamily="34" charset="0"/>
                <a:cs typeface="Tahoma" pitchFamily="34" charset="0"/>
              </a:rPr>
              <a:t>Denver Federal Center</a:t>
            </a:r>
          </a:p>
          <a:p>
            <a:r>
              <a:rPr lang="en-US" sz="1800" dirty="0">
                <a:latin typeface="Tahoma" pitchFamily="34" charset="0"/>
                <a:cs typeface="Tahoma" pitchFamily="34" charset="0"/>
              </a:rPr>
              <a:t>Lakewood, CO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GTAC Aircraft3/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Firehawk</a:t>
            </a:r>
            <a:r>
              <a:rPr lang="en-US" dirty="0">
                <a:latin typeface="Tahoma" pitchFamily="34" charset="0"/>
                <a:cs typeface="Tahoma" pitchFamily="34" charset="0"/>
              </a:rPr>
              <a:t> Support to NIROPS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USDA Forest Service, Geospatial Technology and Applications Center, 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FSWeb: https://apps.fs.usda.gov/gtac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WWW: http://www.fs.fed.us/eng/rsac/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219164"/>
            <a:ext cx="1447800" cy="4864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51445"/>
            <a:ext cx="1219200" cy="7875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Liaison:  Making the Support Process Work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86200" y="2286000"/>
            <a:ext cx="1271585" cy="427423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37970" y="1307068"/>
            <a:ext cx="28648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Nat’l IR Program Manager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52053" y="3444036"/>
            <a:ext cx="160973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/>
              <a:t>AOH/AOHW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24301" y="5672138"/>
            <a:ext cx="1260475" cy="588963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Incident(s)</a:t>
            </a:r>
          </a:p>
          <a:p>
            <a:pPr algn="ctr"/>
            <a:r>
              <a:rPr lang="en-US" altLang="en-US" sz="1400"/>
              <a:t>SITL/GISS</a:t>
            </a: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2379664" y="3894138"/>
            <a:ext cx="1131888" cy="742950"/>
          </a:xfrm>
          <a:custGeom>
            <a:avLst/>
            <a:gdLst>
              <a:gd name="T0" fmla="*/ 713 w 713"/>
              <a:gd name="T1" fmla="*/ 0 h 468"/>
              <a:gd name="T2" fmla="*/ 0 w 713"/>
              <a:gd name="T3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3" h="468">
                <a:moveTo>
                  <a:pt x="713" y="0"/>
                </a:moveTo>
                <a:lnTo>
                  <a:pt x="0" y="468"/>
                </a:lnTo>
              </a:path>
            </a:pathLst>
          </a:custGeom>
          <a:noFill/>
          <a:ln w="19050" cap="flat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22"/>
          <p:cNvSpPr>
            <a:spLocks/>
          </p:cNvSpPr>
          <p:nvPr/>
        </p:nvSpPr>
        <p:spPr bwMode="auto">
          <a:xfrm>
            <a:off x="4559301" y="2708275"/>
            <a:ext cx="3175" cy="665163"/>
          </a:xfrm>
          <a:custGeom>
            <a:avLst/>
            <a:gdLst>
              <a:gd name="T0" fmla="*/ 2 w 2"/>
              <a:gd name="T1" fmla="*/ 0 h 419"/>
              <a:gd name="T2" fmla="*/ 0 w 2"/>
              <a:gd name="T3" fmla="*/ 419 h 4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419">
                <a:moveTo>
                  <a:pt x="2" y="0"/>
                </a:moveTo>
                <a:lnTo>
                  <a:pt x="0" y="419"/>
                </a:ln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23"/>
          <p:cNvSpPr>
            <a:spLocks/>
          </p:cNvSpPr>
          <p:nvPr/>
        </p:nvSpPr>
        <p:spPr bwMode="auto">
          <a:xfrm>
            <a:off x="4559301" y="3887788"/>
            <a:ext cx="4763" cy="600075"/>
          </a:xfrm>
          <a:custGeom>
            <a:avLst/>
            <a:gdLst>
              <a:gd name="T0" fmla="*/ 3 w 3"/>
              <a:gd name="T1" fmla="*/ 0 h 378"/>
              <a:gd name="T2" fmla="*/ 0 w 3"/>
              <a:gd name="T3" fmla="*/ 378 h 3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378">
                <a:moveTo>
                  <a:pt x="3" y="0"/>
                </a:moveTo>
                <a:lnTo>
                  <a:pt x="0" y="378"/>
                </a:ln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24"/>
          <p:cNvSpPr>
            <a:spLocks/>
          </p:cNvSpPr>
          <p:nvPr/>
        </p:nvSpPr>
        <p:spPr bwMode="auto">
          <a:xfrm>
            <a:off x="4560889" y="4989513"/>
            <a:ext cx="3175" cy="665163"/>
          </a:xfrm>
          <a:custGeom>
            <a:avLst/>
            <a:gdLst>
              <a:gd name="T0" fmla="*/ 2 w 2"/>
              <a:gd name="T1" fmla="*/ 0 h 419"/>
              <a:gd name="T2" fmla="*/ 0 w 2"/>
              <a:gd name="T3" fmla="*/ 419 h 4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419">
                <a:moveTo>
                  <a:pt x="2" y="0"/>
                </a:moveTo>
                <a:lnTo>
                  <a:pt x="0" y="419"/>
                </a:ln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6388102" y="4476750"/>
            <a:ext cx="1525588" cy="620713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NIFC</a:t>
            </a:r>
          </a:p>
          <a:p>
            <a:pPr algn="ctr"/>
            <a:r>
              <a:rPr lang="en-US" altLang="en-US" sz="1600"/>
              <a:t>Nat’l IR Coord.</a:t>
            </a:r>
          </a:p>
        </p:txBody>
      </p:sp>
      <p:sp>
        <p:nvSpPr>
          <p:cNvPr id="16" name="Freeform 26"/>
          <p:cNvSpPr>
            <a:spLocks/>
          </p:cNvSpPr>
          <p:nvPr/>
        </p:nvSpPr>
        <p:spPr bwMode="auto">
          <a:xfrm>
            <a:off x="5173664" y="4738688"/>
            <a:ext cx="1165225" cy="1588"/>
          </a:xfrm>
          <a:custGeom>
            <a:avLst/>
            <a:gdLst>
              <a:gd name="T0" fmla="*/ 0 w 734"/>
              <a:gd name="T1" fmla="*/ 0 h 1"/>
              <a:gd name="T2" fmla="*/ 308 w 734"/>
              <a:gd name="T3" fmla="*/ 0 h 1"/>
              <a:gd name="T4" fmla="*/ 734 w 734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4" h="1">
                <a:moveTo>
                  <a:pt x="0" y="0"/>
                </a:moveTo>
                <a:lnTo>
                  <a:pt x="308" y="0"/>
                </a:lnTo>
                <a:lnTo>
                  <a:pt x="734" y="0"/>
                </a:ln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 rot="1330003">
            <a:off x="2317751" y="5570538"/>
            <a:ext cx="1139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Data pull for</a:t>
            </a:r>
          </a:p>
          <a:p>
            <a:r>
              <a:rPr lang="en-US" altLang="en-US" sz="1400"/>
              <a:t>0600 brief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 rot="19564909">
            <a:off x="2517776" y="4141788"/>
            <a:ext cx="1198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Data post for</a:t>
            </a:r>
          </a:p>
          <a:p>
            <a:r>
              <a:rPr lang="en-US" altLang="en-US" sz="1400"/>
              <a:t>0600 brief</a:t>
            </a: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572000" y="1715584"/>
            <a:ext cx="3175" cy="494216"/>
          </a:xfrm>
          <a:custGeom>
            <a:avLst/>
            <a:gdLst>
              <a:gd name="T0" fmla="*/ 2 w 2"/>
              <a:gd name="T1" fmla="*/ 0 h 419"/>
              <a:gd name="T2" fmla="*/ 0 w 2"/>
              <a:gd name="T3" fmla="*/ 419 h 419"/>
              <a:gd name="connsiteX0" fmla="*/ 10000 w 10000"/>
              <a:gd name="connsiteY0" fmla="*/ 0 h 7430"/>
              <a:gd name="connsiteX1" fmla="*/ 0 w 10000"/>
              <a:gd name="connsiteY1" fmla="*/ 7430 h 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7430">
                <a:moveTo>
                  <a:pt x="10000" y="0"/>
                </a:moveTo>
                <a:cubicBezTo>
                  <a:pt x="6667" y="3333"/>
                  <a:pt x="3333" y="4097"/>
                  <a:pt x="0" y="7430"/>
                </a:cubicBez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86140" y="4530622"/>
            <a:ext cx="135165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Aircraft3</a:t>
            </a:r>
          </a:p>
          <a:p>
            <a:r>
              <a:rPr lang="en-US" altLang="en-US" dirty="0"/>
              <a:t>FTP Folder</a:t>
            </a:r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2379664" y="5148263"/>
            <a:ext cx="1377950" cy="563563"/>
          </a:xfrm>
          <a:custGeom>
            <a:avLst/>
            <a:gdLst>
              <a:gd name="T0" fmla="*/ 0 w 868"/>
              <a:gd name="T1" fmla="*/ 0 h 355"/>
              <a:gd name="T2" fmla="*/ 868 w 868"/>
              <a:gd name="T3" fmla="*/ 355 h 3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68" h="355">
                <a:moveTo>
                  <a:pt x="0" y="0"/>
                </a:moveTo>
                <a:lnTo>
                  <a:pt x="868" y="355"/>
                </a:lnTo>
              </a:path>
            </a:pathLst>
          </a:custGeom>
          <a:noFill/>
          <a:ln w="19050" cap="flat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 rot="1330003">
            <a:off x="2317751" y="5458770"/>
            <a:ext cx="1139825" cy="517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1400" dirty="0"/>
              <a:t>Data pull for</a:t>
            </a:r>
          </a:p>
          <a:p>
            <a:r>
              <a:rPr lang="en-US" altLang="en-US" sz="1400" dirty="0"/>
              <a:t>0600 brief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 rot="19564909">
            <a:off x="2174876" y="3649803"/>
            <a:ext cx="1198563" cy="5175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1400" dirty="0"/>
              <a:t>Data post for</a:t>
            </a:r>
          </a:p>
          <a:p>
            <a:r>
              <a:rPr lang="en-US" altLang="en-US" sz="1400" dirty="0"/>
              <a:t>0600 brief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4526243"/>
            <a:ext cx="1274174" cy="426757"/>
          </a:xfrm>
          <a:prstGeom prst="rect">
            <a:avLst/>
          </a:prstGeom>
        </p:spPr>
      </p:pic>
      <p:sp>
        <p:nvSpPr>
          <p:cNvPr id="25" name="Text Box 7">
            <a:extLst>
              <a:ext uri="{FF2B5EF4-FFF2-40B4-BE49-F238E27FC236}">
                <a16:creationId xmlns:a16="http://schemas.microsoft.com/office/drawing/2014/main" id="{52DF1FBB-EB2A-47C4-B69D-EDDC8F128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44036"/>
            <a:ext cx="91243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/>
              <a:t>USGS</a:t>
            </a:r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B8B5F209-04B0-4188-81E9-A8E973FEAAA3}"/>
              </a:ext>
            </a:extLst>
          </p:cNvPr>
          <p:cNvSpPr>
            <a:spLocks/>
          </p:cNvSpPr>
          <p:nvPr/>
        </p:nvSpPr>
        <p:spPr bwMode="auto">
          <a:xfrm flipV="1">
            <a:off x="5410200" y="3581400"/>
            <a:ext cx="828674" cy="45719"/>
          </a:xfrm>
          <a:custGeom>
            <a:avLst/>
            <a:gdLst>
              <a:gd name="T0" fmla="*/ 0 w 734"/>
              <a:gd name="T1" fmla="*/ 0 h 1"/>
              <a:gd name="T2" fmla="*/ 308 w 734"/>
              <a:gd name="T3" fmla="*/ 0 h 1"/>
              <a:gd name="T4" fmla="*/ 734 w 734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4" h="1">
                <a:moveTo>
                  <a:pt x="0" y="0"/>
                </a:moveTo>
                <a:lnTo>
                  <a:pt x="308" y="0"/>
                </a:lnTo>
                <a:lnTo>
                  <a:pt x="734" y="0"/>
                </a:lnTo>
              </a:path>
            </a:pathLst>
          </a:custGeom>
          <a:noFill/>
          <a:ln w="317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086601" cy="5791200"/>
          </a:xfrm>
        </p:spPr>
        <p:txBody>
          <a:bodyPr/>
          <a:lstStyle/>
          <a:p>
            <a:pPr eaLnBrk="1" hangingPunct="1">
              <a:defRPr/>
            </a:pPr>
            <a:endParaRPr lang="en-US" sz="16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Contact the Incident(s)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135039"/>
            <a:ext cx="6324600" cy="50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086601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Questions for the incidents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How did the products look?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Did the mapped fire activity reflect intel from the field?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Predicted fire behavior?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Weather?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Updated perimeter?  When will it be available?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Questions from the incidents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What is being used to fly the fire?</a:t>
            </a:r>
          </a:p>
          <a:p>
            <a:pPr lvl="2">
              <a:defRPr/>
            </a:pPr>
            <a:r>
              <a:rPr lang="en-US" sz="1600" dirty="0">
                <a:latin typeface="Tahoma" pitchFamily="34" charset="0"/>
                <a:cs typeface="Tahoma" pitchFamily="34" charset="0"/>
              </a:rPr>
              <a:t>“Secret squirrel”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Why can’t we talk to the analyst directly?</a:t>
            </a: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Interacting With The Incident(s)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50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9248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Fire priority list for next night.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New fires/fires being dropped.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Changes in scan boxes.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Updates to incident perimeters.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NIROPS aircraft status (weekly).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Post edited updated perimeters to the Aircraft3 folder (</a:t>
            </a:r>
            <a:r>
              <a:rPr lang="en-US" sz="2400" dirty="0">
                <a:latin typeface="Tahoma" pitchFamily="34" charset="0"/>
                <a:cs typeface="Tahoma" pitchFamily="34" charset="0"/>
                <a:hlinkClick r:id="rId3"/>
              </a:rPr>
              <a:t>https://ftp.nifc.gov/public/nirops/Aircraft3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) and/or email.</a:t>
            </a:r>
          </a:p>
          <a:p>
            <a:pPr lvl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Deleting extraneous attribute fields from perimeters</a:t>
            </a:r>
          </a:p>
          <a:p>
            <a:pPr eaLnBrk="1" hangingPunct="1">
              <a:defRPr/>
            </a:pPr>
            <a:endParaRPr lang="en-US" sz="16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Interacting With </a:t>
            </a:r>
            <a:r>
              <a:rPr lang="en-US" sz="3200" u="sng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AOH/AOHW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138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086601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Daily summary email to CAC, FS WO-ENG, GTAC, NICC, NIFC.</a:t>
            </a:r>
          </a:p>
          <a:p>
            <a:pPr eaLnBrk="1" hangingPunct="1"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Email to NRO contact list of fires to be supported for the next night.</a:t>
            </a:r>
            <a:endParaRPr lang="en-US" sz="16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Other Liaison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01" y="3200400"/>
            <a:ext cx="740259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Comments/Questions?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Thanks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USDA Forest Service, Geospatial Technology Applications Center, 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FSWeb: https://apps.fs.usda.gov/gtac</a:t>
            </a: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WWW: http://www.fs.fed.us/eng/rsac/</a:t>
            </a:r>
          </a:p>
        </p:txBody>
      </p:sp>
      <p:pic>
        <p:nvPicPr>
          <p:cNvPr id="5" name="Picture 2057" descr="ftcarson08_cr"/>
          <p:cNvPicPr>
            <a:picLocks noChangeAspect="1" noChangeArrowheads="1"/>
          </p:cNvPicPr>
          <p:nvPr/>
        </p:nvPicPr>
        <p:blipFill>
          <a:blip r:embed="rId3" cstate="print"/>
          <a:srcRect l="-200" r="5077"/>
          <a:stretch>
            <a:fillRect/>
          </a:stretch>
        </p:blipFill>
        <p:spPr bwMode="auto">
          <a:xfrm>
            <a:off x="0" y="1"/>
            <a:ext cx="2057399" cy="68580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6194584"/>
            <a:ext cx="1524000" cy="5110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51445"/>
            <a:ext cx="1219200" cy="7875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Presentation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37910"/>
            <a:ext cx="7696200" cy="53721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Overview of Aircraft3/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Firehawk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Support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Liaison:  Making the Incident Support Process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782F5F-CAF6-4062-AAB8-CC5FB2B673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60" y="4267200"/>
            <a:ext cx="3150440" cy="23434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849B0A-D8B6-4872-8974-1FABC37E67FB}"/>
              </a:ext>
            </a:extLst>
          </p:cNvPr>
          <p:cNvSpPr txBox="1"/>
          <p:nvPr/>
        </p:nvSpPr>
        <p:spPr>
          <a:xfrm>
            <a:off x="7800248" y="6098664"/>
            <a:ext cx="1268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Cranston Fire</a:t>
            </a:r>
          </a:p>
          <a:p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Inciweb</a:t>
            </a:r>
            <a:endParaRPr lang="en-US" sz="1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086601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Initial fire mapping collaboration began in early 1990s on prescribed fires.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Project Red Sky; proof of concept work</a:t>
            </a:r>
          </a:p>
          <a:p>
            <a:pPr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First operational fire mapping was the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Tyee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Creek Fire (WA) in 1994.</a:t>
            </a:r>
          </a:p>
          <a:p>
            <a:pPr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Initially used as a “gap filler” at PL 4, 5.</a:t>
            </a:r>
          </a:p>
          <a:p>
            <a:pPr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Several factors have lead to increased use of Aircraft3 support.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Expansion of the “fire season”.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Geographic distribution of fires on the landscape.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Changes in how fires are managed.</a:t>
            </a: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GTAC Aircraft3/</a:t>
            </a:r>
            <a:r>
              <a:rPr lang="en-US" sz="3200" u="sng" kern="0" noProof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Firehawk</a:t>
            </a: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 Support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31B3C6-189F-4554-B49A-47F775453C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784" y="4724400"/>
            <a:ext cx="2681816" cy="20113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A8E131-BE47-408E-9BF5-5FF6BDF550D4}"/>
              </a:ext>
            </a:extLst>
          </p:cNvPr>
          <p:cNvSpPr txBox="1"/>
          <p:nvPr/>
        </p:nvSpPr>
        <p:spPr>
          <a:xfrm>
            <a:off x="7310861" y="6107797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Coal Hollow Fire</a:t>
            </a:r>
          </a:p>
          <a:p>
            <a:r>
              <a:rPr lang="en-US" sz="1600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Inciweb</a:t>
            </a:r>
            <a:endParaRPr lang="en-US" sz="1600" dirty="0">
              <a:solidFill>
                <a:schemeClr val="bg1">
                  <a:lumMod val="9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8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</a:rPr>
              <a:t>Aircraft3/Firehawk Derived Products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Intended to have the same “look and feel” as products from NIROPS.</a:t>
            </a:r>
          </a:p>
          <a:p>
            <a:pPr eaLnBrk="1" hangingPunct="1"/>
            <a:r>
              <a:rPr lang="en-US" sz="2400" dirty="0"/>
              <a:t>Current Products</a:t>
            </a:r>
          </a:p>
          <a:p>
            <a:pPr lvl="1" eaLnBrk="1" hangingPunct="1"/>
            <a:r>
              <a:rPr lang="en-US" sz="2000" dirty="0"/>
              <a:t>ArcGIS format shapefiles, decimal degree, WGS84</a:t>
            </a:r>
          </a:p>
          <a:p>
            <a:pPr lvl="1" eaLnBrk="1" hangingPunct="1"/>
            <a:r>
              <a:rPr lang="en-US" sz="2000" dirty="0"/>
              <a:t>“Read me” file (2008) with analysts’ observations of fire activity.</a:t>
            </a:r>
          </a:p>
          <a:p>
            <a:pPr lvl="1" eaLnBrk="1" hangingPunct="1"/>
            <a:r>
              <a:rPr lang="en-US" sz="2000" dirty="0"/>
              <a:t>Time Stamp (2009) in UTC (“Zulu”) time.</a:t>
            </a:r>
          </a:p>
          <a:p>
            <a:pPr lvl="2" eaLnBrk="1" hangingPunct="1"/>
            <a:r>
              <a:rPr lang="en-US" sz="1800" dirty="0"/>
              <a:t>Data acquisition window of ± 30 minutes.</a:t>
            </a:r>
          </a:p>
          <a:p>
            <a:pPr lvl="1"/>
            <a:r>
              <a:rPr lang="en-US" sz="2000" dirty="0"/>
              <a:t>KML/KMZ of shapefiles (2011).</a:t>
            </a:r>
          </a:p>
          <a:p>
            <a:pPr lvl="1"/>
            <a:r>
              <a:rPr lang="en-US" sz="2000" dirty="0"/>
              <a:t>“No data” and “cloud cover” shapefiles (2013).</a:t>
            </a:r>
          </a:p>
          <a:p>
            <a:pPr marL="0" indent="0" eaLnBrk="1" hangingPunct="1">
              <a:buNone/>
            </a:pPr>
            <a:r>
              <a:rPr lang="en-US" sz="2800" dirty="0"/>
              <a:t>	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77777"/>
                </a:solidFill>
              </a:rPr>
              <a:t>USDA Forest Service, Remote Sensing Applications Center, http://fsweb.rsac.fs.fed.us</a:t>
            </a:r>
          </a:p>
        </p:txBody>
      </p:sp>
    </p:spTree>
    <p:extLst>
      <p:ext uri="{BB962C8B-B14F-4D97-AF65-F5344CB8AC3E}">
        <p14:creationId xmlns:p14="http://schemas.microsoft.com/office/powerpoint/2010/main" val="250962459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1143000"/>
            <a:ext cx="6781801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Initial Coordination with NIFC IR aircraft occurs at NIFC/NICC – National IR Program Manager/Coordinator.</a:t>
            </a:r>
          </a:p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Coordination the same as with NIROPS aircraft.</a:t>
            </a:r>
          </a:p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NIROPS and Aircraft3 provide similar information. This is why coordination is needed for the two programs. </a:t>
            </a:r>
          </a:p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GTAC acts as a liaison between Aircraft3 and NIFC/NICC for use of these assets.</a:t>
            </a:r>
          </a:p>
          <a:p>
            <a:pPr eaLnBrk="1" hangingPunct="1">
              <a:defRPr/>
            </a:pP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GTAC Aircraft3/</a:t>
            </a:r>
            <a:r>
              <a:rPr lang="en-US" sz="3200" u="sng" kern="0" noProof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Firehawk</a:t>
            </a:r>
            <a:r>
              <a:rPr lang="en-US" sz="3200" u="sng" kern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 Support</a:t>
            </a:r>
            <a:endParaRPr kumimoji="0" lang="en-US" sz="3200" b="0" i="0" u="sng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802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9248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Very limited analyst support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Limited support to incidents with Type 1 or Type 2 teams assigned</a:t>
            </a:r>
            <a:r>
              <a:rPr lang="en-US" sz="1600" dirty="0">
                <a:latin typeface="Tahoma" pitchFamily="34" charset="0"/>
                <a:cs typeface="Tahoma" pitchFamily="34" charset="0"/>
              </a:rPr>
              <a:t>.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Incident support started on April 16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Bluewater,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Diener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Canyon, NM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Rattlesnake, AZ</a:t>
            </a:r>
          </a:p>
          <a:p>
            <a:pPr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Incident support ended on October 2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Ryan and Silver Creek Fires, CO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57 days of continuous support from July 2 – August 31.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Eastern Area (EA) and Alaska GACCs did not request support.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Additional support provided by the NCAC-Denver (USGS).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USFS and USGS personnel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12 % of the CONUS IR requests (299 of 2,705) were assigned to Aircraft3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82 % of the assigned requests were completed by Aircraft3</a:t>
            </a:r>
          </a:p>
          <a:p>
            <a:pPr>
              <a:defRPr/>
            </a:pP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Aircraft3</a:t>
            </a:r>
            <a:r>
              <a:rPr kumimoji="0" 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2018 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Extended Support to Incidents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Ferguson (CA) – 27 nights</a:t>
            </a:r>
          </a:p>
          <a:p>
            <a:r>
              <a:rPr lang="en-US" sz="2400" dirty="0"/>
              <a:t>Coal Hollow (UT) – 12 nights</a:t>
            </a:r>
          </a:p>
          <a:p>
            <a:r>
              <a:rPr lang="en-US" sz="2400" dirty="0"/>
              <a:t>Avian Complex (FL) – 11 nights</a:t>
            </a:r>
          </a:p>
          <a:p>
            <a:r>
              <a:rPr lang="en-US" sz="2400" dirty="0"/>
              <a:t>County (CA) – 9 nights</a:t>
            </a:r>
          </a:p>
          <a:p>
            <a:r>
              <a:rPr lang="en-US" sz="2400" dirty="0"/>
              <a:t>Lake Christine (CO) – 9 nights</a:t>
            </a:r>
          </a:p>
          <a:p>
            <a:r>
              <a:rPr lang="en-US" sz="2400" dirty="0"/>
              <a:t>Watson Creek (OR) – 9 nights</a:t>
            </a:r>
          </a:p>
          <a:p>
            <a:r>
              <a:rPr lang="en-US" sz="2400" dirty="0"/>
              <a:t>Badger Creek (WY) – 7 nights</a:t>
            </a:r>
          </a:p>
          <a:p>
            <a:r>
              <a:rPr lang="en-US" sz="2400" dirty="0"/>
              <a:t>Holy (CA) – 7 nights</a:t>
            </a:r>
          </a:p>
          <a:p>
            <a:r>
              <a:rPr lang="en-US" sz="2400" dirty="0"/>
              <a:t>Cranston (CA) – 6 nights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USDA Forest Service, Geospatial Technology Applications Center, http://fsweb.rsac.fs.fed.us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6033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990600"/>
            <a:ext cx="7315201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Overall it was a very quiet support season.</a:t>
            </a:r>
          </a:p>
          <a:p>
            <a:pPr eaLnBrk="1" hangingPunct="1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Incident support started on July 16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Roberts Fire, NM</a:t>
            </a:r>
          </a:p>
          <a:p>
            <a:pPr lvl="1">
              <a:defRPr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Latest support request since 2009</a:t>
            </a:r>
          </a:p>
          <a:p>
            <a:pPr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Incident support ended on November 4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Maria Fire, CA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13 days of continuous support from August 19 – August 31.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Support requests came from Alaska, Southwest, North and South Ops GACCs.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6.1 % of the IR requests (40 of 655) were assigned to Aircraft3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75 % of the assigned requests were completed</a:t>
            </a:r>
          </a:p>
          <a:p>
            <a:pPr marL="0" indent="0"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   by Aircraft3</a:t>
            </a:r>
          </a:p>
          <a:p>
            <a:pPr lvl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defRPr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524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Aircraft3</a:t>
            </a:r>
            <a:r>
              <a:rPr kumimoji="0" 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2019 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00800" y="4876800"/>
            <a:ext cx="2590800" cy="1828800"/>
            <a:chOff x="3917847" y="4038600"/>
            <a:chExt cx="3444628" cy="258347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7847" y="4038600"/>
              <a:ext cx="3444628" cy="258347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5A8E131-BE47-408E-9BF5-5FF6BDF550D4}"/>
                </a:ext>
              </a:extLst>
            </p:cNvPr>
            <p:cNvSpPr txBox="1"/>
            <p:nvPr/>
          </p:nvSpPr>
          <p:spPr>
            <a:xfrm>
              <a:off x="6285751" y="5945116"/>
              <a:ext cx="1029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Roberts Fire</a:t>
              </a:r>
            </a:p>
            <a:p>
              <a:r>
                <a:rPr lang="en-US" sz="1200" dirty="0" err="1">
                  <a:solidFill>
                    <a:schemeClr val="bg1">
                      <a:lumMod val="9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Inciweb</a:t>
              </a:r>
              <a:endParaRPr lang="en-US" sz="120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4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Extended Support to Incidents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Swan Lake (AK) – 19 nights</a:t>
            </a:r>
          </a:p>
          <a:p>
            <a:r>
              <a:rPr lang="en-US" sz="2800" dirty="0" err="1"/>
              <a:t>Kincade</a:t>
            </a:r>
            <a:r>
              <a:rPr lang="en-US" sz="2800" dirty="0"/>
              <a:t> (CA) – 4 nights</a:t>
            </a:r>
          </a:p>
          <a:p>
            <a:r>
              <a:rPr lang="en-US" sz="2800" dirty="0"/>
              <a:t>Cellar (AZ) – 3 nights</a:t>
            </a:r>
          </a:p>
          <a:p>
            <a:r>
              <a:rPr lang="en-US" sz="2800" dirty="0"/>
              <a:t>Roberts (NM) – 3 nights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USDA Forest Service, Geospatial Technology Applications Center, http://fsweb.rsac.fs.fed.us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4191000"/>
            <a:ext cx="3206809" cy="2438400"/>
            <a:chOff x="6000809" y="4495800"/>
            <a:chExt cx="2844800" cy="21336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0809" y="4495800"/>
              <a:ext cx="2844800" cy="21336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4849B0A-D8B6-4872-8974-1FABC37E67FB}"/>
                </a:ext>
              </a:extLst>
            </p:cNvPr>
            <p:cNvSpPr txBox="1"/>
            <p:nvPr/>
          </p:nvSpPr>
          <p:spPr>
            <a:xfrm>
              <a:off x="7512337" y="6167735"/>
              <a:ext cx="12506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Swan Lake Fire</a:t>
              </a:r>
            </a:p>
            <a:p>
              <a:r>
                <a:rPr lang="en-US" sz="1200" dirty="0" err="1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Inciweb</a:t>
              </a:r>
              <a:endParaRPr lang="en-US" sz="1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34520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MTBS_BlackTemplate">
  <a:themeElements>
    <a:clrScheme name="MTBS_Black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TBS_Black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TBS_Black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BS_Black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BS_Black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16890</TotalTime>
  <Words>1006</Words>
  <Application>Microsoft Office PowerPoint</Application>
  <PresentationFormat>On-screen Show (4:3)</PresentationFormat>
  <Paragraphs>159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MTBS_BlackTemplate</vt:lpstr>
      <vt:lpstr>GTAC Aircraft3/Firehawk Support to NIROPS</vt:lpstr>
      <vt:lpstr>Presentation Outline</vt:lpstr>
      <vt:lpstr>PowerPoint Presentation</vt:lpstr>
      <vt:lpstr>Aircraft3/Firehawk Derived Products</vt:lpstr>
      <vt:lpstr>PowerPoint Presentation</vt:lpstr>
      <vt:lpstr>PowerPoint Presentation</vt:lpstr>
      <vt:lpstr>Extended Support to Incidents</vt:lpstr>
      <vt:lpstr>PowerPoint Presentation</vt:lpstr>
      <vt:lpstr>Extended Support to Incidents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Company>USDA Forest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USDA Forest Service</dc:creator>
  <cp:lastModifiedBy>Johnson, Jan V -FS</cp:lastModifiedBy>
  <cp:revision>1498</cp:revision>
  <cp:lastPrinted>2018-10-21T19:33:55Z</cp:lastPrinted>
  <dcterms:created xsi:type="dcterms:W3CDTF">2009-07-27T19:32:15Z</dcterms:created>
  <dcterms:modified xsi:type="dcterms:W3CDTF">2020-03-23T13:34:23Z</dcterms:modified>
</cp:coreProperties>
</file>