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  <p:sldMasterId id="2147483740" r:id="rId3"/>
    <p:sldMasterId id="2147483756" r:id="rId4"/>
    <p:sldMasterId id="2147483772" r:id="rId5"/>
    <p:sldMasterId id="2147483788" r:id="rId6"/>
    <p:sldMasterId id="2147483804" r:id="rId7"/>
    <p:sldMasterId id="2147483820" r:id="rId8"/>
    <p:sldMasterId id="2147483884" r:id="rId9"/>
    <p:sldMasterId id="2147483900" r:id="rId10"/>
    <p:sldMasterId id="2147483916" r:id="rId11"/>
  </p:sldMasterIdLst>
  <p:notesMasterIdLst>
    <p:notesMasterId r:id="rId29"/>
  </p:notesMasterIdLst>
  <p:handoutMasterIdLst>
    <p:handoutMasterId r:id="rId30"/>
  </p:handoutMasterIdLst>
  <p:sldIdLst>
    <p:sldId id="257" r:id="rId12"/>
    <p:sldId id="264" r:id="rId13"/>
    <p:sldId id="281" r:id="rId14"/>
    <p:sldId id="262" r:id="rId15"/>
    <p:sldId id="263" r:id="rId16"/>
    <p:sldId id="259" r:id="rId17"/>
    <p:sldId id="265" r:id="rId18"/>
    <p:sldId id="279" r:id="rId19"/>
    <p:sldId id="280" r:id="rId20"/>
    <p:sldId id="266" r:id="rId21"/>
    <p:sldId id="267" r:id="rId22"/>
    <p:sldId id="274" r:id="rId23"/>
    <p:sldId id="272" r:id="rId24"/>
    <p:sldId id="275" r:id="rId25"/>
    <p:sldId id="276" r:id="rId26"/>
    <p:sldId id="277" r:id="rId27"/>
    <p:sldId id="278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5" autoAdjust="0"/>
    <p:restoredTop sz="83035" autoAdjust="0"/>
  </p:normalViewPr>
  <p:slideViewPr>
    <p:cSldViewPr snapToGrid="0">
      <p:cViewPr varScale="1">
        <p:scale>
          <a:sx n="93" d="100"/>
          <a:sy n="93" d="100"/>
        </p:scale>
        <p:origin x="84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43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FE515-0325-4E00-90F2-CEFAD141F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04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39A7A51-F4CD-462B-9209-36259D51E5F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78EB614-2830-4E9D-9723-4392DD6AE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1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366B18-CC39-473E-96F9-97A7D45F8F8C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6716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7E379B-BA44-433C-AD3A-59ADF22901A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25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Tests were done over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open, flat ground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7E379B-BA44-433C-AD3A-59ADF22901A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95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7E379B-BA44-433C-AD3A-59ADF22901A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70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7E379B-BA44-433C-AD3A-59ADF22901A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69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King Fire was on the Eldorado NF, started Sept 13</a:t>
            </a:r>
          </a:p>
          <a:p>
            <a:r>
              <a:rPr lang="en-US" dirty="0" smtClean="0"/>
              <a:t>Tinder Fire was on the Coconino NF</a:t>
            </a:r>
            <a:r>
              <a:rPr lang="en-US" smtClean="0"/>
              <a:t>, flown at 1am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B614-2830-4E9D-9723-4392DD6AE4E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8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Line scanner technology for fire mapping dates back to the mid-1960s, however, for large area coverage, it is still the most capable airborne system currently available.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For example, the AMS used by NASA for the Ikhana UAS missions in 2007-2008 is a modified 12-channel Daedalus line scanner.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1785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91785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91785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91785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91785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917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917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917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917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14B16F-6EE5-4ADD-8A91-9622DDB0CC15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42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Sonoma and Napa Co fires Oct 10 2044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hrs</a:t>
            </a:r>
            <a:r>
              <a:rPr lang="en-US" baseline="0" dirty="0" smtClean="0"/>
              <a:t> local</a:t>
            </a:r>
          </a:p>
          <a:p>
            <a:r>
              <a:rPr lang="en-US" baseline="0" dirty="0" smtClean="0"/>
              <a:t>6 mile wide swaths gives </a:t>
            </a:r>
            <a:r>
              <a:rPr lang="en-US" baseline="0" smtClean="0"/>
              <a:t>the ability to cover large areas.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49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082DAA-5C8F-4EC2-93D7-5791641F2116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021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A5B9A6-B6C7-4D26-A09E-7DA798FB87A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37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506BD1F-2518-426C-9A0E-C2ADFBBC339E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02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dirty="0" smtClean="0"/>
              <a:t>Phoenix imagery is “black hot” (as well as red) the 256</a:t>
            </a:r>
            <a:r>
              <a:rPr lang="en-US" altLang="en-US" sz="1000" baseline="30000" dirty="0" smtClean="0"/>
              <a:t>th</a:t>
            </a:r>
            <a:r>
              <a:rPr lang="en-US" altLang="en-US" sz="1000" dirty="0" smtClean="0"/>
              <a:t> pixel (value of 255)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dirty="0" smtClean="0"/>
              <a:t>Lighter areas are cooler – drainages, areas without forest cover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dirty="0" smtClean="0"/>
              <a:t>In black and white tiff, all background information is from channel B (8-12) and A is used for fire detects (shown red)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dirty="0" smtClean="0"/>
              <a:t>In color tiff, Channel B “background” (8-12) is displayed in green (the lighter the green, the warmer the area) and Channel A “heat detection” (3-5) is displayed in red so that as heat from fire increases, the image becomes more orange and eventually yellow.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dirty="0" smtClean="0"/>
              <a:t>Raw tiffs,</a:t>
            </a:r>
            <a:r>
              <a:rPr lang="en-US" altLang="en-US" sz="1000" baseline="0" dirty="0" smtClean="0"/>
              <a:t> un-</a:t>
            </a:r>
            <a:r>
              <a:rPr lang="en-US" altLang="en-US" sz="1000" baseline="0" dirty="0" err="1" smtClean="0"/>
              <a:t>orthocorrected</a:t>
            </a:r>
            <a:r>
              <a:rPr lang="en-US" altLang="en-US" sz="1000" baseline="0" dirty="0" smtClean="0"/>
              <a:t>, are</a:t>
            </a:r>
            <a:r>
              <a:rPr lang="en-US" altLang="en-US" sz="1000" dirty="0" smtClean="0"/>
              <a:t> NOT part of the delivery packet to the interpreter.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sz="1000" dirty="0" smtClean="0"/>
          </a:p>
          <a:p>
            <a:endParaRPr lang="en-US" altLang="en-U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CCD545-3E58-4737-8AD9-BD29AF3DE7B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74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Dumb means no geo coordinates, reduced resolution</a:t>
            </a:r>
          </a:p>
          <a:p>
            <a:endParaRPr lang="en-US" alt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32744E-2C24-4830-A590-D71E6631D99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03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5A4CC6-EECF-4A4C-B5FC-00A0EAB6BEE6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43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3A585A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17513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3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82E8-CCDB-4F0F-942B-BCA8A2DD67E7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56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D254-277A-4F7D-AC5E-11E750ADE684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45227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D254-277A-4F7D-AC5E-11E750ADE684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84600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287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287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4A3C-3468-4E36-8D7F-8C2F534DE95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7173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ACA7-0876-4AFD-B194-99041157652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9840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384F-97B3-4B58-A040-3B35FAA33AA1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3733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432B-59B8-43CB-B447-13539CC9C325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5050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AF66-F2DD-4454-9BE1-65F079D01FCF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40228"/>
      </p:ext>
    </p:extLst>
  </p:cSld>
  <p:clrMapOvr>
    <a:masterClrMapping/>
  </p:clrMapOvr>
  <p:transition>
    <p:dissolv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3A585A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17513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3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82E8-CCDB-4F0F-942B-BCA8A2DD67E7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00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0174-CB14-4520-B314-B17D42292D9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8751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2AC3-8FC5-4222-B8A1-49D6594BBC6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05136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8AF5-B75D-495A-B073-629E373A4D3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424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287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287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4A3C-3468-4E36-8D7F-8C2F534DE95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11891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2BC8-7EA5-4A2F-ABB5-329E7CE30469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83703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28AA-F04E-4314-B4DA-104659290F6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27814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6400800"/>
            <a:ext cx="2895600" cy="457200"/>
          </a:xfrm>
        </p:spPr>
        <p:txBody>
          <a:bodyPr/>
          <a:lstStyle>
            <a:lvl1pPr>
              <a:defRPr sz="1800" b="1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977412231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F3F6-2309-4336-8EA8-1714E704D912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82384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A522-2249-4C4B-9C3D-88A5B89585E6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85823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D254-277A-4F7D-AC5E-11E750ADE684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49601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287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287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4A3C-3468-4E36-8D7F-8C2F534DE95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1527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ACA7-0876-4AFD-B194-99041157652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61152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384F-97B3-4B58-A040-3B35FAA33AA1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20936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432B-59B8-43CB-B447-13539CC9C325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8582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ACA7-0876-4AFD-B194-99041157652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86582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AF66-F2DD-4454-9BE1-65F079D01FCF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55879"/>
      </p:ext>
    </p:extLst>
  </p:cSld>
  <p:clrMapOvr>
    <a:masterClrMapping/>
  </p:clrMapOvr>
  <p:transition>
    <p:dissolv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3A585A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17513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3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82E8-CCDB-4F0F-942B-BCA8A2DD67E7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05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0174-CB14-4520-B314-B17D42292D9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21207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2AC3-8FC5-4222-B8A1-49D6594BBC6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9692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8AF5-B75D-495A-B073-629E373A4D3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97465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2BC8-7EA5-4A2F-ABB5-329E7CE30469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26995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28AA-F04E-4314-B4DA-104659290F6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49986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6400800"/>
            <a:ext cx="2895600" cy="457200"/>
          </a:xfrm>
        </p:spPr>
        <p:txBody>
          <a:bodyPr/>
          <a:lstStyle>
            <a:lvl1pPr>
              <a:defRPr sz="1800" b="1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041388482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F3F6-2309-4336-8EA8-1714E704D912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38719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A522-2249-4C4B-9C3D-88A5B89585E6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050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384F-97B3-4B58-A040-3B35FAA33AA1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5023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D254-277A-4F7D-AC5E-11E750ADE684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91684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287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287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4A3C-3468-4E36-8D7F-8C2F534DE95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93726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ACA7-0876-4AFD-B194-99041157652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3029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384F-97B3-4B58-A040-3B35FAA33AA1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32131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432B-59B8-43CB-B447-13539CC9C325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53800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AF66-F2DD-4454-9BE1-65F079D01FCF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28863"/>
      </p:ext>
    </p:extLst>
  </p:cSld>
  <p:clrMapOvr>
    <a:masterClrMapping/>
  </p:clrMapOvr>
  <p:transition>
    <p:dissolv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3A585A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17513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3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82E8-CCDB-4F0F-942B-BCA8A2DD67E7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62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0174-CB14-4520-B314-B17D42292D9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49841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2AC3-8FC5-4222-B8A1-49D6594BBC6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90002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8AF5-B75D-495A-B073-629E373A4D3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0286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432B-59B8-43CB-B447-13539CC9C325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75512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2BC8-7EA5-4A2F-ABB5-329E7CE30469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61586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28AA-F04E-4314-B4DA-104659290F6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83561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6400800"/>
            <a:ext cx="2895600" cy="457200"/>
          </a:xfrm>
        </p:spPr>
        <p:txBody>
          <a:bodyPr/>
          <a:lstStyle>
            <a:lvl1pPr>
              <a:defRPr sz="1800" b="1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497952359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F3F6-2309-4336-8EA8-1714E704D912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52016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A522-2249-4C4B-9C3D-88A5B89585E6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41406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D254-277A-4F7D-AC5E-11E750ADE684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9273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287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287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4A3C-3468-4E36-8D7F-8C2F534DE95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04507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ACA7-0876-4AFD-B194-99041157652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76364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384F-97B3-4B58-A040-3B35FAA33AA1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7810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432B-59B8-43CB-B447-13539CC9C325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0560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AF66-F2DD-4454-9BE1-65F079D01FCF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11626"/>
      </p:ext>
    </p:extLst>
  </p:cSld>
  <p:clrMapOvr>
    <a:masterClrMapping/>
  </p:clrMapOvr>
  <p:transition>
    <p:dissolv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AF66-F2DD-4454-9BE1-65F079D01FCF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02886"/>
      </p:ext>
    </p:extLst>
  </p:cSld>
  <p:clrMapOvr>
    <a:masterClrMapping/>
  </p:clrMapOvr>
  <p:transition>
    <p:dissolv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3A585A"/>
                </a:solidFill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3A585A"/>
                </a:solidFill>
                <a:latin typeface="Times New Roman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/>
              <a:ahLst/>
              <a:cxnLst>
                <a:cxn ang="0">
                  <a:pos x="0" y="1152"/>
                </a:cxn>
                <a:cxn ang="0">
                  <a:pos x="672" y="1392"/>
                </a:cxn>
                <a:cxn ang="0">
                  <a:pos x="912" y="1152"/>
                </a:cxn>
                <a:cxn ang="0">
                  <a:pos x="864" y="816"/>
                </a:cxn>
                <a:cxn ang="0">
                  <a:pos x="1170" y="588"/>
                </a:cxn>
                <a:cxn ang="0">
                  <a:pos x="1692" y="546"/>
                </a:cxn>
                <a:cxn ang="0">
                  <a:pos x="2112" y="576"/>
                </a:cxn>
                <a:cxn ang="0">
                  <a:pos x="2208" y="384"/>
                </a:cxn>
                <a:cxn ang="0">
                  <a:pos x="2184" y="138"/>
                </a:cxn>
                <a:cxn ang="0">
                  <a:pos x="2640" y="144"/>
                </a:cxn>
                <a:cxn ang="0">
                  <a:pos x="3024" y="432"/>
                </a:cxn>
                <a:cxn ang="0">
                  <a:pos x="3552" y="192"/>
                </a:cxn>
                <a:cxn ang="0">
                  <a:pos x="3552" y="0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3A585A"/>
                </a:solidFill>
                <a:latin typeface="Times New Roman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336" y="1200"/>
                </a:cxn>
                <a:cxn ang="0">
                  <a:pos x="576" y="1200"/>
                </a:cxn>
                <a:cxn ang="0">
                  <a:pos x="696" y="972"/>
                </a:cxn>
                <a:cxn ang="0">
                  <a:pos x="636" y="462"/>
                </a:cxn>
                <a:cxn ang="0">
                  <a:pos x="816" y="276"/>
                </a:cxn>
                <a:cxn ang="0">
                  <a:pos x="1392" y="432"/>
                </a:cxn>
                <a:cxn ang="0">
                  <a:pos x="1740" y="390"/>
                </a:cxn>
                <a:cxn ang="0">
                  <a:pos x="1974" y="348"/>
                </a:cxn>
                <a:cxn ang="0">
                  <a:pos x="1872" y="0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3A585A"/>
                </a:solidFill>
                <a:latin typeface="Times New Roman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336" y="960"/>
                </a:cxn>
                <a:cxn ang="0">
                  <a:pos x="480" y="864"/>
                </a:cxn>
                <a:cxn ang="0">
                  <a:pos x="318" y="414"/>
                </a:cxn>
                <a:cxn ang="0">
                  <a:pos x="780" y="36"/>
                </a:cxn>
                <a:cxn ang="0">
                  <a:pos x="1440" y="192"/>
                </a:cxn>
                <a:cxn ang="0">
                  <a:pos x="1584" y="0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3A585A"/>
                </a:solidFill>
                <a:latin typeface="Times New Roman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/>
              <a:ahLst/>
              <a:cxnLst>
                <a:cxn ang="0">
                  <a:pos x="248" y="1000"/>
                </a:cxn>
                <a:cxn ang="0">
                  <a:pos x="200" y="760"/>
                </a:cxn>
                <a:cxn ang="0">
                  <a:pos x="248" y="664"/>
                </a:cxn>
                <a:cxn ang="0">
                  <a:pos x="584" y="616"/>
                </a:cxn>
                <a:cxn ang="0">
                  <a:pos x="1304" y="664"/>
                </a:cxn>
                <a:cxn ang="0">
                  <a:pos x="1640" y="424"/>
                </a:cxn>
                <a:cxn ang="0">
                  <a:pos x="1976" y="472"/>
                </a:cxn>
                <a:cxn ang="0">
                  <a:pos x="2600" y="424"/>
                </a:cxn>
                <a:cxn ang="0">
                  <a:pos x="3128" y="88"/>
                </a:cxn>
                <a:cxn ang="0">
                  <a:pos x="3560" y="40"/>
                </a:cxn>
                <a:cxn ang="0">
                  <a:pos x="3656" y="328"/>
                </a:cxn>
                <a:cxn ang="0">
                  <a:pos x="2984" y="760"/>
                </a:cxn>
                <a:cxn ang="0">
                  <a:pos x="2456" y="952"/>
                </a:cxn>
                <a:cxn ang="0">
                  <a:pos x="1976" y="1432"/>
                </a:cxn>
                <a:cxn ang="0">
                  <a:pos x="1400" y="1768"/>
                </a:cxn>
                <a:cxn ang="0">
                  <a:pos x="968" y="1720"/>
                </a:cxn>
                <a:cxn ang="0">
                  <a:pos x="296" y="1768"/>
                </a:cxn>
                <a:cxn ang="0">
                  <a:pos x="8" y="1432"/>
                </a:cxn>
                <a:cxn ang="0">
                  <a:pos x="248" y="1000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3A585A"/>
                </a:solidFill>
                <a:latin typeface="Times New Roman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/>
              <a:ahLst/>
              <a:cxnLst>
                <a:cxn ang="0">
                  <a:pos x="36" y="792"/>
                </a:cxn>
                <a:cxn ang="0">
                  <a:pos x="228" y="456"/>
                </a:cxn>
                <a:cxn ang="0">
                  <a:pos x="324" y="264"/>
                </a:cxn>
                <a:cxn ang="0">
                  <a:pos x="612" y="216"/>
                </a:cxn>
                <a:cxn ang="0">
                  <a:pos x="1092" y="312"/>
                </a:cxn>
                <a:cxn ang="0">
                  <a:pos x="1536" y="60"/>
                </a:cxn>
                <a:cxn ang="0">
                  <a:pos x="2388" y="120"/>
                </a:cxn>
                <a:cxn ang="0">
                  <a:pos x="2328" y="288"/>
                </a:cxn>
                <a:cxn ang="0">
                  <a:pos x="2028" y="612"/>
                </a:cxn>
                <a:cxn ang="0">
                  <a:pos x="1428" y="1032"/>
                </a:cxn>
                <a:cxn ang="0">
                  <a:pos x="1140" y="1080"/>
                </a:cxn>
                <a:cxn ang="0">
                  <a:pos x="324" y="1032"/>
                </a:cxn>
                <a:cxn ang="0">
                  <a:pos x="36" y="792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3A585A"/>
                </a:solidFill>
                <a:latin typeface="Times New Roman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/>
              <a:ahLst/>
              <a:cxnLst>
                <a:cxn ang="0">
                  <a:pos x="60" y="594"/>
                </a:cxn>
                <a:cxn ang="0">
                  <a:pos x="126" y="234"/>
                </a:cxn>
                <a:cxn ang="0">
                  <a:pos x="1182" y="234"/>
                </a:cxn>
                <a:cxn ang="0">
                  <a:pos x="1518" y="90"/>
                </a:cxn>
                <a:cxn ang="0">
                  <a:pos x="1710" y="138"/>
                </a:cxn>
                <a:cxn ang="0">
                  <a:pos x="1230" y="522"/>
                </a:cxn>
                <a:cxn ang="0">
                  <a:pos x="750" y="666"/>
                </a:cxn>
                <a:cxn ang="0">
                  <a:pos x="60" y="594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3A585A"/>
                </a:solidFill>
                <a:latin typeface="Times New Roman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/>
              <a:ahLst/>
              <a:cxnLst>
                <a:cxn ang="0">
                  <a:pos x="104" y="96"/>
                </a:cxn>
                <a:cxn ang="0">
                  <a:pos x="152" y="0"/>
                </a:cxn>
                <a:cxn ang="0">
                  <a:pos x="728" y="96"/>
                </a:cxn>
                <a:cxn ang="0">
                  <a:pos x="920" y="96"/>
                </a:cxn>
                <a:cxn ang="0">
                  <a:pos x="776" y="192"/>
                </a:cxn>
                <a:cxn ang="0">
                  <a:pos x="104" y="96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3A585A"/>
                </a:solidFill>
                <a:latin typeface="Times New Roman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36" y="40"/>
                </a:cxn>
                <a:cxn ang="0">
                  <a:pos x="720" y="280"/>
                </a:cxn>
                <a:cxn ang="0">
                  <a:pos x="912" y="712"/>
                </a:cxn>
                <a:cxn ang="0">
                  <a:pos x="864" y="1240"/>
                </a:cxn>
                <a:cxn ang="0">
                  <a:pos x="960" y="1768"/>
                </a:cxn>
                <a:cxn ang="0">
                  <a:pos x="1440" y="2152"/>
                </a:cxn>
                <a:cxn ang="0">
                  <a:pos x="2160" y="2248"/>
                </a:cxn>
                <a:cxn ang="0">
                  <a:pos x="2688" y="1960"/>
                </a:cxn>
                <a:cxn ang="0">
                  <a:pos x="2706" y="472"/>
                </a:cxn>
                <a:cxn ang="0">
                  <a:pos x="3456" y="424"/>
                </a:cxn>
                <a:cxn ang="0">
                  <a:pos x="4416" y="712"/>
                </a:cxn>
                <a:cxn ang="0">
                  <a:pos x="4416" y="1432"/>
                </a:cxn>
                <a:cxn ang="0">
                  <a:pos x="4728" y="1822"/>
                </a:cxn>
                <a:cxn ang="0">
                  <a:pos x="5322" y="2206"/>
                </a:cxn>
                <a:cxn ang="0">
                  <a:pos x="5754" y="1510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3A585A"/>
                </a:solidFill>
                <a:latin typeface="Times New Roman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/>
              <a:ahLst/>
              <a:cxnLst>
                <a:cxn ang="0">
                  <a:pos x="408" y="16"/>
                </a:cxn>
                <a:cxn ang="0">
                  <a:pos x="72" y="304"/>
                </a:cxn>
                <a:cxn ang="0">
                  <a:pos x="72" y="976"/>
                </a:cxn>
                <a:cxn ang="0">
                  <a:pos x="504" y="1360"/>
                </a:cxn>
                <a:cxn ang="0">
                  <a:pos x="1128" y="1408"/>
                </a:cxn>
                <a:cxn ang="0">
                  <a:pos x="1464" y="1024"/>
                </a:cxn>
                <a:cxn ang="0">
                  <a:pos x="1320" y="208"/>
                </a:cxn>
                <a:cxn ang="0">
                  <a:pos x="408" y="16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3A585A"/>
                </a:solidFill>
                <a:latin typeface="Times New Roman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/>
              <a:ahLst/>
              <a:cxnLst>
                <a:cxn ang="0">
                  <a:pos x="940" y="196"/>
                </a:cxn>
                <a:cxn ang="0">
                  <a:pos x="576" y="20"/>
                </a:cxn>
                <a:cxn ang="0">
                  <a:pos x="192" y="76"/>
                </a:cxn>
                <a:cxn ang="0">
                  <a:pos x="24" y="372"/>
                </a:cxn>
                <a:cxn ang="0">
                  <a:pos x="520" y="670"/>
                </a:cxn>
                <a:cxn ang="0">
                  <a:pos x="1048" y="568"/>
                </a:cxn>
                <a:cxn ang="0">
                  <a:pos x="940" y="196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3A585A"/>
                </a:solidFill>
                <a:latin typeface="Times New Roman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/>
              <a:ahLst/>
              <a:cxnLst>
                <a:cxn ang="0">
                  <a:pos x="1496" y="0"/>
                </a:cxn>
                <a:cxn ang="0">
                  <a:pos x="1640" y="384"/>
                </a:cxn>
                <a:cxn ang="0">
                  <a:pos x="1400" y="864"/>
                </a:cxn>
                <a:cxn ang="0">
                  <a:pos x="536" y="1200"/>
                </a:cxn>
                <a:cxn ang="0">
                  <a:pos x="56" y="1584"/>
                </a:cxn>
                <a:cxn ang="0">
                  <a:pos x="200" y="1872"/>
                </a:cxn>
                <a:cxn ang="0">
                  <a:pos x="1064" y="2016"/>
                </a:cxn>
                <a:cxn ang="0">
                  <a:pos x="1592" y="2304"/>
                </a:cxn>
                <a:cxn ang="0">
                  <a:pos x="1562" y="2940"/>
                </a:cxn>
                <a:cxn ang="0">
                  <a:pos x="2120" y="3384"/>
                </a:cxn>
                <a:cxn ang="0">
                  <a:pos x="2648" y="2880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3A585A"/>
                </a:solidFill>
                <a:latin typeface="Times New Roman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/>
              <a:ahLst/>
              <a:cxnLst>
                <a:cxn ang="0">
                  <a:pos x="1488" y="0"/>
                </a:cxn>
                <a:cxn ang="0">
                  <a:pos x="1488" y="528"/>
                </a:cxn>
                <a:cxn ang="0">
                  <a:pos x="1104" y="1008"/>
                </a:cxn>
                <a:cxn ang="0">
                  <a:pos x="144" y="1488"/>
                </a:cxn>
                <a:cxn ang="0">
                  <a:pos x="240" y="1776"/>
                </a:cxn>
                <a:cxn ang="0">
                  <a:pos x="1056" y="1872"/>
                </a:cxn>
                <a:cxn ang="0">
                  <a:pos x="1536" y="2064"/>
                </a:cxn>
                <a:cxn ang="0">
                  <a:pos x="1536" y="2448"/>
                </a:cxn>
                <a:cxn ang="0">
                  <a:pos x="1344" y="2784"/>
                </a:cxn>
                <a:cxn ang="0">
                  <a:pos x="1632" y="3120"/>
                </a:cxn>
                <a:cxn ang="0">
                  <a:pos x="1968" y="3024"/>
                </a:cxn>
                <a:cxn ang="0">
                  <a:pos x="2208" y="2496"/>
                </a:cxn>
                <a:cxn ang="0">
                  <a:pos x="2112" y="1968"/>
                </a:cxn>
                <a:cxn ang="0">
                  <a:pos x="1776" y="1584"/>
                </a:cxn>
                <a:cxn ang="0">
                  <a:pos x="1824" y="1152"/>
                </a:cxn>
                <a:cxn ang="0">
                  <a:pos x="2256" y="672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3A585A"/>
                </a:solidFill>
                <a:latin typeface="Times New Roman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/>
              <a:ahLst/>
              <a:cxnLst>
                <a:cxn ang="0">
                  <a:pos x="984" y="256"/>
                </a:cxn>
                <a:cxn ang="0">
                  <a:pos x="840" y="16"/>
                </a:cxn>
                <a:cxn ang="0">
                  <a:pos x="552" y="160"/>
                </a:cxn>
                <a:cxn ang="0">
                  <a:pos x="320" y="304"/>
                </a:cxn>
                <a:cxn ang="0">
                  <a:pos x="600" y="592"/>
                </a:cxn>
                <a:cxn ang="0">
                  <a:pos x="984" y="640"/>
                </a:cxn>
                <a:cxn ang="0">
                  <a:pos x="984" y="256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3A585A"/>
                </a:solidFill>
                <a:latin typeface="Times New Roman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528"/>
                </a:cxn>
                <a:cxn ang="0">
                  <a:pos x="131" y="680"/>
                </a:cxn>
                <a:cxn ang="0">
                  <a:pos x="355" y="624"/>
                </a:cxn>
                <a:cxn ang="0">
                  <a:pos x="499" y="384"/>
                </a:cxn>
                <a:cxn ang="0">
                  <a:pos x="547" y="0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3A585A"/>
                </a:solidFill>
                <a:latin typeface="Times New Roman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336" y="32"/>
                </a:cxn>
                <a:cxn ang="0">
                  <a:pos x="592" y="224"/>
                </a:cxn>
                <a:cxn ang="0">
                  <a:pos x="696" y="664"/>
                </a:cxn>
                <a:cxn ang="0">
                  <a:pos x="664" y="1224"/>
                </a:cxn>
                <a:cxn ang="0">
                  <a:pos x="816" y="1784"/>
                </a:cxn>
                <a:cxn ang="0">
                  <a:pos x="1128" y="2128"/>
                </a:cxn>
                <a:cxn ang="0">
                  <a:pos x="1984" y="2296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3A585A"/>
                </a:solidFill>
                <a:latin typeface="Times New Roman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384" y="280"/>
                </a:cxn>
                <a:cxn ang="0">
                  <a:pos x="368" y="896"/>
                </a:cxn>
                <a:cxn ang="0">
                  <a:pos x="528" y="1528"/>
                </a:cxn>
                <a:cxn ang="0">
                  <a:pos x="816" y="1912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3A585A"/>
                </a:solidFill>
                <a:latin typeface="Times New Roman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/>
              <a:ahLst/>
              <a:cxnLst>
                <a:cxn ang="0">
                  <a:pos x="0" y="1084"/>
                </a:cxn>
                <a:cxn ang="0">
                  <a:pos x="424" y="932"/>
                </a:cxn>
                <a:cxn ang="0">
                  <a:pos x="640" y="292"/>
                </a:cxn>
                <a:cxn ang="0">
                  <a:pos x="1032" y="20"/>
                </a:cxn>
                <a:cxn ang="0">
                  <a:pos x="1536" y="172"/>
                </a:cxn>
                <a:cxn ang="0">
                  <a:pos x="2064" y="604"/>
                </a:cxn>
                <a:cxn ang="0">
                  <a:pos x="2400" y="940"/>
                </a:cxn>
                <a:cxn ang="0">
                  <a:pos x="3080" y="1084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3A585A"/>
                </a:solidFill>
                <a:latin typeface="Times New Roman" charset="0"/>
              </a:endParaRPr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3A585A"/>
                </a:solidFill>
                <a:latin typeface="Times New Roman" charset="0"/>
              </a:endParaRPr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3A585A"/>
              </a:solidFill>
              <a:latin typeface="Times New Roman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3A585A"/>
                </a:solidFill>
                <a:latin typeface="Times New Roman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3A585A"/>
                </a:solidFill>
                <a:latin typeface="Times New Roman" charset="0"/>
              </a:endParaRPr>
            </a:p>
          </p:txBody>
        </p:sp>
      </p:grpSp>
      <p:sp>
        <p:nvSpPr>
          <p:cNvPr id="17513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3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85F7F-8731-435C-9EBB-BA42249D42E3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23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06F67-B1F9-43F9-85F5-925A05D407D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62528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7622C-099F-4BBC-B70F-78BE5C29E45B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11665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173A7-53B1-41FC-999A-434C34425CC6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87317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F679-BE0C-43B5-B70F-3E6FF11D9B8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3261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5FE1-1B51-4B7B-A2B4-E9AC7B3F1ED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21976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22C4-19FD-418F-893C-E4C008D9A841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18919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121EC-AD6D-4FA5-9588-A2FDFC4514A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91016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1D051-EFBE-4C28-8B00-934B0B7BF947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6814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3A585A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17513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3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82E8-CCDB-4F0F-942B-BCA8A2DD67E7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30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01A1A-67C7-4ABD-8712-0A6AB686B8C6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82297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287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287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DAD9D-7277-4732-8FFA-1EC33CEA4E20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2030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0174-CB14-4520-B314-B17D42292D9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99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2AC3-8FC5-4222-B8A1-49D6594BBC6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0689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8AF5-B75D-495A-B073-629E373A4D3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734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0174-CB14-4520-B314-B17D42292D9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7627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2BC8-7EA5-4A2F-ABB5-329E7CE30469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2164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28AA-F04E-4314-B4DA-104659290F6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9191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6400800"/>
            <a:ext cx="2895600" cy="457200"/>
          </a:xfrm>
        </p:spPr>
        <p:txBody>
          <a:bodyPr/>
          <a:lstStyle>
            <a:lvl1pPr>
              <a:defRPr sz="1800" b="1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901009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F3F6-2309-4336-8EA8-1714E704D912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6181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A522-2249-4C4B-9C3D-88A5B89585E6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028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D254-277A-4F7D-AC5E-11E750ADE684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6504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287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287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4A3C-3468-4E36-8D7F-8C2F534DE95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3469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ACA7-0876-4AFD-B194-99041157652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6153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384F-97B3-4B58-A040-3B35FAA33AA1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4475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432B-59B8-43CB-B447-13539CC9C325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367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2AC3-8FC5-4222-B8A1-49D6594BBC6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1126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AF66-F2DD-4454-9BE1-65F079D01FCF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42336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3A585A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17513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3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82E8-CCDB-4F0F-942B-BCA8A2DD67E7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14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0174-CB14-4520-B314-B17D42292D9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367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2AC3-8FC5-4222-B8A1-49D6594BBC6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5316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8AF5-B75D-495A-B073-629E373A4D3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0973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2BC8-7EA5-4A2F-ABB5-329E7CE30469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373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28AA-F04E-4314-B4DA-104659290F6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2243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6400800"/>
            <a:ext cx="2895600" cy="457200"/>
          </a:xfrm>
        </p:spPr>
        <p:txBody>
          <a:bodyPr/>
          <a:lstStyle>
            <a:lvl1pPr>
              <a:defRPr sz="1800" b="1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5267849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F3F6-2309-4336-8EA8-1714E704D912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7467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A522-2249-4C4B-9C3D-88A5B89585E6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89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8AF5-B75D-495A-B073-629E373A4D3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3752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D254-277A-4F7D-AC5E-11E750ADE684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3827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287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287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4A3C-3468-4E36-8D7F-8C2F534DE95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8891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ACA7-0876-4AFD-B194-99041157652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6093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384F-97B3-4B58-A040-3B35FAA33AA1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3060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432B-59B8-43CB-B447-13539CC9C325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4551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AF66-F2DD-4454-9BE1-65F079D01FCF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50595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3A585A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17513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3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82E8-CCDB-4F0F-942B-BCA8A2DD67E7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97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0174-CB14-4520-B314-B17D42292D9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5677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2AC3-8FC5-4222-B8A1-49D6594BBC6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2804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8AF5-B75D-495A-B073-629E373A4D3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221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2BC8-7EA5-4A2F-ABB5-329E7CE30469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0478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2BC8-7EA5-4A2F-ABB5-329E7CE30469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6008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28AA-F04E-4314-B4DA-104659290F6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5888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6400800"/>
            <a:ext cx="2895600" cy="457200"/>
          </a:xfrm>
        </p:spPr>
        <p:txBody>
          <a:bodyPr/>
          <a:lstStyle>
            <a:lvl1pPr>
              <a:defRPr sz="1800" b="1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67686127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F3F6-2309-4336-8EA8-1714E704D912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4880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A522-2249-4C4B-9C3D-88A5B89585E6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5475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D254-277A-4F7D-AC5E-11E750ADE684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9783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287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287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4A3C-3468-4E36-8D7F-8C2F534DE95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0430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ACA7-0876-4AFD-B194-99041157652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9016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384F-97B3-4B58-A040-3B35FAA33AA1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653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432B-59B8-43CB-B447-13539CC9C325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374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28AA-F04E-4314-B4DA-104659290F6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27771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AF66-F2DD-4454-9BE1-65F079D01FCF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90574"/>
      </p:ext>
    </p:extLst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3A585A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17513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3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82E8-CCDB-4F0F-942B-BCA8A2DD67E7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52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0174-CB14-4520-B314-B17D42292D9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0071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2AC3-8FC5-4222-B8A1-49D6594BBC6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5998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8AF5-B75D-495A-B073-629E373A4D3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7676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2BC8-7EA5-4A2F-ABB5-329E7CE30469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3803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28AA-F04E-4314-B4DA-104659290F6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4462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6400800"/>
            <a:ext cx="2895600" cy="457200"/>
          </a:xfrm>
        </p:spPr>
        <p:txBody>
          <a:bodyPr/>
          <a:lstStyle>
            <a:lvl1pPr>
              <a:defRPr sz="1800" b="1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20162911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F3F6-2309-4336-8EA8-1714E704D912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650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A522-2249-4C4B-9C3D-88A5B89585E6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240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6400800"/>
            <a:ext cx="2895600" cy="457200"/>
          </a:xfrm>
        </p:spPr>
        <p:txBody>
          <a:bodyPr/>
          <a:lstStyle>
            <a:lvl1pPr>
              <a:defRPr sz="1800" b="1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18515269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D254-277A-4F7D-AC5E-11E750ADE684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2299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287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287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4A3C-3468-4E36-8D7F-8C2F534DE95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7965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ACA7-0876-4AFD-B194-99041157652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5903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384F-97B3-4B58-A040-3B35FAA33AA1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4426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432B-59B8-43CB-B447-13539CC9C325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2490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AF66-F2DD-4454-9BE1-65F079D01FCF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55811"/>
      </p:ext>
    </p:extLst>
  </p:cSld>
  <p:clrMapOvr>
    <a:masterClrMapping/>
  </p:clrMapOvr>
  <p:transition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3A585A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17513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3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82E8-CCDB-4F0F-942B-BCA8A2DD67E7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63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0174-CB14-4520-B314-B17D42292D9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5826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2AC3-8FC5-4222-B8A1-49D6594BBC6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7098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8AF5-B75D-495A-B073-629E373A4D3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554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F3F6-2309-4336-8EA8-1714E704D912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5073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2BC8-7EA5-4A2F-ABB5-329E7CE30469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7156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28AA-F04E-4314-B4DA-104659290F6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4519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6400800"/>
            <a:ext cx="2895600" cy="457200"/>
          </a:xfrm>
        </p:spPr>
        <p:txBody>
          <a:bodyPr/>
          <a:lstStyle>
            <a:lvl1pPr>
              <a:defRPr sz="1800" b="1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9633058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F3F6-2309-4336-8EA8-1714E704D912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422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A522-2249-4C4B-9C3D-88A5B89585E6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2887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D254-277A-4F7D-AC5E-11E750ADE684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9494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287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287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4A3C-3468-4E36-8D7F-8C2F534DE95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00671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ACA7-0876-4AFD-B194-99041157652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4295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384F-97B3-4B58-A040-3B35FAA33AA1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765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432B-59B8-43CB-B447-13539CC9C325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261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A522-2249-4C4B-9C3D-88A5B89585E6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2399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AF66-F2DD-4454-9BE1-65F079D01FCF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80391"/>
      </p:ext>
    </p:extLst>
  </p:cSld>
  <p:clrMapOvr>
    <a:masterClrMapping/>
  </p:clrMapOvr>
  <p:transition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3A585A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17513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3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82E8-CCDB-4F0F-942B-BCA8A2DD67E7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57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0174-CB14-4520-B314-B17D42292D9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6366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2AC3-8FC5-4222-B8A1-49D6594BBC6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9343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8AF5-B75D-495A-B073-629E373A4D3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4709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2BC8-7EA5-4A2F-ABB5-329E7CE30469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14790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28AA-F04E-4314-B4DA-104659290F6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5763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6400800"/>
            <a:ext cx="2895600" cy="457200"/>
          </a:xfrm>
        </p:spPr>
        <p:txBody>
          <a:bodyPr/>
          <a:lstStyle>
            <a:lvl1pPr>
              <a:defRPr sz="1800" b="1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75640858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F3F6-2309-4336-8EA8-1714E704D912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8289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A522-2249-4C4B-9C3D-88A5B89585E6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659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7.xml"/><Relationship Id="rId16" Type="http://schemas.openxmlformats.org/officeDocument/2006/relationships/theme" Target="../theme/theme1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5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07.xml"/><Relationship Id="rId16" Type="http://schemas.openxmlformats.org/officeDocument/2006/relationships/theme" Target="../theme/theme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22.xml"/><Relationship Id="rId16" Type="http://schemas.openxmlformats.org/officeDocument/2006/relationships/theme" Target="../theme/theme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rgbClr val="949D84"/>
            </a:gs>
            <a:gs pos="50000">
              <a:srgbClr val="C3CEAE"/>
            </a:gs>
            <a:gs pos="100000">
              <a:srgbClr val="949D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287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0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F3978-39D2-475A-A531-786BD2B27171}" type="slidenum">
              <a:rPr lang="en-US" altLang="en-US">
                <a:solidFill>
                  <a:srgbClr val="EAEAEA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1" name="Picture 28" descr="ir_banner"/>
          <p:cNvPicPr>
            <a:picLocks noChangeAspect="1" noChangeArrowheads="1"/>
          </p:cNvPicPr>
          <p:nvPr/>
        </p:nvPicPr>
        <p:blipFill>
          <a:blip r:embed="rId17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51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9" descr="NIRLogo"/>
          <p:cNvPicPr>
            <a:picLocks noChangeAspect="1" noChangeArrowheads="1"/>
          </p:cNvPicPr>
          <p:nvPr/>
        </p:nvPicPr>
        <p:blipFill>
          <a:blip r:embed="rId1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5" y="0"/>
            <a:ext cx="1474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315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Blip>
          <a:blip r:embed="rId19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Blip>
          <a:blip r:embed="rId20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rgbClr val="949D84"/>
            </a:gs>
            <a:gs pos="50000">
              <a:srgbClr val="C3CEAE"/>
            </a:gs>
            <a:gs pos="100000">
              <a:srgbClr val="949D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287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0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F3978-39D2-475A-A531-786BD2B27171}" type="slidenum">
              <a:rPr lang="en-US" altLang="en-US">
                <a:solidFill>
                  <a:srgbClr val="EAEAEA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1" name="Picture 28" descr="ir_banner"/>
          <p:cNvPicPr>
            <a:picLocks noChangeAspect="1" noChangeArrowheads="1"/>
          </p:cNvPicPr>
          <p:nvPr/>
        </p:nvPicPr>
        <p:blipFill>
          <a:blip r:embed="rId17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51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9" descr="NIRLogo"/>
          <p:cNvPicPr>
            <a:picLocks noChangeAspect="1" noChangeArrowheads="1"/>
          </p:cNvPicPr>
          <p:nvPr/>
        </p:nvPicPr>
        <p:blipFill>
          <a:blip r:embed="rId1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5" y="0"/>
            <a:ext cx="1474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253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Blip>
          <a:blip r:embed="rId19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Blip>
          <a:blip r:embed="rId20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rgbClr val="949D84"/>
            </a:gs>
            <a:gs pos="50000">
              <a:srgbClr val="C3CEAE"/>
            </a:gs>
            <a:gs pos="100000">
              <a:srgbClr val="949D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287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0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  <a:latin typeface="Times New Roman" charset="0"/>
            </a:endParaRPr>
          </a:p>
        </p:txBody>
      </p:sp>
      <p:sp>
        <p:nvSpPr>
          <p:cNvPr id="174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  <a:latin typeface="Times New Roman" charset="0"/>
            </a:endParaRPr>
          </a:p>
        </p:txBody>
      </p:sp>
      <p:sp>
        <p:nvSpPr>
          <p:cNvPr id="174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E02D3B-E444-4C9B-A45B-057FB994A397}" type="slidenum">
              <a:rPr lang="en-US">
                <a:solidFill>
                  <a:srgbClr val="EAEAEA"/>
                </a:solidFill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AEAEA"/>
              </a:solidFill>
              <a:latin typeface="Times New Roman" charset="0"/>
            </a:endParaRPr>
          </a:p>
        </p:txBody>
      </p:sp>
      <p:pic>
        <p:nvPicPr>
          <p:cNvPr id="1031" name="Picture 28" descr="ir_banner"/>
          <p:cNvPicPr>
            <a:picLocks noChangeAspect="1" noChangeArrowheads="1"/>
          </p:cNvPicPr>
          <p:nvPr/>
        </p:nvPicPr>
        <p:blipFill>
          <a:blip r:embed="rId1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7651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9" descr="NIR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9213" y="0"/>
            <a:ext cx="1474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79631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rgbClr val="949D84"/>
            </a:gs>
            <a:gs pos="50000">
              <a:srgbClr val="C3CEAE"/>
            </a:gs>
            <a:gs pos="100000">
              <a:srgbClr val="949D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287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0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F3978-39D2-475A-A531-786BD2B27171}" type="slidenum">
              <a:rPr lang="en-US" altLang="en-US">
                <a:solidFill>
                  <a:srgbClr val="EAEAEA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1" name="Picture 28" descr="ir_banner"/>
          <p:cNvPicPr>
            <a:picLocks noChangeAspect="1" noChangeArrowheads="1"/>
          </p:cNvPicPr>
          <p:nvPr/>
        </p:nvPicPr>
        <p:blipFill>
          <a:blip r:embed="rId17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51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9" descr="NIRLogo"/>
          <p:cNvPicPr>
            <a:picLocks noChangeAspect="1" noChangeArrowheads="1"/>
          </p:cNvPicPr>
          <p:nvPr/>
        </p:nvPicPr>
        <p:blipFill>
          <a:blip r:embed="rId1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5" y="0"/>
            <a:ext cx="1474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792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Blip>
          <a:blip r:embed="rId19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Blip>
          <a:blip r:embed="rId20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rgbClr val="949D84"/>
            </a:gs>
            <a:gs pos="50000">
              <a:srgbClr val="C3CEAE"/>
            </a:gs>
            <a:gs pos="100000">
              <a:srgbClr val="949D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287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0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F3978-39D2-475A-A531-786BD2B27171}" type="slidenum">
              <a:rPr lang="en-US" altLang="en-US">
                <a:solidFill>
                  <a:srgbClr val="EAEAEA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1" name="Picture 28" descr="ir_banner"/>
          <p:cNvPicPr>
            <a:picLocks noChangeAspect="1" noChangeArrowheads="1"/>
          </p:cNvPicPr>
          <p:nvPr/>
        </p:nvPicPr>
        <p:blipFill>
          <a:blip r:embed="rId17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51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9" descr="NIRLogo"/>
          <p:cNvPicPr>
            <a:picLocks noChangeAspect="1" noChangeArrowheads="1"/>
          </p:cNvPicPr>
          <p:nvPr/>
        </p:nvPicPr>
        <p:blipFill>
          <a:blip r:embed="rId1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5" y="0"/>
            <a:ext cx="1474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1559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Blip>
          <a:blip r:embed="rId19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Blip>
          <a:blip r:embed="rId20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rgbClr val="949D84"/>
            </a:gs>
            <a:gs pos="50000">
              <a:srgbClr val="C3CEAE"/>
            </a:gs>
            <a:gs pos="100000">
              <a:srgbClr val="949D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287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0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F3978-39D2-475A-A531-786BD2B27171}" type="slidenum">
              <a:rPr lang="en-US" altLang="en-US">
                <a:solidFill>
                  <a:srgbClr val="EAEAEA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1" name="Picture 28" descr="ir_banner"/>
          <p:cNvPicPr>
            <a:picLocks noChangeAspect="1" noChangeArrowheads="1"/>
          </p:cNvPicPr>
          <p:nvPr/>
        </p:nvPicPr>
        <p:blipFill>
          <a:blip r:embed="rId17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51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9" descr="NIRLogo"/>
          <p:cNvPicPr>
            <a:picLocks noChangeAspect="1" noChangeArrowheads="1"/>
          </p:cNvPicPr>
          <p:nvPr/>
        </p:nvPicPr>
        <p:blipFill>
          <a:blip r:embed="rId1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5" y="0"/>
            <a:ext cx="1474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7244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Blip>
          <a:blip r:embed="rId19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Blip>
          <a:blip r:embed="rId20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rgbClr val="949D84"/>
            </a:gs>
            <a:gs pos="50000">
              <a:srgbClr val="C3CEAE"/>
            </a:gs>
            <a:gs pos="100000">
              <a:srgbClr val="949D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287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0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F3978-39D2-475A-A531-786BD2B27171}" type="slidenum">
              <a:rPr lang="en-US" altLang="en-US">
                <a:solidFill>
                  <a:srgbClr val="EAEAEA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1" name="Picture 28" descr="ir_banner"/>
          <p:cNvPicPr>
            <a:picLocks noChangeAspect="1" noChangeArrowheads="1"/>
          </p:cNvPicPr>
          <p:nvPr/>
        </p:nvPicPr>
        <p:blipFill>
          <a:blip r:embed="rId17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51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9" descr="NIRLogo"/>
          <p:cNvPicPr>
            <a:picLocks noChangeAspect="1" noChangeArrowheads="1"/>
          </p:cNvPicPr>
          <p:nvPr/>
        </p:nvPicPr>
        <p:blipFill>
          <a:blip r:embed="rId1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5" y="0"/>
            <a:ext cx="1474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2535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Blip>
          <a:blip r:embed="rId19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Blip>
          <a:blip r:embed="rId20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rgbClr val="949D84"/>
            </a:gs>
            <a:gs pos="50000">
              <a:srgbClr val="C3CEAE"/>
            </a:gs>
            <a:gs pos="100000">
              <a:srgbClr val="949D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287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0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F3978-39D2-475A-A531-786BD2B27171}" type="slidenum">
              <a:rPr lang="en-US" altLang="en-US">
                <a:solidFill>
                  <a:srgbClr val="EAEAEA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1" name="Picture 28" descr="ir_banner"/>
          <p:cNvPicPr>
            <a:picLocks noChangeAspect="1" noChangeArrowheads="1"/>
          </p:cNvPicPr>
          <p:nvPr/>
        </p:nvPicPr>
        <p:blipFill>
          <a:blip r:embed="rId17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51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9" descr="NIRLogo"/>
          <p:cNvPicPr>
            <a:picLocks noChangeAspect="1" noChangeArrowheads="1"/>
          </p:cNvPicPr>
          <p:nvPr/>
        </p:nvPicPr>
        <p:blipFill>
          <a:blip r:embed="rId1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5" y="0"/>
            <a:ext cx="1474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6802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Blip>
          <a:blip r:embed="rId19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Blip>
          <a:blip r:embed="rId20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rgbClr val="949D84"/>
            </a:gs>
            <a:gs pos="50000">
              <a:srgbClr val="C3CEAE"/>
            </a:gs>
            <a:gs pos="100000">
              <a:srgbClr val="949D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287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0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F3978-39D2-475A-A531-786BD2B27171}" type="slidenum">
              <a:rPr lang="en-US" altLang="en-US">
                <a:solidFill>
                  <a:srgbClr val="EAEAEA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1" name="Picture 28" descr="ir_banner"/>
          <p:cNvPicPr>
            <a:picLocks noChangeAspect="1" noChangeArrowheads="1"/>
          </p:cNvPicPr>
          <p:nvPr/>
        </p:nvPicPr>
        <p:blipFill>
          <a:blip r:embed="rId17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51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9" descr="NIRLogo"/>
          <p:cNvPicPr>
            <a:picLocks noChangeAspect="1" noChangeArrowheads="1"/>
          </p:cNvPicPr>
          <p:nvPr/>
        </p:nvPicPr>
        <p:blipFill>
          <a:blip r:embed="rId1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5" y="0"/>
            <a:ext cx="1474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1611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Blip>
          <a:blip r:embed="rId19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Blip>
          <a:blip r:embed="rId20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rgbClr val="949D84"/>
            </a:gs>
            <a:gs pos="50000">
              <a:srgbClr val="C3CEAE"/>
            </a:gs>
            <a:gs pos="100000">
              <a:srgbClr val="949D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287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0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F3978-39D2-475A-A531-786BD2B27171}" type="slidenum">
              <a:rPr lang="en-US" altLang="en-US">
                <a:solidFill>
                  <a:srgbClr val="EAEAEA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1" name="Picture 28" descr="ir_banner"/>
          <p:cNvPicPr>
            <a:picLocks noChangeAspect="1" noChangeArrowheads="1"/>
          </p:cNvPicPr>
          <p:nvPr/>
        </p:nvPicPr>
        <p:blipFill>
          <a:blip r:embed="rId17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51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9" descr="NIRLogo"/>
          <p:cNvPicPr>
            <a:picLocks noChangeAspect="1" noChangeArrowheads="1"/>
          </p:cNvPicPr>
          <p:nvPr/>
        </p:nvPicPr>
        <p:blipFill>
          <a:blip r:embed="rId1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5" y="0"/>
            <a:ext cx="1474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866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Blip>
          <a:blip r:embed="rId19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Blip>
          <a:blip r:embed="rId20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rgbClr val="949D84"/>
            </a:gs>
            <a:gs pos="50000">
              <a:srgbClr val="C3CEAE"/>
            </a:gs>
            <a:gs pos="100000">
              <a:srgbClr val="949D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287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0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F3978-39D2-475A-A531-786BD2B27171}" type="slidenum">
              <a:rPr lang="en-US" altLang="en-US">
                <a:solidFill>
                  <a:srgbClr val="EAEAEA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1" name="Picture 28" descr="ir_banner"/>
          <p:cNvPicPr>
            <a:picLocks noChangeAspect="1" noChangeArrowheads="1"/>
          </p:cNvPicPr>
          <p:nvPr/>
        </p:nvPicPr>
        <p:blipFill>
          <a:blip r:embed="rId17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51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9" descr="NIRLogo"/>
          <p:cNvPicPr>
            <a:picLocks noChangeAspect="1" noChangeArrowheads="1"/>
          </p:cNvPicPr>
          <p:nvPr/>
        </p:nvPicPr>
        <p:blipFill>
          <a:blip r:embed="rId1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5" y="0"/>
            <a:ext cx="1474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7473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Blip>
          <a:blip r:embed="rId19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Blip>
          <a:blip r:embed="rId20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27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935040" y="1817688"/>
            <a:ext cx="8050212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Phoenix </a:t>
            </a:r>
            <a:r>
              <a:rPr lang="en-US" altLang="en-US" sz="3600" dirty="0">
                <a:solidFill>
                  <a:srgbClr val="003300"/>
                </a:solidFill>
                <a:latin typeface="Times New Roman" panose="02020603050405020304" pitchFamily="18" charset="0"/>
              </a:rPr>
              <a:t>Thermal Infrared System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4000" dirty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4400" dirty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4400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698625" y="2566988"/>
            <a:ext cx="10985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9900CC"/>
                </a:solidFill>
                <a:latin typeface="Times New Roman" panose="02020603050405020304" pitchFamily="18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 dirty="0">
              <a:solidFill>
                <a:srgbClr val="3A585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22" name="Picture 12" descr="FS_shield_transparent_background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82" y="5943604"/>
            <a:ext cx="776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3" descr="nifc-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7" y="5945188"/>
            <a:ext cx="7905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2" descr="NIROpsLogoJ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53" y="5975350"/>
            <a:ext cx="117951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9666" y="6076315"/>
            <a:ext cx="1582862" cy="531813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977082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1062038" y="925513"/>
            <a:ext cx="7772400" cy="684212"/>
          </a:xfrm>
        </p:spPr>
        <p:txBody>
          <a:bodyPr/>
          <a:lstStyle/>
          <a:p>
            <a:pPr algn="ctr"/>
            <a:r>
              <a:rPr lang="en-US" altLang="en-US" sz="3600" dirty="0"/>
              <a:t>IR Data delivered from plane (</a:t>
            </a:r>
            <a:r>
              <a:rPr lang="en-US" altLang="en-US" sz="3600" dirty="0" err="1" smtClean="0"/>
              <a:t>con’t</a:t>
            </a:r>
            <a:r>
              <a:rPr lang="en-US" altLang="en-US" sz="3600" dirty="0" smtClean="0"/>
              <a:t>)</a:t>
            </a:r>
            <a:endParaRPr lang="en-US" altLang="en-US" sz="3600" dirty="0"/>
          </a:p>
        </p:txBody>
      </p:sp>
      <p:sp>
        <p:nvSpPr>
          <p:cNvPr id="76803" name="TextBox 2"/>
          <p:cNvSpPr txBox="1">
            <a:spLocks noChangeArrowheads="1"/>
          </p:cNvSpPr>
          <p:nvPr/>
        </p:nvSpPr>
        <p:spPr bwMode="auto">
          <a:xfrm>
            <a:off x="2468567" y="6383342"/>
            <a:ext cx="4022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3A585A"/>
                </a:solidFill>
                <a:latin typeface="Times New Roman" panose="02020603050405020304" pitchFamily="18" charset="0"/>
              </a:rPr>
              <a:t>Waldo Canyon Fire June 25, 2012,  2253 hrs</a:t>
            </a:r>
          </a:p>
        </p:txBody>
      </p:sp>
      <p:sp>
        <p:nvSpPr>
          <p:cNvPr id="76804" name="TextBox 7"/>
          <p:cNvSpPr txBox="1">
            <a:spLocks noChangeArrowheads="1"/>
          </p:cNvSpPr>
          <p:nvPr/>
        </p:nvSpPr>
        <p:spPr bwMode="auto">
          <a:xfrm>
            <a:off x="4979988" y="5737225"/>
            <a:ext cx="3022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Raw heat 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detect point shapefile</a:t>
            </a:r>
          </a:p>
        </p:txBody>
      </p:sp>
      <p:sp>
        <p:nvSpPr>
          <p:cNvPr id="76805" name="TextBox 8"/>
          <p:cNvSpPr txBox="1">
            <a:spLocks noChangeArrowheads="1"/>
          </p:cNvSpPr>
          <p:nvPr/>
        </p:nvSpPr>
        <p:spPr bwMode="auto">
          <a:xfrm>
            <a:off x="303596" y="5737229"/>
            <a:ext cx="3290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“dumb” 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reduced 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resolution 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JPEG 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mosaic of all runs</a:t>
            </a:r>
          </a:p>
        </p:txBody>
      </p:sp>
      <p:pic>
        <p:nvPicPr>
          <p:cNvPr id="76806" name="Picture 2" descr="C:\Documents and Settings\tmellin\Desktop\fire_temp\2012fires\Waldo canyon\120625_2253_WaldoCanyon_mosa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606554"/>
            <a:ext cx="316865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647829"/>
            <a:ext cx="30226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720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95250" y="1028704"/>
            <a:ext cx="9005888" cy="677863"/>
          </a:xfrm>
        </p:spPr>
        <p:txBody>
          <a:bodyPr/>
          <a:lstStyle/>
          <a:p>
            <a:r>
              <a:rPr lang="en-US" altLang="en-US" sz="3200" dirty="0"/>
              <a:t>Some Points To Remember About Phoenix Imagery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685800" y="1924054"/>
            <a:ext cx="7772400" cy="4619625"/>
          </a:xfrm>
        </p:spPr>
        <p:txBody>
          <a:bodyPr/>
          <a:lstStyle/>
          <a:p>
            <a:r>
              <a:rPr lang="en-US" altLang="en-US" sz="2400" dirty="0"/>
              <a:t>What is captured in the imagery is the relative variation in heat across the fire area</a:t>
            </a:r>
          </a:p>
          <a:p>
            <a:pPr lvl="1"/>
            <a:r>
              <a:rPr lang="en-US" altLang="en-US" sz="2000" dirty="0"/>
              <a:t>No one-to-one correspondence between pixel values and ground temperature</a:t>
            </a:r>
          </a:p>
          <a:p>
            <a:r>
              <a:rPr lang="en-US" altLang="en-US" sz="2400" dirty="0"/>
              <a:t>The technician can adjust the heat “threshold” value during runs across the fire area.</a:t>
            </a:r>
          </a:p>
          <a:p>
            <a:pPr lvl="1"/>
            <a:r>
              <a:rPr lang="en-US" altLang="en-US" sz="2000" dirty="0"/>
              <a:t>Doesn’t allow for automated extraction of heat areas</a:t>
            </a:r>
          </a:p>
          <a:p>
            <a:r>
              <a:rPr lang="en-US" altLang="en-US" sz="2400" dirty="0"/>
              <a:t>There is more heat in the imagery than just the red (DN = 255) pixels!</a:t>
            </a:r>
          </a:p>
          <a:p>
            <a:pPr lvl="1"/>
            <a:r>
              <a:rPr lang="en-US" altLang="en-US" sz="2000" dirty="0"/>
              <a:t>Requires an Infrared Interpreter (IRIN) to derive products</a:t>
            </a:r>
          </a:p>
          <a:p>
            <a:pPr lvl="1"/>
            <a:endParaRPr lang="en-US" altLang="en-US" sz="2400" dirty="0"/>
          </a:p>
          <a:p>
            <a:pPr lvl="1"/>
            <a:endParaRPr lang="en-US" altLang="en-US" sz="2400" dirty="0"/>
          </a:p>
          <a:p>
            <a:endParaRPr lang="en-US" altLang="en-US" dirty="0" smtClean="0"/>
          </a:p>
          <a:p>
            <a:pPr lvl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4950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5"/>
          <p:cNvSpPr>
            <a:spLocks noGrp="1"/>
          </p:cNvSpPr>
          <p:nvPr>
            <p:ph type="title"/>
          </p:nvPr>
        </p:nvSpPr>
        <p:spPr>
          <a:xfrm>
            <a:off x="389406" y="971092"/>
            <a:ext cx="7772400" cy="758825"/>
          </a:xfrm>
        </p:spPr>
        <p:txBody>
          <a:bodyPr/>
          <a:lstStyle/>
          <a:p>
            <a:r>
              <a:rPr lang="en-US" altLang="en-US" sz="4000" dirty="0"/>
              <a:t>Phoenix Line Scanner Ops Diagram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06" y="2190999"/>
            <a:ext cx="1706902" cy="120613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06" y="5100660"/>
            <a:ext cx="2172819" cy="1635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01" y="2105024"/>
            <a:ext cx="1921112" cy="1659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99" y="2105025"/>
            <a:ext cx="2213276" cy="16599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62214" y="3390424"/>
            <a:ext cx="18910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COLLECTION</a:t>
            </a:r>
          </a:p>
          <a:p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linescanner</a:t>
            </a:r>
            <a:r>
              <a:rPr lang="en-US" sz="1400" dirty="0">
                <a:solidFill>
                  <a:schemeClr val="bg2"/>
                </a:solidFill>
              </a:rPr>
              <a:t>, detector, preamps)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11254" y="3857101"/>
            <a:ext cx="2842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SIGNAL CONDITIONING</a:t>
            </a:r>
          </a:p>
          <a:p>
            <a:r>
              <a:rPr lang="en-US" sz="1400" dirty="0">
                <a:solidFill>
                  <a:schemeClr val="bg2"/>
                </a:solidFill>
              </a:rPr>
              <a:t>(sample &amp; hold circuit, filters, cabling)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62799" y="5515652"/>
            <a:ext cx="2171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rgbClr val="000000"/>
                </a:solidFill>
              </a:rPr>
              <a:t>DELIVERABLES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</a:rPr>
              <a:t>(</a:t>
            </a:r>
            <a:r>
              <a:rPr lang="en-US" sz="1400" dirty="0" err="1">
                <a:solidFill>
                  <a:srgbClr val="000000"/>
                </a:solidFill>
              </a:rPr>
              <a:t>ortho</a:t>
            </a:r>
            <a:r>
              <a:rPr lang="en-US" sz="1400" dirty="0">
                <a:solidFill>
                  <a:srgbClr val="000000"/>
                </a:solidFill>
              </a:rPr>
              <a:t> tiff, color tiff, </a:t>
            </a:r>
            <a:r>
              <a:rPr lang="en-US" sz="1400" dirty="0" err="1">
                <a:solidFill>
                  <a:srgbClr val="000000"/>
                </a:solidFill>
              </a:rPr>
              <a:t>ortho’d</a:t>
            </a:r>
            <a:r>
              <a:rPr lang="en-US" sz="1400" dirty="0">
                <a:solidFill>
                  <a:srgbClr val="000000"/>
                </a:solidFill>
              </a:rPr>
              <a:t> mosaic, .</a:t>
            </a:r>
            <a:r>
              <a:rPr lang="en-US" sz="1400" dirty="0" err="1">
                <a:solidFill>
                  <a:srgbClr val="000000"/>
                </a:solidFill>
              </a:rPr>
              <a:t>shp</a:t>
            </a:r>
            <a:r>
              <a:rPr lang="en-US" sz="1400" dirty="0">
                <a:solidFill>
                  <a:srgbClr val="000000"/>
                </a:solidFill>
              </a:rPr>
              <a:t> files)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07812" y="3849919"/>
            <a:ext cx="28300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</a:rPr>
              <a:t>PROCESSING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</a:rPr>
              <a:t>(A/D conversion, software, fire detection, image processing)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474" y="1894774"/>
            <a:ext cx="1855248" cy="349262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33386" y="5731095"/>
            <a:ext cx="3521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</a:rPr>
              <a:t>NAVIGATION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</a:rPr>
              <a:t>(Applanix or </a:t>
            </a:r>
            <a:r>
              <a:rPr lang="en-US" sz="1400" dirty="0" err="1">
                <a:solidFill>
                  <a:srgbClr val="000000"/>
                </a:solidFill>
              </a:rPr>
              <a:t>Ekinox</a:t>
            </a:r>
            <a:r>
              <a:rPr lang="en-US" sz="1400" dirty="0">
                <a:solidFill>
                  <a:srgbClr val="000000"/>
                </a:solidFill>
              </a:rPr>
              <a:t> GPS attitude correction control)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1566871" y="3492993"/>
            <a:ext cx="466530" cy="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4042341" y="3249844"/>
            <a:ext cx="466530" cy="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>
            <a:off x="6868501" y="3249844"/>
            <a:ext cx="466530" cy="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 flipV="1">
            <a:off x="4275606" y="3849919"/>
            <a:ext cx="268847" cy="1124382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382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08" y="4176422"/>
            <a:ext cx="2740992" cy="2605576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5985" y="2691620"/>
            <a:ext cx="3207519" cy="26941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8" name="Title 5"/>
          <p:cNvSpPr>
            <a:spLocks noGrp="1"/>
          </p:cNvSpPr>
          <p:nvPr>
            <p:ph type="title"/>
          </p:nvPr>
        </p:nvSpPr>
        <p:spPr>
          <a:xfrm>
            <a:off x="461963" y="1041404"/>
            <a:ext cx="8389678" cy="758825"/>
          </a:xfrm>
        </p:spPr>
        <p:txBody>
          <a:bodyPr/>
          <a:lstStyle/>
          <a:p>
            <a:r>
              <a:rPr lang="en-US" altLang="en-US" sz="4000" dirty="0"/>
              <a:t>N149Z Phoenix Sensitivity Tests 2015</a:t>
            </a:r>
          </a:p>
        </p:txBody>
      </p:sp>
      <p:sp>
        <p:nvSpPr>
          <p:cNvPr id="91139" name="Content Placeholder 6"/>
          <p:cNvSpPr>
            <a:spLocks noGrp="1"/>
          </p:cNvSpPr>
          <p:nvPr>
            <p:ph idx="1"/>
          </p:nvPr>
        </p:nvSpPr>
        <p:spPr>
          <a:xfrm>
            <a:off x="126546" y="1965967"/>
            <a:ext cx="6691624" cy="4716847"/>
          </a:xfrm>
        </p:spPr>
        <p:txBody>
          <a:bodyPr/>
          <a:lstStyle/>
          <a:p>
            <a:r>
              <a:rPr lang="en-US" altLang="en-US" dirty="0" smtClean="0"/>
              <a:t>Test Flight over 6”, 9”, 12” Targets</a:t>
            </a:r>
          </a:p>
          <a:p>
            <a:pPr lvl="1"/>
            <a:r>
              <a:rPr lang="en-US" altLang="en-US" dirty="0" smtClean="0"/>
              <a:t>Test Results at:</a:t>
            </a:r>
          </a:p>
          <a:p>
            <a:pPr lvl="2"/>
            <a:r>
              <a:rPr lang="en-US" altLang="en-US" sz="2000" dirty="0" smtClean="0"/>
              <a:t>8,000 Ft AGL: 9” – 12”</a:t>
            </a:r>
          </a:p>
          <a:p>
            <a:pPr lvl="2"/>
            <a:r>
              <a:rPr lang="en-US" altLang="en-US" sz="2000" dirty="0" smtClean="0"/>
              <a:t>10,000 Ft AGL: 6” - 9” - 12”</a:t>
            </a:r>
          </a:p>
          <a:p>
            <a:pPr lvl="2"/>
            <a:r>
              <a:rPr lang="en-US" altLang="en-US" sz="2000" dirty="0" smtClean="0"/>
              <a:t>12,000 Ft AGL: 6” - 9” - 12”</a:t>
            </a:r>
          </a:p>
          <a:p>
            <a:pPr lvl="2"/>
            <a:r>
              <a:rPr lang="en-US" altLang="en-US" sz="2000" dirty="0" smtClean="0"/>
              <a:t>14,000 Ft AGL: 6” – 9” – 12”</a:t>
            </a:r>
          </a:p>
          <a:p>
            <a:pPr lvl="2"/>
            <a:r>
              <a:rPr lang="en-US" altLang="en-US" sz="2000" dirty="0" smtClean="0"/>
              <a:t>16,000 Ft AGL: 9” – 12”</a:t>
            </a:r>
          </a:p>
          <a:p>
            <a:pPr lvl="2"/>
            <a:r>
              <a:rPr lang="en-US" altLang="en-US" sz="2000" dirty="0" smtClean="0"/>
              <a:t>18,000 Ft AGL: 9” – 12”</a:t>
            </a:r>
          </a:p>
          <a:p>
            <a:pPr lvl="1"/>
            <a:r>
              <a:rPr lang="en-US" altLang="en-US" dirty="0" smtClean="0"/>
              <a:t>Similar testing has been done with Phoenix on N144Z.</a:t>
            </a:r>
          </a:p>
          <a:p>
            <a:pPr lvl="1"/>
            <a:r>
              <a:rPr lang="en-US" altLang="en-US" dirty="0" smtClean="0"/>
              <a:t>Actual results may vary.</a:t>
            </a:r>
          </a:p>
        </p:txBody>
      </p:sp>
      <p:sp>
        <p:nvSpPr>
          <p:cNvPr id="2" name="Explosion 2 1"/>
          <p:cNvSpPr/>
          <p:nvPr/>
        </p:nvSpPr>
        <p:spPr bwMode="auto">
          <a:xfrm>
            <a:off x="5754480" y="3701587"/>
            <a:ext cx="1063690" cy="606490"/>
          </a:xfrm>
          <a:prstGeom prst="irregularSeal2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6403008" y="4176422"/>
            <a:ext cx="1271331" cy="16355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10286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5"/>
          <p:cNvSpPr>
            <a:spLocks noGrp="1"/>
          </p:cNvSpPr>
          <p:nvPr>
            <p:ph type="title"/>
          </p:nvPr>
        </p:nvSpPr>
        <p:spPr>
          <a:xfrm>
            <a:off x="461963" y="1041404"/>
            <a:ext cx="7772400" cy="758825"/>
          </a:xfrm>
        </p:spPr>
        <p:txBody>
          <a:bodyPr/>
          <a:lstStyle/>
          <a:p>
            <a:r>
              <a:rPr lang="en-US" altLang="en-US" sz="4000" dirty="0"/>
              <a:t>Phoenix Line Scanner</a:t>
            </a:r>
          </a:p>
        </p:txBody>
      </p:sp>
      <p:sp>
        <p:nvSpPr>
          <p:cNvPr id="91139" name="Content Placeholder 6"/>
          <p:cNvSpPr>
            <a:spLocks noGrp="1"/>
          </p:cNvSpPr>
          <p:nvPr>
            <p:ph idx="1"/>
          </p:nvPr>
        </p:nvSpPr>
        <p:spPr>
          <a:xfrm>
            <a:off x="387090" y="2022475"/>
            <a:ext cx="7772400" cy="4114800"/>
          </a:xfrm>
        </p:spPr>
        <p:txBody>
          <a:bodyPr/>
          <a:lstStyle/>
          <a:p>
            <a:r>
              <a:rPr lang="en-US" altLang="en-US" dirty="0" smtClean="0"/>
              <a:t>Near term updates (CY 2019/2020)</a:t>
            </a:r>
          </a:p>
          <a:p>
            <a:pPr lvl="1"/>
            <a:r>
              <a:rPr lang="en-US" altLang="en-US" dirty="0" smtClean="0"/>
              <a:t>Upgrade of DSP/ADC boards and software to 64-bit processing.</a:t>
            </a:r>
          </a:p>
          <a:p>
            <a:pPr lvl="3"/>
            <a:r>
              <a:rPr lang="en-US" altLang="en-US" dirty="0" smtClean="0"/>
              <a:t>DSP – Digital Signal Processing</a:t>
            </a:r>
          </a:p>
          <a:p>
            <a:pPr lvl="3"/>
            <a:r>
              <a:rPr lang="en-US" altLang="en-US" dirty="0" smtClean="0"/>
              <a:t>ADC – Analog to Digital Converter</a:t>
            </a:r>
          </a:p>
          <a:p>
            <a:pPr lvl="2"/>
            <a:r>
              <a:rPr lang="en-US" altLang="en-US" dirty="0" smtClean="0"/>
              <a:t>Switch to 10-meter DEMs for </a:t>
            </a:r>
            <a:r>
              <a:rPr lang="en-US" altLang="en-US" dirty="0" err="1" smtClean="0"/>
              <a:t>ortho</a:t>
            </a:r>
            <a:r>
              <a:rPr lang="en-US" altLang="en-US" dirty="0" smtClean="0"/>
              <a:t>-rectification.</a:t>
            </a:r>
          </a:p>
          <a:p>
            <a:pPr lvl="1"/>
            <a:r>
              <a:rPr lang="en-US" altLang="en-US" dirty="0" smtClean="0"/>
              <a:t>Integration of </a:t>
            </a:r>
            <a:r>
              <a:rPr lang="en-US" altLang="en-US" dirty="0" err="1" smtClean="0"/>
              <a:t>Ekinox</a:t>
            </a:r>
            <a:r>
              <a:rPr lang="en-US" altLang="en-US" dirty="0" smtClean="0"/>
              <a:t>-S INS/IMU</a:t>
            </a:r>
          </a:p>
          <a:p>
            <a:pPr lvl="3"/>
            <a:r>
              <a:rPr lang="en-US" altLang="en-US" dirty="0" smtClean="0"/>
              <a:t>INS – Inertial Navigation System</a:t>
            </a:r>
          </a:p>
          <a:p>
            <a:pPr lvl="3"/>
            <a:r>
              <a:rPr lang="en-US" altLang="en-US" dirty="0" smtClean="0"/>
              <a:t>IMU – Inertial Measurement Unit</a:t>
            </a:r>
          </a:p>
          <a:p>
            <a:pPr lvl="1"/>
            <a:r>
              <a:rPr lang="en-US" altLang="en-US" dirty="0" smtClean="0"/>
              <a:t>New mirrors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28575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5"/>
          <p:cNvSpPr>
            <a:spLocks noGrp="1"/>
          </p:cNvSpPr>
          <p:nvPr>
            <p:ph type="title"/>
          </p:nvPr>
        </p:nvSpPr>
        <p:spPr>
          <a:xfrm>
            <a:off x="461963" y="1041404"/>
            <a:ext cx="7772400" cy="758825"/>
          </a:xfrm>
        </p:spPr>
        <p:txBody>
          <a:bodyPr/>
          <a:lstStyle/>
          <a:p>
            <a:r>
              <a:rPr lang="en-US" altLang="en-US" sz="4000" dirty="0"/>
              <a:t>Phoenix Line Scanner</a:t>
            </a:r>
          </a:p>
        </p:txBody>
      </p:sp>
      <p:sp>
        <p:nvSpPr>
          <p:cNvPr id="91139" name="Content Placeholder 6"/>
          <p:cNvSpPr>
            <a:spLocks noGrp="1"/>
          </p:cNvSpPr>
          <p:nvPr>
            <p:ph idx="1"/>
          </p:nvPr>
        </p:nvSpPr>
        <p:spPr>
          <a:xfrm>
            <a:off x="387090" y="2022475"/>
            <a:ext cx="7772400" cy="4114800"/>
          </a:xfrm>
        </p:spPr>
        <p:txBody>
          <a:bodyPr/>
          <a:lstStyle/>
          <a:p>
            <a:r>
              <a:rPr lang="en-US" altLang="en-US" dirty="0"/>
              <a:t>L</a:t>
            </a:r>
            <a:r>
              <a:rPr lang="en-US" altLang="en-US" dirty="0" smtClean="0"/>
              <a:t>ong term updates (proposed)</a:t>
            </a:r>
          </a:p>
          <a:p>
            <a:pPr lvl="1"/>
            <a:r>
              <a:rPr lang="en-US" altLang="en-US" dirty="0" smtClean="0"/>
              <a:t>Replace the </a:t>
            </a:r>
            <a:r>
              <a:rPr lang="en-US" altLang="en-US" dirty="0" err="1" smtClean="0"/>
              <a:t>AirCell</a:t>
            </a:r>
            <a:r>
              <a:rPr lang="en-US" altLang="en-US" dirty="0" smtClean="0"/>
              <a:t> system</a:t>
            </a:r>
          </a:p>
          <a:p>
            <a:pPr lvl="1"/>
            <a:r>
              <a:rPr lang="en-US" altLang="en-US" dirty="0" smtClean="0"/>
              <a:t>Replace current LN2-cooled detectors with </a:t>
            </a:r>
            <a:r>
              <a:rPr lang="en-US" altLang="en-US" dirty="0" err="1" smtClean="0"/>
              <a:t>cryo</a:t>
            </a:r>
            <a:r>
              <a:rPr lang="en-US" altLang="en-US" dirty="0" smtClean="0"/>
              <a:t>-cooled detectors.</a:t>
            </a:r>
          </a:p>
          <a:p>
            <a:pPr lvl="1"/>
            <a:r>
              <a:rPr lang="en-US" altLang="en-US" dirty="0" smtClean="0"/>
              <a:t>Add detectors in the SWIR bands, 2.2 </a:t>
            </a:r>
            <a:r>
              <a:rPr lang="en-US" altLang="en-US" dirty="0"/>
              <a:t>µm and </a:t>
            </a:r>
            <a:r>
              <a:rPr lang="en-US" altLang="en-US" dirty="0" smtClean="0"/>
              <a:t>2.6 µm.</a:t>
            </a:r>
          </a:p>
          <a:p>
            <a:pPr lvl="1"/>
            <a:r>
              <a:rPr lang="en-US" altLang="en-US" dirty="0" smtClean="0"/>
              <a:t>Physically shrinking the system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20940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31825" y="2236788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Questions?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3081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640080"/>
          </a:xfrm>
        </p:spPr>
        <p:txBody>
          <a:bodyPr/>
          <a:lstStyle/>
          <a:p>
            <a:r>
              <a:rPr lang="en-US" dirty="0" smtClean="0"/>
              <a:t>Phoenix Imagery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68780"/>
            <a:ext cx="3810000" cy="4114800"/>
          </a:xfrm>
        </p:spPr>
        <p:txBody>
          <a:bodyPr/>
          <a:lstStyle/>
          <a:p>
            <a:r>
              <a:rPr lang="en-US" sz="2000" dirty="0"/>
              <a:t>King Fire – CA 2014</a:t>
            </a:r>
          </a:p>
          <a:p>
            <a:pPr lvl="1"/>
            <a:r>
              <a:rPr lang="en-US" sz="1400" dirty="0"/>
              <a:t>On Sept 17 grew by 50,000+ acres making a 13 mile run to the northeast and nearly tripling in size, final size of 97,717 acres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68780"/>
            <a:ext cx="3810000" cy="4114800"/>
          </a:xfrm>
        </p:spPr>
        <p:txBody>
          <a:bodyPr/>
          <a:lstStyle/>
          <a:p>
            <a:r>
              <a:rPr lang="en-US" sz="2000" dirty="0" smtClean="0"/>
              <a:t>Tinder Fire, AZ 2018</a:t>
            </a:r>
          </a:p>
          <a:p>
            <a:pPr lvl="1"/>
            <a:r>
              <a:rPr lang="en-US" sz="1400" dirty="0" smtClean="0"/>
              <a:t>Started April 30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grew to 8,600 ac</a:t>
            </a:r>
            <a:endParaRPr lang="en-US" sz="1400" dirty="0"/>
          </a:p>
          <a:p>
            <a:pPr lvl="1"/>
            <a:r>
              <a:rPr lang="en-US" sz="1400" dirty="0" smtClean="0"/>
              <a:t>Topo and NAIP base provided for reference</a:t>
            </a:r>
            <a:endParaRPr lang="en-US" sz="14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888508"/>
            <a:ext cx="3810000" cy="396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60" y="2888508"/>
            <a:ext cx="3351326" cy="311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436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23456"/>
            <a:ext cx="7772400" cy="774826"/>
          </a:xfrm>
        </p:spPr>
        <p:txBody>
          <a:bodyPr/>
          <a:lstStyle/>
          <a:p>
            <a:pPr eaLnBrk="1" hangingPunct="1"/>
            <a:r>
              <a:rPr lang="en-US" altLang="en-US" sz="3600" u="sng" dirty="0" smtClean="0"/>
              <a:t>WHY IR LINE SCANNERS?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Cover extremely  large areas in a very short period of time</a:t>
            </a:r>
          </a:p>
          <a:p>
            <a:pPr eaLnBrk="1" hangingPunct="1"/>
            <a:r>
              <a:rPr lang="en-US" altLang="en-US" sz="2800" dirty="0"/>
              <a:t>Line scanners are extremely accurate (depending on processing system +/- 1 meter)</a:t>
            </a:r>
          </a:p>
          <a:p>
            <a:pPr eaLnBrk="1" hangingPunct="1"/>
            <a:r>
              <a:rPr lang="en-US" altLang="en-US" sz="2800" dirty="0"/>
              <a:t>Can detect very small fires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(While simultaneously)</a:t>
            </a:r>
          </a:p>
          <a:p>
            <a:pPr eaLnBrk="1" hangingPunct="1"/>
            <a:r>
              <a:rPr lang="en-US" altLang="en-US" sz="2800" dirty="0"/>
              <a:t>Mapping very large areas </a:t>
            </a:r>
          </a:p>
          <a:p>
            <a:pPr eaLnBrk="1" hangingPunct="1"/>
            <a:r>
              <a:rPr lang="en-US" altLang="en-US" sz="2800" dirty="0"/>
              <a:t>Timely delivery</a:t>
            </a:r>
          </a:p>
        </p:txBody>
      </p:sp>
    </p:spTree>
    <p:extLst>
      <p:ext uri="{BB962C8B-B14F-4D97-AF65-F5344CB8AC3E}">
        <p14:creationId xmlns:p14="http://schemas.microsoft.com/office/powerpoint/2010/main" val="3362049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55" y="0"/>
            <a:ext cx="8652090" cy="6858000"/>
          </a:xfrm>
          <a:prstGeom prst="rect">
            <a:avLst/>
          </a:prstGeom>
        </p:spPr>
      </p:pic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743200"/>
            <a:ext cx="7772400" cy="41148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95384" y="704746"/>
            <a:ext cx="3398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Phoenix imagery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Sonoma and Napa Co. fires (CA) Oct 10, 2017, 2044 </a:t>
            </a:r>
            <a:r>
              <a:rPr lang="en-US" sz="1600" b="1" dirty="0" err="1" smtClean="0">
                <a:solidFill>
                  <a:srgbClr val="000000"/>
                </a:solidFill>
              </a:rPr>
              <a:t>hrs</a:t>
            </a:r>
            <a:r>
              <a:rPr lang="en-US" sz="1600" b="1" dirty="0" smtClean="0">
                <a:solidFill>
                  <a:srgbClr val="000000"/>
                </a:solidFill>
              </a:rPr>
              <a:t> PDT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57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79" y="776660"/>
            <a:ext cx="7772400" cy="86677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PHOENIX System Specifications</a:t>
            </a:r>
          </a:p>
        </p:txBody>
      </p:sp>
      <p:pic>
        <p:nvPicPr>
          <p:cNvPr id="64515" name="Picture 3" descr="mb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17" y="4261221"/>
            <a:ext cx="2916383" cy="259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707" y="1894851"/>
            <a:ext cx="7219348" cy="438185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Two channel thermal IR line scanner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3-5 </a:t>
            </a:r>
            <a:r>
              <a:rPr lang="el-GR" altLang="en-US" sz="2400" dirty="0">
                <a:cs typeface="Arial" panose="020B0604020202020204" pitchFamily="34" charset="0"/>
              </a:rPr>
              <a:t>μ</a:t>
            </a:r>
            <a:r>
              <a:rPr lang="en-US" altLang="en-US" sz="2400" dirty="0"/>
              <a:t>m band for intense heat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8-12 </a:t>
            </a:r>
            <a:r>
              <a:rPr lang="el-GR" altLang="en-US" sz="2400" dirty="0">
                <a:cs typeface="Arial" panose="020B0604020202020204" pitchFamily="34" charset="0"/>
              </a:rPr>
              <a:t>μ</a:t>
            </a:r>
            <a:r>
              <a:rPr lang="en-US" altLang="en-US" sz="2400" dirty="0"/>
              <a:t>m band for background terrain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1.25 milliradian IFOV – 3.8 meter (12.5 Feet) pixel at nadir, 10,000 feet AGL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120</a:t>
            </a:r>
            <a:r>
              <a:rPr lang="en-US" altLang="en-US" sz="2400" b="1" baseline="30000" dirty="0"/>
              <a:t>0</a:t>
            </a:r>
            <a:r>
              <a:rPr lang="en-US" altLang="en-US" sz="2400" dirty="0"/>
              <a:t> FOV – 6.55 mile swath at 10,000 feet AGL (with at least 2 mile overlap between runs)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256 gray scale (256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pixel is colored red)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1680 pixels per scan line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200 </a:t>
            </a:r>
            <a:r>
              <a:rPr lang="en-US" altLang="en-US" sz="2400" dirty="0"/>
              <a:t>scan lines per second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Time listed on imagery is ALWAYS Mountain (Boise).</a:t>
            </a:r>
          </a:p>
        </p:txBody>
      </p:sp>
    </p:spTree>
    <p:extLst>
      <p:ext uri="{BB962C8B-B14F-4D97-AF65-F5344CB8AC3E}">
        <p14:creationId xmlns:p14="http://schemas.microsoft.com/office/powerpoint/2010/main" val="3741847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1350" y="871542"/>
            <a:ext cx="7772400" cy="750887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PHOENIX System Installation – N144Z</a:t>
            </a: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02" y="1538063"/>
            <a:ext cx="3783477" cy="2837607"/>
          </a:xfrm>
        </p:spPr>
      </p:pic>
      <p:pic>
        <p:nvPicPr>
          <p:cNvPr id="6656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9" y="3775730"/>
            <a:ext cx="3731403" cy="2798552"/>
          </a:xfrm>
        </p:spPr>
      </p:pic>
      <p:pic>
        <p:nvPicPr>
          <p:cNvPr id="66565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9997" y="3758665"/>
            <a:ext cx="2799184" cy="3399486"/>
          </a:xfrm>
        </p:spPr>
      </p:pic>
      <p:pic>
        <p:nvPicPr>
          <p:cNvPr id="66566" name="Picture 6" descr="n144z_ex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21" y="1622429"/>
            <a:ext cx="3878625" cy="198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72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4125" y="685596"/>
            <a:ext cx="7772400" cy="773113"/>
          </a:xfrm>
        </p:spPr>
        <p:txBody>
          <a:bodyPr/>
          <a:lstStyle/>
          <a:p>
            <a:pPr algn="ctr"/>
            <a:r>
              <a:rPr lang="en-US" altLang="en-US" sz="4000" dirty="0"/>
              <a:t>NIROPS History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74638" y="1458706"/>
            <a:ext cx="7859712" cy="5275380"/>
          </a:xfrm>
        </p:spPr>
        <p:txBody>
          <a:bodyPr/>
          <a:lstStyle/>
          <a:p>
            <a:r>
              <a:rPr lang="en-US" altLang="en-US" sz="2000" dirty="0"/>
              <a:t>1964 – Research begins with DoD, Civil Air Patrol, NASA, USFS</a:t>
            </a:r>
          </a:p>
          <a:p>
            <a:r>
              <a:rPr lang="en-US" altLang="en-US" sz="2000" dirty="0"/>
              <a:t>1969  –  First full system deployment</a:t>
            </a:r>
          </a:p>
          <a:p>
            <a:r>
              <a:rPr lang="en-US" altLang="en-US" sz="2000" b="1" dirty="0"/>
              <a:t>Deliverable Products: </a:t>
            </a:r>
          </a:p>
          <a:p>
            <a:r>
              <a:rPr lang="en-US" altLang="en-US" sz="2000" dirty="0"/>
              <a:t>1969-1972  –  “stitched” Polaroids</a:t>
            </a:r>
          </a:p>
          <a:p>
            <a:r>
              <a:rPr lang="en-US" altLang="en-US" sz="2000" dirty="0"/>
              <a:t>1972-1993  –  5” continuous dry silver film</a:t>
            </a:r>
          </a:p>
          <a:p>
            <a:r>
              <a:rPr lang="en-US" altLang="en-US" sz="2000" dirty="0"/>
              <a:t>1993-2005  –  8½” continuous thermal paper</a:t>
            </a:r>
          </a:p>
          <a:p>
            <a:r>
              <a:rPr lang="en-US" altLang="en-US" sz="2000" dirty="0"/>
              <a:t>2004-present  –  orthorectified imagery in GeoTiff format</a:t>
            </a:r>
          </a:p>
          <a:p>
            <a:r>
              <a:rPr lang="en-US" altLang="en-US" sz="2000" b="1" dirty="0"/>
              <a:t>Delivery Methods: </a:t>
            </a:r>
          </a:p>
          <a:p>
            <a:r>
              <a:rPr lang="en-US" altLang="en-US" sz="2000" dirty="0"/>
              <a:t>1969 - 2005 –  hand delivered/drop tubes</a:t>
            </a:r>
          </a:p>
          <a:p>
            <a:r>
              <a:rPr lang="en-US" altLang="en-US" sz="2000" dirty="0"/>
              <a:t>1996 - 2003  –  hand delivered imagery/drop tubes</a:t>
            </a:r>
          </a:p>
          <a:p>
            <a:r>
              <a:rPr lang="en-US" altLang="en-US" sz="2000" dirty="0"/>
              <a:t>2004 – 2005	 - ground </a:t>
            </a:r>
            <a:r>
              <a:rPr lang="en-US" altLang="en-US" sz="2000" dirty="0" err="1"/>
              <a:t>ortho</a:t>
            </a:r>
            <a:r>
              <a:rPr lang="en-US" altLang="en-US" sz="2000" dirty="0"/>
              <a:t> processing</a:t>
            </a:r>
          </a:p>
          <a:p>
            <a:r>
              <a:rPr lang="en-US" altLang="en-US" sz="2000" dirty="0"/>
              <a:t>2006 - 2008  –  Ortho files uploaded to ftp site (“land and upload”)</a:t>
            </a:r>
          </a:p>
          <a:p>
            <a:r>
              <a:rPr lang="en-US" altLang="en-US" sz="2000" dirty="0"/>
              <a:t>2009-present  –  AirCell to ftp site</a:t>
            </a:r>
          </a:p>
        </p:txBody>
      </p:sp>
    </p:spTree>
    <p:extLst>
      <p:ext uri="{BB962C8B-B14F-4D97-AF65-F5344CB8AC3E}">
        <p14:creationId xmlns:p14="http://schemas.microsoft.com/office/powerpoint/2010/main" val="2995912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1062038" y="925513"/>
            <a:ext cx="7772400" cy="684212"/>
          </a:xfrm>
        </p:spPr>
        <p:txBody>
          <a:bodyPr/>
          <a:lstStyle/>
          <a:p>
            <a:pPr algn="ctr"/>
            <a:r>
              <a:rPr lang="en-US" altLang="en-US" sz="3600" dirty="0"/>
              <a:t>IR Data delivered from plane</a:t>
            </a:r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9" y="1703388"/>
            <a:ext cx="3376613" cy="385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1690692"/>
            <a:ext cx="33972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9" y="946150"/>
            <a:ext cx="1184275" cy="536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8" name="TextBox 2"/>
          <p:cNvSpPr txBox="1">
            <a:spLocks noChangeArrowheads="1"/>
          </p:cNvSpPr>
          <p:nvPr/>
        </p:nvSpPr>
        <p:spPr bwMode="auto">
          <a:xfrm>
            <a:off x="1778000" y="6143625"/>
            <a:ext cx="4021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7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3A585A"/>
                </a:solidFill>
                <a:latin typeface="Times New Roman" panose="02020603050405020304" pitchFamily="18" charset="0"/>
              </a:rPr>
              <a:t>Waldo Canyon Fire June 25, 2012,  2253 hrs</a:t>
            </a:r>
          </a:p>
        </p:txBody>
      </p:sp>
      <p:sp>
        <p:nvSpPr>
          <p:cNvPr id="74759" name="TextBox 7"/>
          <p:cNvSpPr txBox="1">
            <a:spLocks noChangeArrowheads="1"/>
          </p:cNvSpPr>
          <p:nvPr/>
        </p:nvSpPr>
        <p:spPr bwMode="auto">
          <a:xfrm>
            <a:off x="6238879" y="5554663"/>
            <a:ext cx="2513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7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Orthocorrected color tiff</a:t>
            </a:r>
          </a:p>
        </p:txBody>
      </p:sp>
      <p:sp>
        <p:nvSpPr>
          <p:cNvPr id="74760" name="TextBox 8"/>
          <p:cNvSpPr txBox="1">
            <a:spLocks noChangeArrowheads="1"/>
          </p:cNvSpPr>
          <p:nvPr/>
        </p:nvSpPr>
        <p:spPr bwMode="auto">
          <a:xfrm>
            <a:off x="1646242" y="5541963"/>
            <a:ext cx="3290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7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Orthocorrected tiff w/ fire detects</a:t>
            </a:r>
          </a:p>
        </p:txBody>
      </p:sp>
      <p:sp>
        <p:nvSpPr>
          <p:cNvPr id="74761" name="TextBox 9"/>
          <p:cNvSpPr txBox="1">
            <a:spLocks noChangeArrowheads="1"/>
          </p:cNvSpPr>
          <p:nvPr/>
        </p:nvSpPr>
        <p:spPr bwMode="auto">
          <a:xfrm>
            <a:off x="153988" y="5497517"/>
            <a:ext cx="1122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7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“raw” tiff</a:t>
            </a:r>
          </a:p>
        </p:txBody>
      </p:sp>
    </p:spTree>
    <p:extLst>
      <p:ext uri="{BB962C8B-B14F-4D97-AF65-F5344CB8AC3E}">
        <p14:creationId xmlns:p14="http://schemas.microsoft.com/office/powerpoint/2010/main" val="1889771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813955"/>
          </a:xfrm>
        </p:spPr>
        <p:txBody>
          <a:bodyPr/>
          <a:lstStyle/>
          <a:p>
            <a:r>
              <a:rPr lang="en-US" dirty="0" smtClean="0"/>
              <a:t>Grey Scale Ortho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71700"/>
            <a:ext cx="4176770" cy="41148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2000" dirty="0"/>
              <a:t>Phoenix imagery is “black hot” </a:t>
            </a:r>
            <a:r>
              <a:rPr lang="en-US" altLang="en-US" sz="2000" dirty="0" smtClean="0"/>
              <a:t>(pixel value </a:t>
            </a:r>
            <a:r>
              <a:rPr lang="en-US" altLang="en-US" sz="2000" dirty="0"/>
              <a:t>of </a:t>
            </a:r>
            <a:r>
              <a:rPr lang="en-US" altLang="en-US" sz="2000" dirty="0" smtClean="0"/>
              <a:t>255 is red)</a:t>
            </a:r>
            <a:endParaRPr lang="en-US" alt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2000" dirty="0"/>
              <a:t>Lighter areas are cooler – drainages, areas without forest cover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2000" dirty="0"/>
              <a:t>In black and white tiff, all background information is from channel B (8-12) and A is used for fire detects (shown red)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70" y="1655618"/>
            <a:ext cx="4013436" cy="457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35870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813955"/>
          </a:xfrm>
        </p:spPr>
        <p:txBody>
          <a:bodyPr/>
          <a:lstStyle/>
          <a:p>
            <a:r>
              <a:rPr lang="en-US" dirty="0" smtClean="0"/>
              <a:t>Color Ortho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71700"/>
            <a:ext cx="4176770" cy="41148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Channel </a:t>
            </a:r>
            <a:r>
              <a:rPr lang="en-US" altLang="en-US" sz="2000" dirty="0"/>
              <a:t>B “background” (8-12) is displayed in green (the lighter the green, the warmer the area) and Channel A “heat detection” (3-5) is displayed in red so that as heat from fire increases, the image becomes more orange and eventually yellow</a:t>
            </a:r>
            <a:r>
              <a:rPr lang="en-US" altLang="en-US" sz="20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Cool areas (drainages, </a:t>
            </a:r>
            <a:r>
              <a:rPr lang="en-US" altLang="en-US" sz="2000" dirty="0"/>
              <a:t>n</a:t>
            </a:r>
            <a:r>
              <a:rPr lang="en-US" altLang="en-US" sz="2000" dirty="0" smtClean="0"/>
              <a:t>o forest cover, etc.) are black.</a:t>
            </a:r>
            <a:endParaRPr lang="en-US" altLang="en-US" sz="20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227" y="1552147"/>
            <a:ext cx="4012272" cy="457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71753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5_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4_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1077</Words>
  <Application>Microsoft Office PowerPoint</Application>
  <PresentationFormat>On-screen Show (4:3)</PresentationFormat>
  <Paragraphs>138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Topo</vt:lpstr>
      <vt:lpstr>2_Topo</vt:lpstr>
      <vt:lpstr>5_Topo</vt:lpstr>
      <vt:lpstr>6_Topo</vt:lpstr>
      <vt:lpstr>7_Topo</vt:lpstr>
      <vt:lpstr>8_Topo</vt:lpstr>
      <vt:lpstr>9_Topo</vt:lpstr>
      <vt:lpstr>10_Topo</vt:lpstr>
      <vt:lpstr>14_Topo</vt:lpstr>
      <vt:lpstr>15_Topo</vt:lpstr>
      <vt:lpstr>1_Topo</vt:lpstr>
      <vt:lpstr>PowerPoint Presentation</vt:lpstr>
      <vt:lpstr>WHY IR LINE SCANNERS?</vt:lpstr>
      <vt:lpstr>PowerPoint Presentation</vt:lpstr>
      <vt:lpstr>PHOENIX System Specifications</vt:lpstr>
      <vt:lpstr>PHOENIX System Installation – N144Z</vt:lpstr>
      <vt:lpstr>NIROPS History</vt:lpstr>
      <vt:lpstr>IR Data delivered from plane</vt:lpstr>
      <vt:lpstr>Grey Scale Ortho</vt:lpstr>
      <vt:lpstr>Color Ortho</vt:lpstr>
      <vt:lpstr>IR Data delivered from plane (con’t)</vt:lpstr>
      <vt:lpstr>Some Points To Remember About Phoenix Imagery</vt:lpstr>
      <vt:lpstr>Phoenix Line Scanner Ops Diagram</vt:lpstr>
      <vt:lpstr>N149Z Phoenix Sensitivity Tests 2015</vt:lpstr>
      <vt:lpstr>Phoenix Line Scanner</vt:lpstr>
      <vt:lpstr>Phoenix Line Scanner</vt:lpstr>
      <vt:lpstr>Questions?</vt:lpstr>
      <vt:lpstr>Phoenix Imagery Examples</vt:lpstr>
    </vt:vector>
  </TitlesOfParts>
  <Company>USDA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Woodrow -FS</dc:creator>
  <cp:lastModifiedBy>Mellin, Thomas C -FS</cp:lastModifiedBy>
  <cp:revision>70</cp:revision>
  <cp:lastPrinted>2017-03-13T21:22:32Z</cp:lastPrinted>
  <dcterms:created xsi:type="dcterms:W3CDTF">2016-10-26T13:46:14Z</dcterms:created>
  <dcterms:modified xsi:type="dcterms:W3CDTF">2020-03-25T15:50:48Z</dcterms:modified>
</cp:coreProperties>
</file>