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Lst>
  <p:notesMasterIdLst>
    <p:notesMasterId r:id="rId17"/>
  </p:notesMasterIdLst>
  <p:sldIdLst>
    <p:sldId id="257" r:id="rId9"/>
    <p:sldId id="258" r:id="rId10"/>
    <p:sldId id="259" r:id="rId11"/>
    <p:sldId id="262" r:id="rId12"/>
    <p:sldId id="260" r:id="rId13"/>
    <p:sldId id="261"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51" d="100"/>
          <a:sy n="51" d="100"/>
        </p:scale>
        <p:origin x="84"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1.5529830113441129E-2"/>
          <c:y val="2.6828917924636281E-2"/>
          <c:w val="0.97882295893621685"/>
          <c:h val="0.94634216415072747"/>
        </c:manualLayout>
      </c:layout>
      <c:lineChart>
        <c:grouping val="standard"/>
        <c:varyColors val="0"/>
        <c:ser>
          <c:idx val="0"/>
          <c:order val="0"/>
          <c:tx>
            <c:strRef>
              <c:f>Sheet1!$B$1</c:f>
              <c:strCache>
                <c:ptCount val="1"/>
                <c:pt idx="0">
                  <c:v>Wildfires</c:v>
                </c:pt>
              </c:strCache>
            </c:strRef>
          </c:tx>
          <c:dPt>
            <c:idx val="10"/>
            <c:bubble3D val="0"/>
            <c:extLst xmlns:c16r2="http://schemas.microsoft.com/office/drawing/2015/06/chart">
              <c:ext xmlns:c16="http://schemas.microsoft.com/office/drawing/2014/chart" uri="{C3380CC4-5D6E-409C-BE32-E72D297353CC}">
                <c16:uniqueId val="{00000000-C2C5-4D3E-B442-30A1A9E9955B}"/>
              </c:ext>
            </c:extLst>
          </c:dPt>
          <c:dPt>
            <c:idx val="11"/>
            <c:bubble3D val="0"/>
            <c:extLst xmlns:c16r2="http://schemas.microsoft.com/office/drawing/2015/06/chart">
              <c:ext xmlns:c16="http://schemas.microsoft.com/office/drawing/2014/chart" uri="{C3380CC4-5D6E-409C-BE32-E72D297353CC}">
                <c16:uniqueId val="{00000001-C2C5-4D3E-B442-30A1A9E9955B}"/>
              </c:ext>
            </c:extLst>
          </c:dPt>
          <c:dPt>
            <c:idx val="12"/>
            <c:bubble3D val="0"/>
            <c:extLst xmlns:c16r2="http://schemas.microsoft.com/office/drawing/2015/06/chart">
              <c:ext xmlns:c16="http://schemas.microsoft.com/office/drawing/2014/chart" uri="{C3380CC4-5D6E-409C-BE32-E72D297353CC}">
                <c16:uniqueId val="{00000002-C2C5-4D3E-B442-30A1A9E9955B}"/>
              </c:ext>
            </c:extLst>
          </c:dPt>
          <c:dPt>
            <c:idx val="16"/>
            <c:bubble3D val="0"/>
            <c:extLst xmlns:c16r2="http://schemas.microsoft.com/office/drawing/2015/06/chart">
              <c:ext xmlns:c16="http://schemas.microsoft.com/office/drawing/2014/chart" uri="{C3380CC4-5D6E-409C-BE32-E72D297353CC}">
                <c16:uniqueId val="{00000003-C2C5-4D3E-B442-30A1A9E9955B}"/>
              </c:ext>
            </c:extLst>
          </c:dPt>
          <c:dPt>
            <c:idx val="17"/>
            <c:bubble3D val="0"/>
            <c:extLst xmlns:c16r2="http://schemas.microsoft.com/office/drawing/2015/06/chart">
              <c:ext xmlns:c16="http://schemas.microsoft.com/office/drawing/2014/chart" uri="{C3380CC4-5D6E-409C-BE32-E72D297353CC}">
                <c16:uniqueId val="{00000004-C2C5-4D3E-B442-30A1A9E9955B}"/>
              </c:ext>
            </c:extLst>
          </c:dPt>
          <c:dPt>
            <c:idx val="18"/>
            <c:bubble3D val="0"/>
            <c:extLst xmlns:c16r2="http://schemas.microsoft.com/office/drawing/2015/06/chart">
              <c:ext xmlns:c16="http://schemas.microsoft.com/office/drawing/2014/chart" uri="{C3380CC4-5D6E-409C-BE32-E72D297353CC}">
                <c16:uniqueId val="{00000005-C2C5-4D3E-B442-30A1A9E9955B}"/>
              </c:ext>
            </c:extLst>
          </c:dPt>
          <c:dPt>
            <c:idx val="19"/>
            <c:bubble3D val="0"/>
            <c:extLst xmlns:c16r2="http://schemas.microsoft.com/office/drawing/2015/06/chart">
              <c:ext xmlns:c16="http://schemas.microsoft.com/office/drawing/2014/chart" uri="{C3380CC4-5D6E-409C-BE32-E72D297353CC}">
                <c16:uniqueId val="{00000006-C2C5-4D3E-B442-30A1A9E9955B}"/>
              </c:ext>
            </c:extLst>
          </c:dPt>
          <c:dLbls>
            <c:dLbl>
              <c:idx val="0"/>
              <c:layout>
                <c:manualLayout>
                  <c:x val="-5.1611950787891533E-2"/>
                  <c:y val="-5.362730043087587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4002183550585586E-2"/>
                  <c:y val="3.39042757045045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2C5-4D3E-B442-30A1A9E9955B}"/>
                </c:ext>
                <c:ext xmlns:c15="http://schemas.microsoft.com/office/drawing/2012/chart" uri="{CE6537A1-D6FC-4f65-9D91-7224C49458BB}">
                  <c15:layout/>
                </c:ext>
              </c:extLst>
            </c:dLbl>
            <c:dLbl>
              <c:idx val="8"/>
              <c:layout>
                <c:manualLayout>
                  <c:x val="-7.1377189114089329E-2"/>
                  <c:y val="-5.60662929694791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0082767213404879E-2"/>
                  <c:y val="-4.87493153536692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8788345312720527E-2"/>
                  <c:y val="-5.36273004308759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902310698652262E-2"/>
                  <c:y val="-3.65543526606528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6.1261122254226393E-3"/>
                  <c:y val="4.63713936518593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accent5">
                        <a:lumMod val="20000"/>
                        <a:lumOff val="80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c:formatCode>
                <c:ptCount val="13"/>
                <c:pt idx="0">
                  <c:v>96385</c:v>
                </c:pt>
                <c:pt idx="1">
                  <c:v>85705</c:v>
                </c:pt>
                <c:pt idx="2">
                  <c:v>78949</c:v>
                </c:pt>
                <c:pt idx="3">
                  <c:v>78792</c:v>
                </c:pt>
                <c:pt idx="4">
                  <c:v>71971</c:v>
                </c:pt>
                <c:pt idx="5">
                  <c:v>74126</c:v>
                </c:pt>
                <c:pt idx="6">
                  <c:v>67774</c:v>
                </c:pt>
                <c:pt idx="7">
                  <c:v>47579</c:v>
                </c:pt>
                <c:pt idx="8">
                  <c:v>63612</c:v>
                </c:pt>
                <c:pt idx="9">
                  <c:v>68151</c:v>
                </c:pt>
                <c:pt idx="10">
                  <c:v>67743</c:v>
                </c:pt>
                <c:pt idx="11">
                  <c:v>71499</c:v>
                </c:pt>
                <c:pt idx="12">
                  <c:v>58083</c:v>
                </c:pt>
              </c:numCache>
            </c:numRef>
          </c:val>
          <c:smooth val="0"/>
          <c:extLst xmlns:c16r2="http://schemas.microsoft.com/office/drawing/2015/06/chart">
            <c:ext xmlns:c16="http://schemas.microsoft.com/office/drawing/2014/chart" uri="{C3380CC4-5D6E-409C-BE32-E72D297353CC}">
              <c16:uniqueId val="{00000008-C2C5-4D3E-B442-30A1A9E9955B}"/>
            </c:ext>
          </c:extLst>
        </c:ser>
        <c:dLbls>
          <c:dLblPos val="t"/>
          <c:showLegendKey val="0"/>
          <c:showVal val="1"/>
          <c:showCatName val="0"/>
          <c:showSerName val="0"/>
          <c:showPercent val="0"/>
          <c:showBubbleSize val="0"/>
        </c:dLbls>
        <c:marker val="1"/>
        <c:smooth val="0"/>
        <c:axId val="510033832"/>
        <c:axId val="510027168"/>
      </c:lineChart>
      <c:catAx>
        <c:axId val="510033832"/>
        <c:scaling>
          <c:orientation val="minMax"/>
        </c:scaling>
        <c:delete val="1"/>
        <c:axPos val="b"/>
        <c:numFmt formatCode="General" sourceLinked="1"/>
        <c:majorTickMark val="none"/>
        <c:minorTickMark val="none"/>
        <c:tickLblPos val="nextTo"/>
        <c:crossAx val="510027168"/>
        <c:crosses val="autoZero"/>
        <c:auto val="1"/>
        <c:lblAlgn val="ctr"/>
        <c:lblOffset val="100"/>
        <c:noMultiLvlLbl val="0"/>
      </c:catAx>
      <c:valAx>
        <c:axId val="510027168"/>
        <c:scaling>
          <c:orientation val="minMax"/>
        </c:scaling>
        <c:delete val="1"/>
        <c:axPos val="l"/>
        <c:numFmt formatCode="#,##0" sourceLinked="1"/>
        <c:majorTickMark val="out"/>
        <c:minorTickMark val="none"/>
        <c:tickLblPos val="nextTo"/>
        <c:crossAx val="5100338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lineChart>
        <c:grouping val="standard"/>
        <c:varyColors val="0"/>
        <c:ser>
          <c:idx val="0"/>
          <c:order val="0"/>
          <c:tx>
            <c:strRef>
              <c:f>Sheet1!$B$1</c:f>
              <c:strCache>
                <c:ptCount val="1"/>
                <c:pt idx="0">
                  <c:v>Millions</c:v>
                </c:pt>
              </c:strCache>
            </c:strRef>
          </c:tx>
          <c:spPr>
            <a:ln w="57150" cmpd="sng">
              <a:solidFill>
                <a:schemeClr val="bg1">
                  <a:lumMod val="85000"/>
                </a:schemeClr>
              </a:solidFill>
            </a:ln>
            <a:effectLst>
              <a:outerShdw blurRad="50800" dist="38100" dir="2700000" algn="tl" rotWithShape="0">
                <a:prstClr val="black">
                  <a:alpha val="40000"/>
                </a:prstClr>
              </a:outerShdw>
            </a:effectLst>
          </c:spPr>
          <c:marker>
            <c:symbol val="none"/>
          </c:marker>
          <c:dPt>
            <c:idx val="10"/>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EB98-4E47-96C9-B61D03B938A6}"/>
              </c:ext>
            </c:extLst>
          </c:dPt>
          <c:dPt>
            <c:idx val="11"/>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EB98-4E47-96C9-B61D03B938A6}"/>
              </c:ext>
            </c:extLst>
          </c:dPt>
          <c:dPt>
            <c:idx val="12"/>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EB98-4E47-96C9-B61D03B938A6}"/>
              </c:ext>
            </c:extLst>
          </c:dPt>
          <c:dPt>
            <c:idx val="16"/>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EB98-4E47-96C9-B61D03B938A6}"/>
              </c:ext>
            </c:extLst>
          </c:dPt>
          <c:dPt>
            <c:idx val="17"/>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9-EB98-4E47-96C9-B61D03B938A6}"/>
              </c:ext>
            </c:extLst>
          </c:dPt>
          <c:dPt>
            <c:idx val="18"/>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B-EB98-4E47-96C9-B61D03B938A6}"/>
              </c:ext>
            </c:extLst>
          </c:dPt>
          <c:dPt>
            <c:idx val="19"/>
            <c:bubble3D val="0"/>
            <c:spPr>
              <a:ln w="57150" cmpd="sng">
                <a:solidFill>
                  <a:schemeClr val="bg1">
                    <a:lumMod val="85000"/>
                  </a:schemeClr>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D-EB98-4E47-96C9-B61D03B938A6}"/>
              </c:ext>
            </c:extLst>
          </c:dPt>
          <c:dLbls>
            <c:dLbl>
              <c:idx val="2"/>
              <c:layout>
                <c:manualLayout>
                  <c:x val="-3.626780626780627E-2"/>
                  <c:y val="4.16956474190726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B98-4E47-96C9-B61D03B938A6}"/>
                </c:ext>
                <c:ext xmlns:c15="http://schemas.microsoft.com/office/drawing/2012/chart" uri="{CE6537A1-D6FC-4f65-9D91-7224C49458BB}">
                  <c15:layout/>
                </c:ext>
              </c:extLst>
            </c:dLbl>
            <c:dLbl>
              <c:idx val="4"/>
              <c:layout>
                <c:manualLayout>
                  <c:x val="-3.4843304843304841E-2"/>
                  <c:y val="3.243638815981335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B98-4E47-96C9-B61D03B938A6}"/>
                </c:ext>
                <c:ext xmlns:c15="http://schemas.microsoft.com/office/drawing/2012/chart" uri="{CE6537A1-D6FC-4f65-9D91-7224C49458BB}">
                  <c15:layout/>
                </c:ext>
              </c:extLst>
            </c:dLbl>
            <c:dLbl>
              <c:idx val="7"/>
              <c:layout>
                <c:manualLayout>
                  <c:x val="-3.4843304843304841E-2"/>
                  <c:y val="4.16956474190726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EB98-4E47-96C9-B61D03B938A6}"/>
                </c:ext>
                <c:ext xmlns:c15="http://schemas.microsoft.com/office/drawing/2012/chart" uri="{CE6537A1-D6FC-4f65-9D91-7224C49458BB}">
                  <c15:layout/>
                </c:ext>
              </c:extLst>
            </c:dLbl>
            <c:dLbl>
              <c:idx val="8"/>
              <c:layout>
                <c:manualLayout>
                  <c:x val="-2.5495098369114119E-2"/>
                  <c:y val="4.16956474190727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EB98-4E47-96C9-B61D03B938A6}"/>
                </c:ext>
                <c:ext xmlns:c15="http://schemas.microsoft.com/office/drawing/2012/chart" uri="{CE6537A1-D6FC-4f65-9D91-7224C49458BB}">
                  <c15:layout/>
                </c:ext>
              </c:extLst>
            </c:dLbl>
            <c:dLbl>
              <c:idx val="10"/>
              <c:layout>
                <c:manualLayout>
                  <c:x val="-3.3418803418803419E-2"/>
                  <c:y val="4.63252770487022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98-4E47-96C9-B61D03B938A6}"/>
                </c:ext>
                <c:ext xmlns:c15="http://schemas.microsoft.com/office/drawing/2012/chart" uri="{CE6537A1-D6FC-4f65-9D91-7224C49458BB}">
                  <c15:layout/>
                </c:ext>
              </c:extLst>
            </c:dLbl>
            <c:dLbl>
              <c:idx val="12"/>
              <c:layout>
                <c:manualLayout>
                  <c:x val="-1.5945667048029254E-2"/>
                  <c:y val="-4.39525007290755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98-4E47-96C9-B61D03B938A6}"/>
                </c:ex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0.00</c:formatCode>
                <c:ptCount val="13"/>
                <c:pt idx="0">
                  <c:v>9.8699999999999992</c:v>
                </c:pt>
                <c:pt idx="1">
                  <c:v>9.33</c:v>
                </c:pt>
                <c:pt idx="2">
                  <c:v>5.29</c:v>
                </c:pt>
                <c:pt idx="3">
                  <c:v>5.92</c:v>
                </c:pt>
                <c:pt idx="4">
                  <c:v>3.42</c:v>
                </c:pt>
                <c:pt idx="5">
                  <c:v>8.7100000000000009</c:v>
                </c:pt>
                <c:pt idx="6">
                  <c:v>9.33</c:v>
                </c:pt>
                <c:pt idx="7">
                  <c:v>4.32</c:v>
                </c:pt>
                <c:pt idx="8" formatCode="General">
                  <c:v>3.6</c:v>
                </c:pt>
                <c:pt idx="9" formatCode="General">
                  <c:v>10.130000000000001</c:v>
                </c:pt>
                <c:pt idx="10" formatCode="General">
                  <c:v>5.51</c:v>
                </c:pt>
                <c:pt idx="11" formatCode="General">
                  <c:v>10.029999999999999</c:v>
                </c:pt>
                <c:pt idx="12" formatCode="General">
                  <c:v>8.77</c:v>
                </c:pt>
              </c:numCache>
            </c:numRef>
          </c:val>
          <c:smooth val="0"/>
          <c:extLst xmlns:c16r2="http://schemas.microsoft.com/office/drawing/2015/06/chart">
            <c:ext xmlns:c16="http://schemas.microsoft.com/office/drawing/2014/chart" uri="{C3380CC4-5D6E-409C-BE32-E72D297353CC}">
              <c16:uniqueId val="{00000012-EB98-4E47-96C9-B61D03B938A6}"/>
            </c:ext>
          </c:extLst>
        </c:ser>
        <c:dLbls>
          <c:dLblPos val="t"/>
          <c:showLegendKey val="0"/>
          <c:showVal val="1"/>
          <c:showCatName val="0"/>
          <c:showSerName val="0"/>
          <c:showPercent val="0"/>
          <c:showBubbleSize val="0"/>
        </c:dLbls>
        <c:smooth val="0"/>
        <c:axId val="514975096"/>
        <c:axId val="514976664"/>
      </c:lineChart>
      <c:catAx>
        <c:axId val="514975096"/>
        <c:scaling>
          <c:orientation val="minMax"/>
        </c:scaling>
        <c:delete val="1"/>
        <c:axPos val="b"/>
        <c:numFmt formatCode="General" sourceLinked="1"/>
        <c:majorTickMark val="out"/>
        <c:minorTickMark val="none"/>
        <c:tickLblPos val="nextTo"/>
        <c:crossAx val="514976664"/>
        <c:crosses val="autoZero"/>
        <c:auto val="1"/>
        <c:lblAlgn val="ctr"/>
        <c:lblOffset val="100"/>
        <c:noMultiLvlLbl val="0"/>
      </c:catAx>
      <c:valAx>
        <c:axId val="514976664"/>
        <c:scaling>
          <c:orientation val="minMax"/>
        </c:scaling>
        <c:delete val="1"/>
        <c:axPos val="l"/>
        <c:numFmt formatCode="0.00" sourceLinked="1"/>
        <c:majorTickMark val="out"/>
        <c:minorTickMark val="none"/>
        <c:tickLblPos val="nextTo"/>
        <c:crossAx val="514975096"/>
        <c:crosses val="autoZero"/>
        <c:crossBetween val="between"/>
      </c:valAx>
    </c:plotArea>
    <c:plotVisOnly val="1"/>
    <c:dispBlanksAs val="gap"/>
    <c:showDLblsOverMax val="0"/>
  </c:chart>
  <c:txPr>
    <a:bodyPr/>
    <a:lstStyle/>
    <a:p>
      <a:pPr>
        <a:defRPr sz="1800">
          <a:solidFill>
            <a:schemeClr val="accent3">
              <a:lumMod val="60000"/>
              <a:lumOff val="40000"/>
            </a:schemeClr>
          </a:solidFil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0.34738</cdr:x>
      <cdr:y>0.69497</cdr:y>
    </cdr:from>
    <cdr:to>
      <cdr:x>0.36101</cdr:x>
      <cdr:y>0.71712</cdr:y>
    </cdr:to>
    <cdr:sp macro="" textlink="">
      <cdr:nvSpPr>
        <cdr:cNvPr id="3" name="Rectangle 2"/>
        <cdr:cNvSpPr/>
      </cdr:nvSpPr>
      <cdr:spPr>
        <a:xfrm xmlns:a="http://schemas.openxmlformats.org/drawingml/2006/main" rot="2700000">
          <a:off x="3097013" y="3812894"/>
          <a:ext cx="121524" cy="121517"/>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0.42202</cdr:x>
      <cdr:y>0.2664</cdr:y>
    </cdr:from>
    <cdr:to>
      <cdr:x>0.43565</cdr:x>
      <cdr:y>0.28855</cdr:y>
    </cdr:to>
    <cdr:sp macro="" textlink="">
      <cdr:nvSpPr>
        <cdr:cNvPr id="4" name="Rectangle 3"/>
        <cdr:cNvSpPr/>
      </cdr:nvSpPr>
      <cdr:spPr>
        <a:xfrm xmlns:a="http://schemas.openxmlformats.org/drawingml/2006/main" rot="2700000">
          <a:off x="3762478" y="1461564"/>
          <a:ext cx="121523" cy="121517"/>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0.49288</cdr:x>
      <cdr:y>0.22447</cdr:y>
    </cdr:from>
    <cdr:to>
      <cdr:x>0.50651</cdr:x>
      <cdr:y>0.24661</cdr:y>
    </cdr:to>
    <cdr:sp macro="" textlink="">
      <cdr:nvSpPr>
        <cdr:cNvPr id="5" name="Rectangle 4"/>
        <cdr:cNvSpPr/>
      </cdr:nvSpPr>
      <cdr:spPr>
        <a:xfrm xmlns:a="http://schemas.openxmlformats.org/drawingml/2006/main" rot="2700000">
          <a:off x="4394262" y="1231483"/>
          <a:ext cx="121468" cy="121517"/>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0.57031</cdr:x>
      <cdr:y>0.61653</cdr:y>
    </cdr:from>
    <cdr:to>
      <cdr:x>0.58393</cdr:x>
      <cdr:y>0.63867</cdr:y>
    </cdr:to>
    <cdr:sp macro="" textlink="">
      <cdr:nvSpPr>
        <cdr:cNvPr id="6" name="Rectangle 5"/>
        <cdr:cNvSpPr/>
      </cdr:nvSpPr>
      <cdr:spPr>
        <a:xfrm xmlns:a="http://schemas.openxmlformats.org/drawingml/2006/main" rot="2700000">
          <a:off x="5084562" y="3382577"/>
          <a:ext cx="121469" cy="121428"/>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0.64533</cdr:x>
      <cdr:y>0.67931</cdr:y>
    </cdr:from>
    <cdr:to>
      <cdr:x>0.65896</cdr:x>
      <cdr:y>0.70146</cdr:y>
    </cdr:to>
    <cdr:sp macro="" textlink="">
      <cdr:nvSpPr>
        <cdr:cNvPr id="7" name="Rectangle 6"/>
        <cdr:cNvSpPr/>
      </cdr:nvSpPr>
      <cdr:spPr>
        <a:xfrm xmlns:a="http://schemas.openxmlformats.org/drawingml/2006/main" rot="2700000">
          <a:off x="5753350" y="3726967"/>
          <a:ext cx="121524" cy="121517"/>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0.71866</cdr:x>
      <cdr:y>0.16063</cdr:y>
    </cdr:from>
    <cdr:to>
      <cdr:x>0.73229</cdr:x>
      <cdr:y>0.18278</cdr:y>
    </cdr:to>
    <cdr:sp macro="" textlink="">
      <cdr:nvSpPr>
        <cdr:cNvPr id="8" name="Rectangle 7"/>
        <cdr:cNvSpPr/>
      </cdr:nvSpPr>
      <cdr:spPr>
        <a:xfrm xmlns:a="http://schemas.openxmlformats.org/drawingml/2006/main" rot="2700000">
          <a:off x="6407139" y="881305"/>
          <a:ext cx="121524" cy="121517"/>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dr:relSizeAnchor xmlns:cdr="http://schemas.openxmlformats.org/drawingml/2006/chartDrawing">
    <cdr:from>
      <cdr:x>0.78869</cdr:x>
      <cdr:y>0.53086</cdr:y>
    </cdr:from>
    <cdr:to>
      <cdr:x>0.80231</cdr:x>
      <cdr:y>0.55301</cdr:y>
    </cdr:to>
    <cdr:sp macro="" textlink="">
      <cdr:nvSpPr>
        <cdr:cNvPr id="9" name="Rectangle 8"/>
        <cdr:cNvSpPr/>
      </cdr:nvSpPr>
      <cdr:spPr>
        <a:xfrm xmlns:a="http://schemas.openxmlformats.org/drawingml/2006/main" rot="2700000">
          <a:off x="7031470" y="2912572"/>
          <a:ext cx="121524" cy="121428"/>
        </a:xfrm>
        <a:prstGeom xmlns:a="http://schemas.openxmlformats.org/drawingml/2006/main" prst="rect">
          <a:avLst/>
        </a:prstGeom>
        <a:solidFill xmlns:a="http://schemas.openxmlformats.org/drawingml/2006/main">
          <a:schemeClr val="bg1">
            <a:lumMod val="75000"/>
          </a:schemeClr>
        </a:solidFill>
      </cdr:spPr>
      <cdr:style>
        <a:lnRef xmlns:a="http://schemas.openxmlformats.org/drawingml/2006/main" idx="0">
          <a:schemeClr val="accent5"/>
        </a:lnRef>
        <a:fillRef xmlns:a="http://schemas.openxmlformats.org/drawingml/2006/main" idx="3">
          <a:schemeClr val="accent5"/>
        </a:fillRef>
        <a:effectRef xmlns:a="http://schemas.openxmlformats.org/drawingml/2006/main" idx="3">
          <a:schemeClr val="accent5"/>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717F4-0C19-47B8-BDA1-2E42B01BC4EE}"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567EA-C75A-4000-8B57-6AF582B97E09}" type="slidenum">
              <a:rPr lang="en-US" smtClean="0"/>
              <a:t>‹#›</a:t>
            </a:fld>
            <a:endParaRPr lang="en-US"/>
          </a:p>
        </p:txBody>
      </p:sp>
    </p:spTree>
    <p:extLst>
      <p:ext uri="{BB962C8B-B14F-4D97-AF65-F5344CB8AC3E}">
        <p14:creationId xmlns:p14="http://schemas.microsoft.com/office/powerpoint/2010/main" val="109533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41" indent="-228541">
              <a:buFontTx/>
              <a:buChar char="•"/>
              <a:defRPr/>
            </a:pPr>
            <a:r>
              <a:rPr lang="en-US" dirty="0" smtClean="0"/>
              <a:t>NIFC was established in 1963 to reduce duplication of services, cut costs, and coordinate national fire planning and operations among federal government agencies with roles and responsibilities in managing wildland fire.</a:t>
            </a:r>
          </a:p>
          <a:p>
            <a:pPr marL="228541" indent="-228541">
              <a:buFontTx/>
              <a:buChar char="•"/>
              <a:defRPr/>
            </a:pPr>
            <a:r>
              <a:rPr lang="en-US" dirty="0" smtClean="0"/>
              <a:t>Today, representatives of nine different federal, state, and local government agencies and organizations work together here at NIFC.</a:t>
            </a:r>
          </a:p>
          <a:p>
            <a:pPr marL="228541" indent="-228541">
              <a:buFontTx/>
              <a:buChar char="•"/>
              <a:defRPr/>
            </a:pPr>
            <a:r>
              <a:rPr lang="en-US" dirty="0" smtClean="0"/>
              <a:t>NIFC is located on a 55-acre site administered by the Bureau of Land Management. Operating costs and responsibilities are shared by the principal cooperating agencies.</a:t>
            </a:r>
          </a:p>
          <a:p>
            <a:pPr marL="228541" indent="-228541">
              <a:buFontTx/>
              <a:buChar char="•"/>
              <a:defRPr/>
            </a:pPr>
            <a:r>
              <a:rPr lang="en-US" dirty="0" smtClean="0"/>
              <a:t>Boise was initially chosen as the location for NIFC because it’s centrally located to support wildfire suppression activity in the West and because it provides excellent air transportation and other amenities.</a:t>
            </a:r>
          </a:p>
          <a:p>
            <a:pPr marL="228541" indent="-228541">
              <a:buFontTx/>
              <a:buChar char="•"/>
              <a:defRPr/>
            </a:pPr>
            <a:r>
              <a:rPr lang="en-US" dirty="0" smtClean="0"/>
              <a:t>About 630 employees, all told, work at NIFC for the various agencies.</a:t>
            </a:r>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1327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400" dirty="0"/>
              <a:t>As we mentioned earlier, during periods of peak fire activity, there are often not enough firefighters, aircraft, and other firefighting equipment to go around and there is competition for resources.</a:t>
            </a:r>
          </a:p>
          <a:p>
            <a:pPr marL="0" lvl="1"/>
            <a:endParaRPr lang="en-US" sz="1400" dirty="0"/>
          </a:p>
          <a:p>
            <a:pPr marL="0" lvl="1" defTabSz="924916">
              <a:defRPr/>
            </a:pPr>
            <a:r>
              <a:rPr lang="en-US" sz="1400" dirty="0"/>
              <a:t>Through resource allocation and other responsibilities, the National Multi-Agency Coordinating Group, or NMAC as we call it around here, provides an essential management mechanism for national level strategic coordination to ensure that firefighting resources are efficiently and appropriately managed in a cost-effective manner.</a:t>
            </a:r>
          </a:p>
          <a:p>
            <a:pPr marL="0" lvl="1"/>
            <a:endParaRPr lang="en-US" sz="1400" dirty="0"/>
          </a:p>
          <a:p>
            <a:pPr marL="0" lvl="1"/>
            <a:r>
              <a:rPr lang="en-US" sz="1400" dirty="0"/>
              <a:t>It is up to NMAC to establish national priorities among Geographic Areas and to direct, allocate, and reallocate firefighting resources to meet them.</a:t>
            </a:r>
          </a:p>
          <a:p>
            <a:pPr marL="0" lvl="1"/>
            <a:endParaRPr lang="en-US" sz="1400" dirty="0"/>
          </a:p>
          <a:p>
            <a:pPr marL="0" lvl="1"/>
            <a:r>
              <a:rPr lang="en-US" sz="1400" dirty="0"/>
              <a:t>NMAC is based here at NIFC and you’re going to get a chance to meet with some of the members this afternoon.</a:t>
            </a:r>
          </a:p>
          <a:p>
            <a:pPr marL="0" lvl="1"/>
            <a:endParaRPr lang="en-US" sz="1400" dirty="0"/>
          </a:p>
          <a:p>
            <a:endParaRPr lang="en-US" dirty="0"/>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1816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States is divided</a:t>
            </a:r>
            <a:r>
              <a:rPr lang="en-US" baseline="0" dirty="0" smtClean="0"/>
              <a:t> into 10 GACCs. Each GACC supports many local, state, and federal units.</a:t>
            </a:r>
            <a:endParaRPr lang="en-US" dirty="0"/>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5686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41" indent="-228541">
              <a:buFontTx/>
              <a:buChar char="•"/>
            </a:pPr>
            <a:r>
              <a:rPr lang="en-US" dirty="0"/>
              <a:t>Wildland fires are initially reported to a local agency dispatch office, which responds by sending firefighters, equipment and supplies to the fire.</a:t>
            </a:r>
          </a:p>
          <a:p>
            <a:pPr marL="228541" indent="-228541">
              <a:buFontTx/>
              <a:buChar char="•"/>
            </a:pPr>
            <a:endParaRPr lang="en-US" dirty="0"/>
          </a:p>
          <a:p>
            <a:pPr marL="228541" indent="-228541">
              <a:buFontTx/>
              <a:buChar char="•"/>
            </a:pPr>
            <a:r>
              <a:rPr lang="en-US" dirty="0"/>
              <a:t>If the fire grows beyond the capability of the local agency, the nearest of 10 Geographic Area Coordination Centers, or GACC, is contacted. The GACC then locates and dispatches additional resources.</a:t>
            </a:r>
          </a:p>
          <a:p>
            <a:pPr marL="228541" indent="-228541">
              <a:buFontTx/>
              <a:buChar char="•"/>
            </a:pPr>
            <a:endParaRPr lang="en-US" dirty="0"/>
          </a:p>
          <a:p>
            <a:pPr marL="228541" indent="-228541">
              <a:buFontTx/>
              <a:buChar char="•"/>
            </a:pPr>
            <a:r>
              <a:rPr lang="en-US" dirty="0"/>
              <a:t>When fires in a geographic area strain GACC personnel and equipment, the National Interagency Coordination Center, located here at NIFC, is called.</a:t>
            </a:r>
          </a:p>
          <a:p>
            <a:endParaRPr lang="en-US" dirty="0"/>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26523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As you can see, the number of wildfires in the U.S. varies quite a bit each year, but even in “slow” years, there’s still a lot of fires.  </a:t>
            </a:r>
          </a:p>
          <a:p>
            <a:endParaRPr lang="en-US" dirty="0"/>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3554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smtClean="0"/>
              <a:t>The number of acres burned by wildfires in the U.S. varies quite a bit each year.</a:t>
            </a:r>
            <a:endParaRPr lang="en-US" dirty="0"/>
          </a:p>
        </p:txBody>
      </p:sp>
      <p:sp>
        <p:nvSpPr>
          <p:cNvPr id="4" name="Slide Number Placeholder 3"/>
          <p:cNvSpPr>
            <a:spLocks noGrp="1"/>
          </p:cNvSpPr>
          <p:nvPr>
            <p:ph type="sldNum" sz="quarter" idx="10"/>
          </p:nvPr>
        </p:nvSpPr>
        <p:spPr/>
        <p:txBody>
          <a:bodyPr/>
          <a:lstStyle/>
          <a:p>
            <a:fld id="{442CFA8A-1C45-4F95-B20C-CF0A1D87CAF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651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25768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6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5">
                    <a:lumMod val="40000"/>
                    <a:lumOff val="60000"/>
                  </a:schemeClr>
                </a:solidFill>
              </a:defRPr>
            </a:lvl1pPr>
            <a:lvl2pPr>
              <a:defRPr>
                <a:solidFill>
                  <a:schemeClr val="accent5">
                    <a:lumMod val="40000"/>
                    <a:lumOff val="60000"/>
                  </a:schemeClr>
                </a:solidFill>
              </a:defRPr>
            </a:lvl2pPr>
            <a:lvl3pPr>
              <a:defRPr>
                <a:solidFill>
                  <a:schemeClr val="accent5">
                    <a:lumMod val="40000"/>
                    <a:lumOff val="60000"/>
                  </a:schemeClr>
                </a:solidFill>
              </a:defRPr>
            </a:lvl3pPr>
            <a:lvl4pPr>
              <a:defRPr>
                <a:solidFill>
                  <a:schemeClr val="accent5">
                    <a:lumMod val="40000"/>
                    <a:lumOff val="60000"/>
                  </a:schemeClr>
                </a:solidFill>
              </a:defRPr>
            </a:lvl4pPr>
            <a:lvl5pPr>
              <a:defRPr>
                <a:solidFill>
                  <a:schemeClr val="accent5">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3666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08170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3338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3196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5">
                    <a:lumMod val="40000"/>
                    <a:lumOff val="60000"/>
                  </a:schemeClr>
                </a:solidFill>
              </a:defRPr>
            </a:lvl1pPr>
            <a:lvl2pPr>
              <a:defRPr>
                <a:solidFill>
                  <a:schemeClr val="accent5">
                    <a:lumMod val="40000"/>
                    <a:lumOff val="60000"/>
                  </a:schemeClr>
                </a:solidFill>
              </a:defRPr>
            </a:lvl2pPr>
            <a:lvl3pPr>
              <a:defRPr>
                <a:solidFill>
                  <a:schemeClr val="accent5">
                    <a:lumMod val="40000"/>
                    <a:lumOff val="60000"/>
                  </a:schemeClr>
                </a:solidFill>
              </a:defRPr>
            </a:lvl3pPr>
            <a:lvl4pPr>
              <a:defRPr>
                <a:solidFill>
                  <a:schemeClr val="accent5">
                    <a:lumMod val="40000"/>
                    <a:lumOff val="60000"/>
                  </a:schemeClr>
                </a:solidFill>
              </a:defRPr>
            </a:lvl4pPr>
            <a:lvl5pPr>
              <a:defRPr>
                <a:solidFill>
                  <a:schemeClr val="accent5">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8820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accent5">
                    <a:lumMod val="40000"/>
                    <a:lumOff val="60000"/>
                  </a:schemeClr>
                </a:solidFill>
              </a:defRPr>
            </a:lvl1pPr>
            <a:lvl2pPr>
              <a:defRPr>
                <a:solidFill>
                  <a:schemeClr val="accent5">
                    <a:lumMod val="40000"/>
                    <a:lumOff val="60000"/>
                  </a:schemeClr>
                </a:solidFill>
              </a:defRPr>
            </a:lvl2pPr>
            <a:lvl3pPr>
              <a:defRPr>
                <a:solidFill>
                  <a:schemeClr val="accent5">
                    <a:lumMod val="40000"/>
                    <a:lumOff val="60000"/>
                  </a:schemeClr>
                </a:solidFill>
              </a:defRPr>
            </a:lvl3pPr>
            <a:lvl4pPr>
              <a:defRPr>
                <a:solidFill>
                  <a:schemeClr val="accent5">
                    <a:lumMod val="40000"/>
                    <a:lumOff val="60000"/>
                  </a:schemeClr>
                </a:solidFill>
              </a:defRPr>
            </a:lvl4pPr>
            <a:lvl5pPr>
              <a:defRPr>
                <a:solidFill>
                  <a:schemeClr val="accent5">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08573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microsoft.com/office/2007/relationships/hdphoto" Target="../media/hdphoto1.wdp"/></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microsoft.com/office/2007/relationships/hdphoto" Target="../media/hdphoto1.wdp"/></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microsoft.com/office/2007/relationships/hdphoto" Target="../media/hdphoto1.wdp"/></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 Id="rId4" Type="http://schemas.microsoft.com/office/2007/relationships/hdphoto" Target="../media/hdphoto1.wdp"/></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microsoft.com/office/2007/relationships/hdphoto" Target="../media/hdphoto1.wdp"/></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microsoft.com/office/2007/relationships/hdphoto" Target="../media/hdphoto1.wdp"/></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8.xml"/><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327917539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286468722"/>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4033150590"/>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355563760"/>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3069926008"/>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2876535313"/>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3371637581"/>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a:gsLst>
            <a:gs pos="40000">
              <a:srgbClr val="000000"/>
            </a:gs>
            <a:gs pos="100000">
              <a:srgbClr val="C00000"/>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87924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93372"/>
            <a:ext cx="10972800" cy="4732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9EE87-1D80-46B1-A836-52119D3E7060}" type="datetimeFigureOut">
              <a:rPr lang="en-US" smtClean="0">
                <a:solidFill>
                  <a:prstClr val="black">
                    <a:tint val="75000"/>
                  </a:prstClr>
                </a:solidFill>
              </a:rPr>
              <a:pPr/>
              <a:t>6/11/2019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3F167-033A-474A-9AC5-9953B72309D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screen">
            <a:duotone>
              <a:prstClr val="black"/>
              <a:schemeClr val="accent6">
                <a:tint val="45000"/>
                <a:satMod val="400000"/>
              </a:schemeClr>
            </a:duotone>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1097543" y="6005287"/>
            <a:ext cx="895047" cy="671285"/>
          </a:xfrm>
          <a:prstGeom prst="rect">
            <a:avLst/>
          </a:prstGeom>
          <a:effectLst/>
        </p:spPr>
      </p:pic>
    </p:spTree>
    <p:extLst>
      <p:ext uri="{BB962C8B-B14F-4D97-AF65-F5344CB8AC3E}">
        <p14:creationId xmlns:p14="http://schemas.microsoft.com/office/powerpoint/2010/main" val="318298271"/>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8.jpeg"/><Relationship Id="rId5" Type="http://schemas.microsoft.com/office/2007/relationships/hdphoto" Target="../media/hdphoto3.wdp"/><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2717701" y="2303651"/>
            <a:ext cx="6750246" cy="2257049"/>
            <a:chOff x="1193701" y="2303650"/>
            <a:chExt cx="6750246" cy="2257049"/>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3701" y="2303650"/>
              <a:ext cx="2257049" cy="2257049"/>
            </a:xfrm>
            <a:prstGeom prst="rect">
              <a:avLst/>
            </a:prstGeom>
          </p:spPr>
        </p:pic>
        <p:sp>
          <p:nvSpPr>
            <p:cNvPr id="3" name="Rectangle 2"/>
            <p:cNvSpPr/>
            <p:nvPr/>
          </p:nvSpPr>
          <p:spPr>
            <a:xfrm>
              <a:off x="4173363" y="2555011"/>
              <a:ext cx="3770584"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a:ln w="11430"/>
                  <a:gradFill>
                    <a:gsLst>
                      <a:gs pos="0">
                        <a:srgbClr val="CC0000">
                          <a:tint val="90000"/>
                          <a:satMod val="120000"/>
                        </a:srgbClr>
                      </a:gs>
                      <a:gs pos="25000">
                        <a:srgbClr val="CC0000">
                          <a:tint val="93000"/>
                          <a:satMod val="120000"/>
                        </a:srgbClr>
                      </a:gs>
                      <a:gs pos="50000">
                        <a:srgbClr val="CC0000">
                          <a:shade val="89000"/>
                          <a:satMod val="110000"/>
                        </a:srgbClr>
                      </a:gs>
                      <a:gs pos="75000">
                        <a:srgbClr val="CC0000">
                          <a:tint val="93000"/>
                          <a:satMod val="120000"/>
                        </a:srgbClr>
                      </a:gs>
                      <a:gs pos="100000">
                        <a:srgbClr val="CC0000">
                          <a:tint val="90000"/>
                          <a:satMod val="120000"/>
                        </a:srgbClr>
                      </a:gs>
                    </a:gsLst>
                    <a:lin ang="5400000"/>
                  </a:gradFill>
                  <a:effectLst>
                    <a:outerShdw blurRad="80000" dist="40000" dir="5040000" algn="tl">
                      <a:srgbClr val="000000">
                        <a:alpha val="30000"/>
                      </a:srgbClr>
                    </a:outerShdw>
                  </a:effectLst>
                </a:rPr>
                <a:t>One Place</a:t>
              </a:r>
            </a:p>
            <a:p>
              <a:r>
                <a:rPr lang="en-US" sz="5400" b="1" dirty="0">
                  <a:ln w="11430"/>
                  <a:gradFill>
                    <a:gsLst>
                      <a:gs pos="0">
                        <a:srgbClr val="CC0000">
                          <a:tint val="90000"/>
                          <a:satMod val="120000"/>
                        </a:srgbClr>
                      </a:gs>
                      <a:gs pos="25000">
                        <a:srgbClr val="CC0000">
                          <a:tint val="93000"/>
                          <a:satMod val="120000"/>
                        </a:srgbClr>
                      </a:gs>
                      <a:gs pos="50000">
                        <a:srgbClr val="CC0000">
                          <a:shade val="89000"/>
                          <a:satMod val="110000"/>
                        </a:srgbClr>
                      </a:gs>
                      <a:gs pos="75000">
                        <a:srgbClr val="CC0000">
                          <a:tint val="93000"/>
                          <a:satMod val="120000"/>
                        </a:srgbClr>
                      </a:gs>
                      <a:gs pos="100000">
                        <a:srgbClr val="CC0000">
                          <a:tint val="90000"/>
                          <a:satMod val="120000"/>
                        </a:srgbClr>
                      </a:gs>
                    </a:gsLst>
                    <a:lin ang="5400000"/>
                  </a:gradFill>
                  <a:effectLst>
                    <a:outerShdw blurRad="80000" dist="40000" dir="5040000" algn="tl">
                      <a:srgbClr val="000000">
                        <a:alpha val="30000"/>
                      </a:srgbClr>
                    </a:outerShdw>
                  </a:effectLst>
                </a:rPr>
                <a:t>One Mission</a:t>
              </a:r>
              <a:endParaRPr lang="en-US" sz="5400" b="1" dirty="0">
                <a:ln w="11430"/>
                <a:gradFill>
                  <a:gsLst>
                    <a:gs pos="0">
                      <a:srgbClr val="CC0000">
                        <a:tint val="90000"/>
                        <a:satMod val="120000"/>
                      </a:srgbClr>
                    </a:gs>
                    <a:gs pos="25000">
                      <a:srgbClr val="CC0000">
                        <a:tint val="93000"/>
                        <a:satMod val="120000"/>
                      </a:srgbClr>
                    </a:gs>
                    <a:gs pos="50000">
                      <a:srgbClr val="CC0000">
                        <a:shade val="89000"/>
                        <a:satMod val="110000"/>
                      </a:srgbClr>
                    </a:gs>
                    <a:gs pos="75000">
                      <a:srgbClr val="CC0000">
                        <a:tint val="93000"/>
                        <a:satMod val="120000"/>
                      </a:srgbClr>
                    </a:gs>
                    <a:gs pos="100000">
                      <a:srgbClr val="CC0000">
                        <a:tint val="90000"/>
                        <a:satMod val="120000"/>
                      </a:srgbClr>
                    </a:gs>
                  </a:gsLst>
                  <a:lin ang="5400000"/>
                </a:gradFill>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560166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563540" y="981426"/>
            <a:ext cx="4947139" cy="4947139"/>
          </a:xfrm>
          <a:prstGeom prst="ellipse">
            <a:avLst/>
          </a:prstGeom>
          <a:noFill/>
          <a:ln w="7620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5318" y="3859790"/>
            <a:ext cx="1397669" cy="1712493"/>
          </a:xfrm>
          <a:prstGeom prst="rect">
            <a:avLst/>
          </a:prstGeom>
        </p:spPr>
      </p:pic>
      <p:pic>
        <p:nvPicPr>
          <p:cNvPr id="1026" name="Picture 2" descr="F:\Graphics\Logos\transparent background\NPS-Logo-150dpi.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22756" y="4950685"/>
            <a:ext cx="1376347" cy="17422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Graphics\Logos\transparent background\Usfs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03060" y="962365"/>
            <a:ext cx="1489888" cy="1575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Graphics\Logos\High Res Logo\bia-colo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310929" y="292891"/>
            <a:ext cx="1452360" cy="14585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Graphics\Logos\High Res Logo\blm_09tri_color_transparent.gif"/>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22607" y="962365"/>
            <a:ext cx="1665682" cy="14585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132323" y="4012627"/>
            <a:ext cx="1542483" cy="1509897"/>
            <a:chOff x="4945774" y="2286000"/>
            <a:chExt cx="1469788" cy="1438738"/>
          </a:xfrm>
        </p:grpSpPr>
        <p:sp>
          <p:nvSpPr>
            <p:cNvPr id="5" name="Oval 4"/>
            <p:cNvSpPr/>
            <p:nvPr/>
          </p:nvSpPr>
          <p:spPr>
            <a:xfrm>
              <a:off x="4961299" y="2286000"/>
              <a:ext cx="1438738" cy="14387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34" name="Picture 10" descr="F:\Graphics\Logos\Agency logo\NWS.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45774" y="2286000"/>
              <a:ext cx="1469788" cy="142739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7" name="Picture 13" descr="F:\Graphics\Logos\Agency logo\dod_logo_tcye.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15318" y="2055257"/>
            <a:ext cx="1699291" cy="1830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2142" y="2349727"/>
            <a:ext cx="1522795" cy="1535809"/>
            <a:chOff x="3200400" y="2057400"/>
            <a:chExt cx="2743200" cy="2766645"/>
          </a:xfrm>
        </p:grpSpPr>
        <p:sp>
          <p:nvSpPr>
            <p:cNvPr id="7" name="Oval 6"/>
            <p:cNvSpPr/>
            <p:nvPr/>
          </p:nvSpPr>
          <p:spPr>
            <a:xfrm>
              <a:off x="3352800" y="2080845"/>
              <a:ext cx="2362200" cy="2743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39" name="Picture 15" descr="F:\Graphics\Logos\Agency logo\fireadministration_4x4_2005.gi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00400"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F:\Graphics\Logos\Agency logo\NIFC-flames.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23712" y="2175051"/>
            <a:ext cx="2064643" cy="241536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3413" y="2905683"/>
            <a:ext cx="1345241" cy="954107"/>
          </a:xfrm>
          <a:prstGeom prst="rect">
            <a:avLst/>
          </a:prstGeom>
          <a:noFill/>
        </p:spPr>
        <p:txBody>
          <a:bodyPr wrap="none" rtlCol="0">
            <a:spAutoFit/>
          </a:bodyPr>
          <a:lstStyle/>
          <a:p>
            <a:pPr algn="ctr"/>
            <a:r>
              <a:rPr lang="en-US" sz="2800" b="1" dirty="0">
                <a:solidFill>
                  <a:prstClr val="white"/>
                </a:solidFill>
              </a:rPr>
              <a:t>One</a:t>
            </a:r>
          </a:p>
          <a:p>
            <a:pPr algn="ctr"/>
            <a:r>
              <a:rPr lang="en-US" sz="2800" b="1" dirty="0">
                <a:solidFill>
                  <a:prstClr val="white"/>
                </a:solidFill>
              </a:rPr>
              <a:t>Mission</a:t>
            </a:r>
            <a:endParaRPr lang="en-US" sz="2800" b="1" dirty="0">
              <a:solidFill>
                <a:prstClr val="white"/>
              </a:solidFill>
            </a:endParaRPr>
          </a:p>
        </p:txBody>
      </p:sp>
      <p:pic>
        <p:nvPicPr>
          <p:cNvPr id="1041" name="Picture 17" descr="F:\Graphics\Logos\web logos\nasflogo.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156034" y="5053692"/>
            <a:ext cx="1533147" cy="153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129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8229600" cy="879248"/>
          </a:xfrm>
        </p:spPr>
        <p:txBody>
          <a:bodyPr/>
          <a:lstStyle/>
          <a:p>
            <a:r>
              <a:rPr lang="en-US" dirty="0" smtClean="0"/>
              <a:t>Our Expertise</a:t>
            </a:r>
            <a:endParaRPr lang="en-US" dirty="0"/>
          </a:p>
        </p:txBody>
      </p:sp>
      <p:sp>
        <p:nvSpPr>
          <p:cNvPr id="4" name="Content Placeholder 3"/>
          <p:cNvSpPr>
            <a:spLocks noGrp="1"/>
          </p:cNvSpPr>
          <p:nvPr>
            <p:ph idx="1"/>
          </p:nvPr>
        </p:nvSpPr>
        <p:spPr>
          <a:xfrm>
            <a:off x="2587413" y="1393372"/>
            <a:ext cx="7017174" cy="4732792"/>
          </a:xfrm>
        </p:spPr>
        <p:txBody>
          <a:bodyPr/>
          <a:lstStyle/>
          <a:p>
            <a:pPr marL="0" indent="0">
              <a:buNone/>
            </a:pPr>
            <a:r>
              <a:rPr lang="en-US" dirty="0">
                <a:solidFill>
                  <a:schemeClr val="accent5">
                    <a:lumMod val="20000"/>
                    <a:lumOff val="80000"/>
                  </a:schemeClr>
                </a:solidFill>
              </a:rPr>
              <a:t>Coordinating wildland </a:t>
            </a:r>
            <a:r>
              <a:rPr lang="en-US" dirty="0" smtClean="0">
                <a:solidFill>
                  <a:schemeClr val="accent5">
                    <a:lumMod val="20000"/>
                    <a:lumOff val="80000"/>
                  </a:schemeClr>
                </a:solidFill>
              </a:rPr>
              <a:t>fire and all-hazard </a:t>
            </a:r>
            <a:r>
              <a:rPr lang="en-US" dirty="0">
                <a:solidFill>
                  <a:schemeClr val="accent5">
                    <a:lumMod val="20000"/>
                    <a:lumOff val="80000"/>
                  </a:schemeClr>
                </a:solidFill>
              </a:rPr>
              <a:t>response nationally on an </a:t>
            </a:r>
            <a:r>
              <a:rPr lang="en-US" dirty="0" smtClean="0">
                <a:solidFill>
                  <a:schemeClr val="accent5">
                    <a:lumMod val="20000"/>
                    <a:lumOff val="80000"/>
                  </a:schemeClr>
                </a:solidFill>
              </a:rPr>
              <a:t>interagency and intergovernmental basis.</a:t>
            </a:r>
            <a:endParaRPr lang="en-US" dirty="0">
              <a:solidFill>
                <a:schemeClr val="accent5">
                  <a:lumMod val="20000"/>
                  <a:lumOff val="80000"/>
                </a:schemeClr>
              </a:solidFill>
            </a:endParaRPr>
          </a:p>
        </p:txBody>
      </p:sp>
      <p:pic>
        <p:nvPicPr>
          <p:cNvPr id="4098" name="Picture 2" descr="S:\Pictures\SecZinkePerdue Visit 06.02.17\rz1_2030_34717069020_o.jp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bwMode="auto">
          <a:xfrm>
            <a:off x="3652577" y="3318933"/>
            <a:ext cx="4864889" cy="3225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202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731"/>
            <a:ext cx="9144000" cy="1041403"/>
          </a:xfrm>
        </p:spPr>
        <p:txBody>
          <a:bodyPr>
            <a:normAutofit/>
          </a:bodyPr>
          <a:lstStyle/>
          <a:p>
            <a:r>
              <a:rPr lang="en-US" sz="3800" dirty="0">
                <a:solidFill>
                  <a:schemeClr val="bg1"/>
                </a:solidFill>
              </a:rPr>
              <a:t>National Multi-Agency Coordinating Group</a:t>
            </a:r>
            <a:br>
              <a:rPr lang="en-US" sz="3800" dirty="0">
                <a:solidFill>
                  <a:schemeClr val="bg1"/>
                </a:solidFill>
              </a:rPr>
            </a:br>
            <a:r>
              <a:rPr lang="en-US" sz="2000" b="0" dirty="0">
                <a:solidFill>
                  <a:schemeClr val="bg1"/>
                </a:solidFill>
              </a:rPr>
              <a:t>(representatives from seven agencies at NIFC)</a:t>
            </a:r>
            <a:endParaRPr lang="en-US" sz="2000" b="0" dirty="0">
              <a:solidFill>
                <a:schemeClr val="bg1"/>
              </a:solidFill>
            </a:endParaRPr>
          </a:p>
        </p:txBody>
      </p:sp>
      <p:pic>
        <p:nvPicPr>
          <p:cNvPr id="3074" name="Picture 2" descr="F:\NMAC\graphics\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37944" y="3437468"/>
            <a:ext cx="3259125" cy="31749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3"/>
          <p:cNvSpPr txBox="1">
            <a:spLocks/>
          </p:cNvSpPr>
          <p:nvPr/>
        </p:nvSpPr>
        <p:spPr>
          <a:xfrm>
            <a:off x="1981200" y="1524000"/>
            <a:ext cx="8229600" cy="45598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6">
                    <a:lumMod val="20000"/>
                    <a:lumOff val="8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20000"/>
                    <a:lumOff val="8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lumMod val="20000"/>
                    <a:lumOff val="8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lumMod val="20000"/>
                    <a:lumOff val="8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dirty="0">
                <a:solidFill>
                  <a:srgbClr val="F5960B">
                    <a:lumMod val="20000"/>
                    <a:lumOff val="80000"/>
                  </a:srgbClr>
                </a:solidFill>
              </a:rPr>
              <a:t>Establish national priorities</a:t>
            </a:r>
          </a:p>
          <a:p>
            <a:pPr>
              <a:lnSpc>
                <a:spcPct val="150000"/>
              </a:lnSpc>
            </a:pPr>
            <a:r>
              <a:rPr lang="en-US" dirty="0">
                <a:solidFill>
                  <a:srgbClr val="F5960B">
                    <a:lumMod val="20000"/>
                    <a:lumOff val="80000"/>
                  </a:srgbClr>
                </a:solidFill>
              </a:rPr>
              <a:t>Direct and allocate firefighting resources</a:t>
            </a:r>
          </a:p>
          <a:p>
            <a:pPr>
              <a:lnSpc>
                <a:spcPct val="150000"/>
              </a:lnSpc>
            </a:pPr>
            <a:r>
              <a:rPr lang="en-US" dirty="0">
                <a:solidFill>
                  <a:srgbClr val="F5960B">
                    <a:lumMod val="20000"/>
                    <a:lumOff val="80000"/>
                  </a:srgbClr>
                </a:solidFill>
              </a:rPr>
              <a:t>Determine National Preparedness Levels</a:t>
            </a:r>
          </a:p>
          <a:p>
            <a:pPr>
              <a:lnSpc>
                <a:spcPct val="150000"/>
              </a:lnSpc>
            </a:pPr>
            <a:r>
              <a:rPr lang="en-US" dirty="0">
                <a:solidFill>
                  <a:srgbClr val="F5960B">
                    <a:lumMod val="20000"/>
                    <a:lumOff val="80000"/>
                  </a:srgbClr>
                </a:solidFill>
              </a:rPr>
              <a:t>Preposition firefighting resources</a:t>
            </a:r>
          </a:p>
          <a:p>
            <a:pPr>
              <a:lnSpc>
                <a:spcPct val="150000"/>
              </a:lnSpc>
            </a:pPr>
            <a:r>
              <a:rPr lang="en-US" dirty="0">
                <a:solidFill>
                  <a:srgbClr val="F5960B">
                    <a:lumMod val="20000"/>
                    <a:lumOff val="80000"/>
                  </a:srgbClr>
                </a:solidFill>
              </a:rPr>
              <a:t>Resolve firefighting policy issues</a:t>
            </a:r>
          </a:p>
          <a:p>
            <a:pPr>
              <a:lnSpc>
                <a:spcPct val="150000"/>
              </a:lnSpc>
            </a:pPr>
            <a:endParaRPr lang="en-US" dirty="0">
              <a:solidFill>
                <a:srgbClr val="F5960B">
                  <a:lumMod val="20000"/>
                  <a:lumOff val="80000"/>
                </a:srgbClr>
              </a:solidFill>
            </a:endParaRPr>
          </a:p>
          <a:p>
            <a:pPr>
              <a:lnSpc>
                <a:spcPct val="150000"/>
              </a:lnSpc>
            </a:pPr>
            <a:endParaRPr lang="en-US" dirty="0">
              <a:solidFill>
                <a:srgbClr val="F5960B">
                  <a:lumMod val="20000"/>
                  <a:lumOff val="80000"/>
                </a:srgbClr>
              </a:solidFill>
            </a:endParaRPr>
          </a:p>
          <a:p>
            <a:pPr>
              <a:lnSpc>
                <a:spcPct val="150000"/>
              </a:lnSpc>
            </a:pPr>
            <a:endParaRPr lang="en-US" dirty="0">
              <a:solidFill>
                <a:srgbClr val="F5960B">
                  <a:lumMod val="20000"/>
                  <a:lumOff val="80000"/>
                </a:srgbClr>
              </a:solidFill>
            </a:endParaRPr>
          </a:p>
          <a:p>
            <a:pPr>
              <a:lnSpc>
                <a:spcPct val="150000"/>
              </a:lnSpc>
            </a:pPr>
            <a:endParaRPr lang="en-US" dirty="0">
              <a:solidFill>
                <a:srgbClr val="F5960B">
                  <a:lumMod val="20000"/>
                  <a:lumOff val="80000"/>
                </a:srgbClr>
              </a:solidFill>
            </a:endParaRPr>
          </a:p>
          <a:p>
            <a:pPr>
              <a:lnSpc>
                <a:spcPct val="150000"/>
              </a:lnSpc>
            </a:pPr>
            <a:endParaRPr lang="en-US" dirty="0">
              <a:solidFill>
                <a:srgbClr val="F5960B">
                  <a:lumMod val="20000"/>
                  <a:lumOff val="80000"/>
                </a:srgbClr>
              </a:solidFill>
            </a:endParaRPr>
          </a:p>
        </p:txBody>
      </p:sp>
    </p:spTree>
    <p:extLst>
      <p:ext uri="{BB962C8B-B14F-4D97-AF65-F5344CB8AC3E}">
        <p14:creationId xmlns:p14="http://schemas.microsoft.com/office/powerpoint/2010/main" val="1766528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Geographic Areas</a:t>
            </a:r>
            <a:endParaRPr lang="en-US"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5474" y="714262"/>
            <a:ext cx="8183361" cy="6323506"/>
          </a:xfrm>
          <a:prstGeom prst="rect">
            <a:avLst/>
          </a:prstGeom>
        </p:spPr>
      </p:pic>
    </p:spTree>
    <p:extLst>
      <p:ext uri="{BB962C8B-B14F-4D97-AF65-F5344CB8AC3E}">
        <p14:creationId xmlns:p14="http://schemas.microsoft.com/office/powerpoint/2010/main" val="595431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Graphics\firefighting\Judicial_0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56151" y="131258"/>
            <a:ext cx="3015382" cy="20009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6200000">
            <a:off x="-258227" y="2544879"/>
            <a:ext cx="5206999" cy="879248"/>
          </a:xfrm>
        </p:spPr>
        <p:txBody>
          <a:bodyPr/>
          <a:lstStyle/>
          <a:p>
            <a:r>
              <a:rPr lang="en-US" dirty="0" smtClean="0"/>
              <a:t>3-Tier Response</a:t>
            </a:r>
            <a:endParaRPr lang="en-US" dirty="0"/>
          </a:p>
        </p:txBody>
      </p:sp>
      <p:sp>
        <p:nvSpPr>
          <p:cNvPr id="3" name="TextBox 2"/>
          <p:cNvSpPr txBox="1"/>
          <p:nvPr/>
        </p:nvSpPr>
        <p:spPr>
          <a:xfrm>
            <a:off x="6990179" y="354433"/>
            <a:ext cx="2120902" cy="584775"/>
          </a:xfrm>
          <a:prstGeom prst="rect">
            <a:avLst/>
          </a:prstGeom>
          <a:noFill/>
        </p:spPr>
        <p:txBody>
          <a:bodyPr wrap="none" rtlCol="0">
            <a:spAutoFit/>
          </a:bodyPr>
          <a:lstStyle/>
          <a:p>
            <a:r>
              <a:rPr lang="en-US" sz="3200" dirty="0">
                <a:solidFill>
                  <a:prstClr val="white"/>
                </a:solidFill>
                <a:latin typeface="Arial" panose="020B0604020202020204" pitchFamily="34" charset="0"/>
                <a:cs typeface="Arial" panose="020B0604020202020204" pitchFamily="34" charset="0"/>
              </a:rPr>
              <a:t>Local Area</a:t>
            </a:r>
            <a:endParaRPr lang="en-US" sz="3200" dirty="0">
              <a:solidFill>
                <a:prstClr val="white"/>
              </a:solidFill>
              <a:latin typeface="Arial" panose="020B0604020202020204" pitchFamily="34" charset="0"/>
              <a:cs typeface="Arial" panose="020B0604020202020204" pitchFamily="34" charset="0"/>
            </a:endParaRPr>
          </a:p>
        </p:txBody>
      </p:sp>
      <p:sp>
        <p:nvSpPr>
          <p:cNvPr id="4" name="Rectangle 3"/>
          <p:cNvSpPr/>
          <p:nvPr/>
        </p:nvSpPr>
        <p:spPr>
          <a:xfrm>
            <a:off x="2640714" y="729330"/>
            <a:ext cx="569387" cy="923330"/>
          </a:xfrm>
          <a:prstGeom prst="rect">
            <a:avLst/>
          </a:prstGeom>
        </p:spPr>
        <p:txBody>
          <a:bodyPr wrap="none">
            <a:spAutoFit/>
          </a:bodyPr>
          <a:lstStyle/>
          <a:p>
            <a:r>
              <a:rPr lang="en-US" sz="5400" b="1" dirty="0">
                <a:solidFill>
                  <a:prstClr val="white">
                    <a:lumMod val="75000"/>
                  </a:prstClr>
                </a:solidFill>
                <a:latin typeface="Arial" panose="020B0604020202020204" pitchFamily="34" charset="0"/>
                <a:cs typeface="Arial" panose="020B0604020202020204" pitchFamily="34" charset="0"/>
              </a:rPr>
              <a:t>1</a:t>
            </a:r>
            <a:endParaRPr lang="en-US" sz="5400" b="1" dirty="0">
              <a:solidFill>
                <a:prstClr val="black"/>
              </a:solidFill>
            </a:endParaRPr>
          </a:p>
        </p:txBody>
      </p:sp>
      <p:sp>
        <p:nvSpPr>
          <p:cNvPr id="5" name="Down Arrow 4"/>
          <p:cNvSpPr/>
          <p:nvPr/>
        </p:nvSpPr>
        <p:spPr>
          <a:xfrm>
            <a:off x="2328326" y="364067"/>
            <a:ext cx="1794934" cy="6333066"/>
          </a:xfrm>
          <a:prstGeom prst="downArrow">
            <a:avLst/>
          </a:prstGeom>
          <a:gradFill flip="none"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54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3006800" y="4861477"/>
            <a:ext cx="497252" cy="830997"/>
          </a:xfrm>
          <a:prstGeom prst="rect">
            <a:avLst/>
          </a:prstGeom>
        </p:spPr>
        <p:txBody>
          <a:bodyPr wrap="none">
            <a:spAutoFit/>
          </a:bodyPr>
          <a:lstStyle/>
          <a:p>
            <a:r>
              <a:rPr lang="en-US" sz="4800" b="1" dirty="0">
                <a:solidFill>
                  <a:prstClr val="black"/>
                </a:solidFill>
              </a:rPr>
              <a:t>3</a:t>
            </a:r>
          </a:p>
        </p:txBody>
      </p:sp>
      <p:sp>
        <p:nvSpPr>
          <p:cNvPr id="8" name="Rectangle 7"/>
          <p:cNvSpPr/>
          <p:nvPr/>
        </p:nvSpPr>
        <p:spPr>
          <a:xfrm>
            <a:off x="3006800" y="2708416"/>
            <a:ext cx="497252" cy="830997"/>
          </a:xfrm>
          <a:prstGeom prst="rect">
            <a:avLst/>
          </a:prstGeom>
        </p:spPr>
        <p:txBody>
          <a:bodyPr wrap="none">
            <a:spAutoFit/>
          </a:bodyPr>
          <a:lstStyle/>
          <a:p>
            <a:r>
              <a:rPr lang="en-US" sz="4800" b="1" dirty="0">
                <a:solidFill>
                  <a:prstClr val="black"/>
                </a:solidFill>
              </a:rPr>
              <a:t>2</a:t>
            </a:r>
            <a:endParaRPr lang="en-US" sz="4800" b="1" dirty="0">
              <a:solidFill>
                <a:prstClr val="black"/>
              </a:solidFill>
            </a:endParaRPr>
          </a:p>
        </p:txBody>
      </p:sp>
      <p:sp>
        <p:nvSpPr>
          <p:cNvPr id="9" name="Rectangle 8"/>
          <p:cNvSpPr/>
          <p:nvPr/>
        </p:nvSpPr>
        <p:spPr>
          <a:xfrm>
            <a:off x="3006800" y="716228"/>
            <a:ext cx="497252" cy="830997"/>
          </a:xfrm>
          <a:prstGeom prst="rect">
            <a:avLst/>
          </a:prstGeom>
        </p:spPr>
        <p:txBody>
          <a:bodyPr wrap="none">
            <a:spAutoFit/>
          </a:bodyPr>
          <a:lstStyle/>
          <a:p>
            <a:r>
              <a:rPr lang="en-US" sz="4800" b="1" dirty="0">
                <a:solidFill>
                  <a:prstClr val="black"/>
                </a:solidFill>
              </a:rPr>
              <a:t>1</a:t>
            </a:r>
          </a:p>
        </p:txBody>
      </p:sp>
      <p:pic>
        <p:nvPicPr>
          <p:cNvPr id="2052" name="Picture 4" descr="F:\Graphics\KariG\Pioneer\Airtankers-Lead Planes\ID_16-08-03_0808.jpg"/>
          <p:cNvPicPr>
            <a:picLocks noChangeAspect="1" noChangeArrowheads="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4056152" y="4271847"/>
            <a:ext cx="3015382" cy="20102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F:\Graphics\NPS Fuels Group\SEKI-CombFire-TedYoung.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056153" y="2136645"/>
            <a:ext cx="2948273" cy="19745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990179" y="2346621"/>
            <a:ext cx="3259034" cy="584775"/>
          </a:xfrm>
          <a:prstGeom prst="rect">
            <a:avLst/>
          </a:prstGeom>
          <a:noFill/>
        </p:spPr>
        <p:txBody>
          <a:bodyPr wrap="none" rtlCol="0">
            <a:spAutoFit/>
          </a:bodyPr>
          <a:lstStyle/>
          <a:p>
            <a:r>
              <a:rPr lang="en-US" sz="3200" dirty="0">
                <a:solidFill>
                  <a:prstClr val="white"/>
                </a:solidFill>
                <a:latin typeface="Arial" panose="020B0604020202020204" pitchFamily="34" charset="0"/>
                <a:cs typeface="Arial" panose="020B0604020202020204" pitchFamily="34" charset="0"/>
              </a:rPr>
              <a:t>Geographic Area</a:t>
            </a:r>
            <a:endParaRPr lang="en-US" sz="3200" dirty="0">
              <a:solidFill>
                <a:prstClr val="white"/>
              </a:solidFill>
              <a:latin typeface="Arial" panose="020B0604020202020204" pitchFamily="34" charset="0"/>
              <a:cs typeface="Arial" panose="020B0604020202020204" pitchFamily="34" charset="0"/>
            </a:endParaRPr>
          </a:p>
        </p:txBody>
      </p:sp>
      <p:sp>
        <p:nvSpPr>
          <p:cNvPr id="14" name="TextBox 13"/>
          <p:cNvSpPr txBox="1"/>
          <p:nvPr/>
        </p:nvSpPr>
        <p:spPr>
          <a:xfrm>
            <a:off x="6990180" y="4561237"/>
            <a:ext cx="1688283" cy="584775"/>
          </a:xfrm>
          <a:prstGeom prst="rect">
            <a:avLst/>
          </a:prstGeom>
          <a:noFill/>
        </p:spPr>
        <p:txBody>
          <a:bodyPr wrap="none" rtlCol="0">
            <a:spAutoFit/>
          </a:bodyPr>
          <a:lstStyle/>
          <a:p>
            <a:r>
              <a:rPr lang="en-US" sz="3200" dirty="0">
                <a:solidFill>
                  <a:prstClr val="white"/>
                </a:solidFill>
                <a:latin typeface="Arial" panose="020B0604020202020204" pitchFamily="34" charset="0"/>
                <a:cs typeface="Arial" panose="020B0604020202020204" pitchFamily="34" charset="0"/>
              </a:rPr>
              <a:t>National</a:t>
            </a:r>
            <a:endParaRPr lang="en-US" sz="3200" dirty="0">
              <a:solidFill>
                <a:prstClr val="white"/>
              </a:solidFill>
              <a:latin typeface="Arial" panose="020B0604020202020204" pitchFamily="34" charset="0"/>
              <a:cs typeface="Arial" panose="020B0604020202020204" pitchFamily="34" charset="0"/>
            </a:endParaRPr>
          </a:p>
        </p:txBody>
      </p:sp>
      <p:sp>
        <p:nvSpPr>
          <p:cNvPr id="7" name="TextBox 6"/>
          <p:cNvSpPr txBox="1"/>
          <p:nvPr/>
        </p:nvSpPr>
        <p:spPr>
          <a:xfrm>
            <a:off x="7249339" y="970067"/>
            <a:ext cx="2944526" cy="646331"/>
          </a:xfrm>
          <a:prstGeom prst="rect">
            <a:avLst/>
          </a:prstGeom>
          <a:noFill/>
        </p:spPr>
        <p:txBody>
          <a:bodyPr wrap="square" rtlCol="0">
            <a:spAutoFit/>
          </a:bodyPr>
          <a:lstStyle/>
          <a:p>
            <a:r>
              <a:rPr lang="en-US" dirty="0">
                <a:solidFill>
                  <a:prstClr val="white"/>
                </a:solidFill>
              </a:rPr>
              <a:t>Initial response to incident by local firefighting resources</a:t>
            </a:r>
            <a:endParaRPr lang="en-US" dirty="0">
              <a:solidFill>
                <a:prstClr val="white"/>
              </a:solidFill>
            </a:endParaRPr>
          </a:p>
        </p:txBody>
      </p:sp>
      <p:sp>
        <p:nvSpPr>
          <p:cNvPr id="16" name="TextBox 15"/>
          <p:cNvSpPr txBox="1"/>
          <p:nvPr/>
        </p:nvSpPr>
        <p:spPr>
          <a:xfrm>
            <a:off x="7249340" y="3040780"/>
            <a:ext cx="3029193" cy="923330"/>
          </a:xfrm>
          <a:prstGeom prst="rect">
            <a:avLst/>
          </a:prstGeom>
          <a:noFill/>
        </p:spPr>
        <p:txBody>
          <a:bodyPr wrap="square" rtlCol="0">
            <a:spAutoFit/>
          </a:bodyPr>
          <a:lstStyle/>
          <a:p>
            <a:r>
              <a:rPr lang="en-US" dirty="0">
                <a:solidFill>
                  <a:prstClr val="white"/>
                </a:solidFill>
              </a:rPr>
              <a:t>Mobilizes additional crews, equipment, and aircraft from within geographic region.</a:t>
            </a:r>
            <a:endParaRPr lang="en-US" dirty="0">
              <a:solidFill>
                <a:prstClr val="white"/>
              </a:solidFill>
            </a:endParaRPr>
          </a:p>
        </p:txBody>
      </p:sp>
      <p:sp>
        <p:nvSpPr>
          <p:cNvPr id="17" name="TextBox 16"/>
          <p:cNvSpPr txBox="1"/>
          <p:nvPr/>
        </p:nvSpPr>
        <p:spPr>
          <a:xfrm>
            <a:off x="7249340" y="5186300"/>
            <a:ext cx="3029191" cy="923330"/>
          </a:xfrm>
          <a:prstGeom prst="rect">
            <a:avLst/>
          </a:prstGeom>
          <a:noFill/>
        </p:spPr>
        <p:txBody>
          <a:bodyPr wrap="square" rtlCol="0">
            <a:spAutoFit/>
          </a:bodyPr>
          <a:lstStyle/>
          <a:p>
            <a:r>
              <a:rPr lang="en-US" dirty="0">
                <a:solidFill>
                  <a:prstClr val="white"/>
                </a:solidFill>
              </a:rPr>
              <a:t>NICC dispatches the closest, most cost-efficient resources across geographic areas.</a:t>
            </a:r>
            <a:endParaRPr lang="en-US" dirty="0">
              <a:solidFill>
                <a:prstClr val="white"/>
              </a:solidFill>
            </a:endParaRPr>
          </a:p>
        </p:txBody>
      </p:sp>
    </p:spTree>
    <p:extLst>
      <p:ext uri="{BB962C8B-B14F-4D97-AF65-F5344CB8AC3E}">
        <p14:creationId xmlns:p14="http://schemas.microsoft.com/office/powerpoint/2010/main" val="4061815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54280267"/>
              </p:ext>
            </p:extLst>
          </p:nvPr>
        </p:nvGraphicFramePr>
        <p:xfrm>
          <a:off x="1647012" y="1724290"/>
          <a:ext cx="8995591" cy="5207068"/>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905001" y="5437094"/>
            <a:ext cx="8457858" cy="170938"/>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2002" y="274638"/>
            <a:ext cx="8229600" cy="879248"/>
          </a:xfrm>
        </p:spPr>
        <p:txBody>
          <a:bodyPr/>
          <a:lstStyle/>
          <a:p>
            <a:r>
              <a:rPr lang="en-US" dirty="0" smtClean="0"/>
              <a:t>Annual Number of Fires in U.S.</a:t>
            </a:r>
            <a:endParaRPr lang="en-US" dirty="0"/>
          </a:p>
        </p:txBody>
      </p:sp>
      <p:sp>
        <p:nvSpPr>
          <p:cNvPr id="7" name="TextBox 6"/>
          <p:cNvSpPr txBox="1"/>
          <p:nvPr/>
        </p:nvSpPr>
        <p:spPr>
          <a:xfrm>
            <a:off x="1871582" y="5367877"/>
            <a:ext cx="545770" cy="305326"/>
          </a:xfrm>
          <a:prstGeom prst="rect">
            <a:avLst/>
          </a:prstGeom>
          <a:noFill/>
        </p:spPr>
        <p:txBody>
          <a:bodyPr wrap="square" rtlCol="0">
            <a:spAutoFit/>
          </a:bodyPr>
          <a:lstStyle/>
          <a:p>
            <a:r>
              <a:rPr lang="en-US" sz="1400" b="1" dirty="0">
                <a:solidFill>
                  <a:srgbClr val="F5960B">
                    <a:lumMod val="20000"/>
                    <a:lumOff val="80000"/>
                  </a:srgbClr>
                </a:solidFill>
              </a:rPr>
              <a:t>2006</a:t>
            </a:r>
            <a:endParaRPr lang="en-US" sz="1400" b="1" dirty="0">
              <a:solidFill>
                <a:srgbClr val="F5960B">
                  <a:lumMod val="20000"/>
                  <a:lumOff val="80000"/>
                </a:srgbClr>
              </a:solidFill>
            </a:endParaRPr>
          </a:p>
        </p:txBody>
      </p:sp>
      <p:sp>
        <p:nvSpPr>
          <p:cNvPr id="8" name="TextBox 7"/>
          <p:cNvSpPr txBox="1"/>
          <p:nvPr/>
        </p:nvSpPr>
        <p:spPr>
          <a:xfrm>
            <a:off x="9880601" y="5367877"/>
            <a:ext cx="545770" cy="305326"/>
          </a:xfrm>
          <a:prstGeom prst="rect">
            <a:avLst/>
          </a:prstGeom>
          <a:noFill/>
        </p:spPr>
        <p:txBody>
          <a:bodyPr wrap="square" rtlCol="0">
            <a:spAutoFit/>
          </a:bodyPr>
          <a:lstStyle/>
          <a:p>
            <a:r>
              <a:rPr lang="en-US" sz="1400" b="1" dirty="0">
                <a:solidFill>
                  <a:srgbClr val="F5960B">
                    <a:lumMod val="20000"/>
                    <a:lumOff val="80000"/>
                  </a:srgbClr>
                </a:solidFill>
              </a:rPr>
              <a:t>2018</a:t>
            </a:r>
            <a:endParaRPr lang="en-US" sz="1400" b="1" dirty="0">
              <a:solidFill>
                <a:srgbClr val="F5960B">
                  <a:lumMod val="20000"/>
                  <a:lumOff val="80000"/>
                </a:srgbClr>
              </a:solidFill>
            </a:endParaRPr>
          </a:p>
        </p:txBody>
      </p:sp>
      <p:sp>
        <p:nvSpPr>
          <p:cNvPr id="12" name="TextBox 11"/>
          <p:cNvSpPr txBox="1"/>
          <p:nvPr/>
        </p:nvSpPr>
        <p:spPr>
          <a:xfrm>
            <a:off x="3893144" y="5379314"/>
            <a:ext cx="649705" cy="307777"/>
          </a:xfrm>
          <a:prstGeom prst="rect">
            <a:avLst/>
          </a:prstGeom>
          <a:noFill/>
        </p:spPr>
        <p:txBody>
          <a:bodyPr wrap="square" rtlCol="0">
            <a:spAutoFit/>
          </a:bodyPr>
          <a:lstStyle/>
          <a:p>
            <a:r>
              <a:rPr lang="en-US" sz="1400" b="1" dirty="0">
                <a:solidFill>
                  <a:srgbClr val="F5960B">
                    <a:lumMod val="20000"/>
                    <a:lumOff val="80000"/>
                  </a:srgbClr>
                </a:solidFill>
              </a:rPr>
              <a:t>2009</a:t>
            </a:r>
            <a:endParaRPr lang="en-US" sz="1400" b="1" dirty="0">
              <a:solidFill>
                <a:srgbClr val="F5960B">
                  <a:lumMod val="20000"/>
                  <a:lumOff val="80000"/>
                </a:srgbClr>
              </a:solidFill>
            </a:endParaRPr>
          </a:p>
        </p:txBody>
      </p:sp>
      <p:sp>
        <p:nvSpPr>
          <p:cNvPr id="13" name="TextBox 12"/>
          <p:cNvSpPr txBox="1"/>
          <p:nvPr/>
        </p:nvSpPr>
        <p:spPr>
          <a:xfrm>
            <a:off x="5926480" y="5687090"/>
            <a:ext cx="650783" cy="369332"/>
          </a:xfrm>
          <a:prstGeom prst="rect">
            <a:avLst/>
          </a:prstGeom>
          <a:noFill/>
        </p:spPr>
        <p:txBody>
          <a:bodyPr wrap="square" rtlCol="0">
            <a:spAutoFit/>
          </a:bodyPr>
          <a:lstStyle/>
          <a:p>
            <a:r>
              <a:rPr lang="en-US" b="1" dirty="0">
                <a:solidFill>
                  <a:srgbClr val="F5960B">
                    <a:lumMod val="20000"/>
                    <a:lumOff val="80000"/>
                  </a:srgbClr>
                </a:solidFill>
              </a:rPr>
              <a:t>Year</a:t>
            </a:r>
            <a:endParaRPr lang="en-US" b="1" dirty="0">
              <a:solidFill>
                <a:srgbClr val="F5960B">
                  <a:lumMod val="20000"/>
                  <a:lumOff val="80000"/>
                </a:srgbClr>
              </a:solidFill>
            </a:endParaRPr>
          </a:p>
        </p:txBody>
      </p:sp>
      <p:sp>
        <p:nvSpPr>
          <p:cNvPr id="14" name="TextBox 13"/>
          <p:cNvSpPr txBox="1"/>
          <p:nvPr/>
        </p:nvSpPr>
        <p:spPr>
          <a:xfrm rot="16200000">
            <a:off x="1227892" y="3540305"/>
            <a:ext cx="1115076" cy="259527"/>
          </a:xfrm>
          <a:prstGeom prst="rect">
            <a:avLst/>
          </a:prstGeom>
          <a:noFill/>
        </p:spPr>
        <p:txBody>
          <a:bodyPr wrap="square" rtlCol="0">
            <a:spAutoFit/>
          </a:bodyPr>
          <a:lstStyle/>
          <a:p>
            <a:r>
              <a:rPr lang="en-US" sz="1100" b="1" dirty="0">
                <a:solidFill>
                  <a:srgbClr val="F5960B">
                    <a:lumMod val="20000"/>
                    <a:lumOff val="80000"/>
                  </a:srgbClr>
                </a:solidFill>
              </a:rPr>
              <a:t>Number of Fires</a:t>
            </a:r>
            <a:endParaRPr lang="en-US" sz="1100" b="1" dirty="0">
              <a:solidFill>
                <a:srgbClr val="F5960B">
                  <a:lumMod val="20000"/>
                  <a:lumOff val="80000"/>
                </a:srgbClr>
              </a:solidFill>
            </a:endParaRPr>
          </a:p>
        </p:txBody>
      </p:sp>
      <p:sp>
        <p:nvSpPr>
          <p:cNvPr id="17" name="TextBox 16"/>
          <p:cNvSpPr txBox="1"/>
          <p:nvPr/>
        </p:nvSpPr>
        <p:spPr>
          <a:xfrm>
            <a:off x="4918390" y="1056270"/>
            <a:ext cx="2456827" cy="646331"/>
          </a:xfrm>
          <a:prstGeom prst="rect">
            <a:avLst/>
          </a:prstGeom>
          <a:noFill/>
        </p:spPr>
        <p:txBody>
          <a:bodyPr wrap="none" rtlCol="0">
            <a:spAutoFit/>
          </a:bodyPr>
          <a:lstStyle/>
          <a:p>
            <a:pPr algn="ctr"/>
            <a:r>
              <a:rPr lang="en-US" dirty="0">
                <a:solidFill>
                  <a:srgbClr val="FFFF00"/>
                </a:solidFill>
              </a:rPr>
              <a:t>5-Year Average: 63,717</a:t>
            </a:r>
          </a:p>
          <a:p>
            <a:pPr algn="ctr"/>
            <a:r>
              <a:rPr lang="en-US" dirty="0">
                <a:solidFill>
                  <a:srgbClr val="FFFF00"/>
                </a:solidFill>
              </a:rPr>
              <a:t>10-Year Average: 69,020</a:t>
            </a:r>
            <a:endParaRPr lang="en-US" dirty="0">
              <a:solidFill>
                <a:srgbClr val="FFFF00"/>
              </a:solidFill>
            </a:endParaRPr>
          </a:p>
        </p:txBody>
      </p:sp>
    </p:spTree>
    <p:extLst>
      <p:ext uri="{BB962C8B-B14F-4D97-AF65-F5344CB8AC3E}">
        <p14:creationId xmlns:p14="http://schemas.microsoft.com/office/powerpoint/2010/main" val="4270147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nvPr>
        </p:nvGraphicFramePr>
        <p:xfrm>
          <a:off x="1752600" y="13716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981204" y="5708038"/>
            <a:ext cx="8457858" cy="170938"/>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032002" y="274638"/>
            <a:ext cx="8229600" cy="879248"/>
          </a:xfrm>
        </p:spPr>
        <p:txBody>
          <a:bodyPr/>
          <a:lstStyle/>
          <a:p>
            <a:r>
              <a:rPr lang="en-US" dirty="0" smtClean="0"/>
              <a:t>Annual Number of Acres in U.S.</a:t>
            </a:r>
            <a:endParaRPr lang="en-US" dirty="0"/>
          </a:p>
        </p:txBody>
      </p:sp>
      <p:sp>
        <p:nvSpPr>
          <p:cNvPr id="7" name="TextBox 6"/>
          <p:cNvSpPr txBox="1"/>
          <p:nvPr/>
        </p:nvSpPr>
        <p:spPr>
          <a:xfrm>
            <a:off x="1989671" y="5638821"/>
            <a:ext cx="545770" cy="305326"/>
          </a:xfrm>
          <a:prstGeom prst="rect">
            <a:avLst/>
          </a:prstGeom>
          <a:noFill/>
        </p:spPr>
        <p:txBody>
          <a:bodyPr wrap="square" rtlCol="0">
            <a:spAutoFit/>
          </a:bodyPr>
          <a:lstStyle/>
          <a:p>
            <a:r>
              <a:rPr lang="en-US" sz="1400" b="1" dirty="0">
                <a:solidFill>
                  <a:srgbClr val="F5960B">
                    <a:lumMod val="20000"/>
                    <a:lumOff val="80000"/>
                  </a:srgbClr>
                </a:solidFill>
              </a:rPr>
              <a:t>2006</a:t>
            </a:r>
            <a:endParaRPr lang="en-US" sz="1400" b="1" dirty="0">
              <a:solidFill>
                <a:srgbClr val="F5960B">
                  <a:lumMod val="20000"/>
                  <a:lumOff val="80000"/>
                </a:srgbClr>
              </a:solidFill>
            </a:endParaRPr>
          </a:p>
        </p:txBody>
      </p:sp>
      <p:sp>
        <p:nvSpPr>
          <p:cNvPr id="8" name="TextBox 7"/>
          <p:cNvSpPr txBox="1"/>
          <p:nvPr/>
        </p:nvSpPr>
        <p:spPr>
          <a:xfrm>
            <a:off x="9863303" y="5638821"/>
            <a:ext cx="545770" cy="305326"/>
          </a:xfrm>
          <a:prstGeom prst="rect">
            <a:avLst/>
          </a:prstGeom>
          <a:noFill/>
        </p:spPr>
        <p:txBody>
          <a:bodyPr wrap="square" rtlCol="0">
            <a:spAutoFit/>
          </a:bodyPr>
          <a:lstStyle/>
          <a:p>
            <a:r>
              <a:rPr lang="en-US" sz="1400" b="1" dirty="0">
                <a:solidFill>
                  <a:srgbClr val="F5960B">
                    <a:lumMod val="20000"/>
                    <a:lumOff val="80000"/>
                  </a:srgbClr>
                </a:solidFill>
              </a:rPr>
              <a:t>2018</a:t>
            </a:r>
            <a:endParaRPr lang="en-US" sz="1400" b="1" dirty="0">
              <a:solidFill>
                <a:srgbClr val="F5960B">
                  <a:lumMod val="20000"/>
                  <a:lumOff val="80000"/>
                </a:srgbClr>
              </a:solidFill>
            </a:endParaRPr>
          </a:p>
        </p:txBody>
      </p:sp>
      <p:sp>
        <p:nvSpPr>
          <p:cNvPr id="12" name="TextBox 11"/>
          <p:cNvSpPr txBox="1"/>
          <p:nvPr/>
        </p:nvSpPr>
        <p:spPr>
          <a:xfrm>
            <a:off x="4156107" y="5638821"/>
            <a:ext cx="545770" cy="305326"/>
          </a:xfrm>
          <a:prstGeom prst="rect">
            <a:avLst/>
          </a:prstGeom>
          <a:noFill/>
        </p:spPr>
        <p:txBody>
          <a:bodyPr wrap="square" rtlCol="0">
            <a:spAutoFit/>
          </a:bodyPr>
          <a:lstStyle/>
          <a:p>
            <a:r>
              <a:rPr lang="en-US" sz="1400" b="1" dirty="0">
                <a:solidFill>
                  <a:srgbClr val="F5960B">
                    <a:lumMod val="20000"/>
                    <a:lumOff val="80000"/>
                  </a:srgbClr>
                </a:solidFill>
              </a:rPr>
              <a:t>2009</a:t>
            </a:r>
            <a:endParaRPr lang="en-US" sz="1400" b="1" dirty="0">
              <a:solidFill>
                <a:srgbClr val="F5960B">
                  <a:lumMod val="20000"/>
                  <a:lumOff val="80000"/>
                </a:srgbClr>
              </a:solidFill>
            </a:endParaRPr>
          </a:p>
        </p:txBody>
      </p:sp>
      <p:sp>
        <p:nvSpPr>
          <p:cNvPr id="13" name="TextBox 12"/>
          <p:cNvSpPr txBox="1"/>
          <p:nvPr/>
        </p:nvSpPr>
        <p:spPr>
          <a:xfrm>
            <a:off x="5926480" y="5958035"/>
            <a:ext cx="443994" cy="259527"/>
          </a:xfrm>
          <a:prstGeom prst="rect">
            <a:avLst/>
          </a:prstGeom>
          <a:noFill/>
        </p:spPr>
        <p:txBody>
          <a:bodyPr wrap="square" rtlCol="0">
            <a:spAutoFit/>
          </a:bodyPr>
          <a:lstStyle/>
          <a:p>
            <a:r>
              <a:rPr lang="en-US" sz="1100" b="1" dirty="0">
                <a:solidFill>
                  <a:srgbClr val="F5960B">
                    <a:lumMod val="20000"/>
                    <a:lumOff val="80000"/>
                  </a:srgbClr>
                </a:solidFill>
              </a:rPr>
              <a:t>Year</a:t>
            </a:r>
            <a:endParaRPr lang="en-US" sz="1100" b="1" dirty="0">
              <a:solidFill>
                <a:srgbClr val="F5960B">
                  <a:lumMod val="20000"/>
                  <a:lumOff val="80000"/>
                </a:srgbClr>
              </a:solidFill>
            </a:endParaRPr>
          </a:p>
        </p:txBody>
      </p:sp>
      <p:sp>
        <p:nvSpPr>
          <p:cNvPr id="14" name="TextBox 13"/>
          <p:cNvSpPr txBox="1"/>
          <p:nvPr/>
        </p:nvSpPr>
        <p:spPr>
          <a:xfrm rot="16200000">
            <a:off x="580335" y="3586073"/>
            <a:ext cx="2415739" cy="261610"/>
          </a:xfrm>
          <a:prstGeom prst="rect">
            <a:avLst/>
          </a:prstGeom>
          <a:noFill/>
        </p:spPr>
        <p:txBody>
          <a:bodyPr wrap="square" rtlCol="0">
            <a:spAutoFit/>
          </a:bodyPr>
          <a:lstStyle/>
          <a:p>
            <a:pPr algn="ctr"/>
            <a:r>
              <a:rPr lang="en-US" sz="1100" b="1" dirty="0">
                <a:solidFill>
                  <a:srgbClr val="F5960B">
                    <a:lumMod val="20000"/>
                    <a:lumOff val="80000"/>
                  </a:srgbClr>
                </a:solidFill>
              </a:rPr>
              <a:t>Number of Acres Burned (in millions)</a:t>
            </a:r>
            <a:endParaRPr lang="en-US" sz="1100" b="1" dirty="0">
              <a:solidFill>
                <a:srgbClr val="F5960B">
                  <a:lumMod val="20000"/>
                  <a:lumOff val="80000"/>
                </a:srgbClr>
              </a:solidFill>
            </a:endParaRPr>
          </a:p>
        </p:txBody>
      </p:sp>
      <p:sp>
        <p:nvSpPr>
          <p:cNvPr id="17" name="TextBox 16"/>
          <p:cNvSpPr txBox="1"/>
          <p:nvPr/>
        </p:nvSpPr>
        <p:spPr>
          <a:xfrm>
            <a:off x="4910375" y="1056270"/>
            <a:ext cx="2472856" cy="646331"/>
          </a:xfrm>
          <a:prstGeom prst="rect">
            <a:avLst/>
          </a:prstGeom>
          <a:noFill/>
        </p:spPr>
        <p:txBody>
          <a:bodyPr wrap="none" rtlCol="0">
            <a:spAutoFit/>
          </a:bodyPr>
          <a:lstStyle/>
          <a:p>
            <a:pPr algn="ctr"/>
            <a:r>
              <a:rPr lang="en-US" dirty="0">
                <a:solidFill>
                  <a:srgbClr val="FFFF00"/>
                </a:solidFill>
              </a:rPr>
              <a:t>5-Year Average: 6.72M</a:t>
            </a:r>
          </a:p>
          <a:p>
            <a:pPr algn="ctr"/>
            <a:r>
              <a:rPr lang="en-US" dirty="0">
                <a:solidFill>
                  <a:srgbClr val="FFFF00"/>
                </a:solidFill>
              </a:rPr>
              <a:t>10-Year Average: 6.63M</a:t>
            </a:r>
            <a:endParaRPr lang="en-US" dirty="0">
              <a:solidFill>
                <a:srgbClr val="FFFF00"/>
              </a:solidFill>
            </a:endParaRPr>
          </a:p>
        </p:txBody>
      </p:sp>
      <p:sp>
        <p:nvSpPr>
          <p:cNvPr id="11" name="Rectangle 10"/>
          <p:cNvSpPr/>
          <p:nvPr/>
        </p:nvSpPr>
        <p:spPr>
          <a:xfrm rot="2700000">
            <a:off x="2201806" y="2362345"/>
            <a:ext cx="121501" cy="121501"/>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rot="2700000">
            <a:off x="2824929" y="2600656"/>
            <a:ext cx="121501" cy="121501"/>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rot="2700000">
            <a:off x="3492444" y="4370052"/>
            <a:ext cx="121501" cy="121501"/>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rot="2700000">
            <a:off x="4181273" y="4053853"/>
            <a:ext cx="121501" cy="121501"/>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20" name="Rectangle 19"/>
          <p:cNvSpPr/>
          <p:nvPr/>
        </p:nvSpPr>
        <p:spPr>
          <a:xfrm rot="2700000">
            <a:off x="9489302" y="2284495"/>
            <a:ext cx="121524" cy="121427"/>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prstClr val="white"/>
              </a:solidFill>
            </a:endParaRPr>
          </a:p>
        </p:txBody>
      </p:sp>
      <p:sp>
        <p:nvSpPr>
          <p:cNvPr id="21" name="Rectangle 20"/>
          <p:cNvSpPr/>
          <p:nvPr/>
        </p:nvSpPr>
        <p:spPr>
          <a:xfrm rot="2700000">
            <a:off x="10146868" y="2894093"/>
            <a:ext cx="121524" cy="121427"/>
          </a:xfrm>
          <a:prstGeom prst="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prstClr val="white"/>
              </a:solidFill>
            </a:endParaRPr>
          </a:p>
        </p:txBody>
      </p:sp>
    </p:spTree>
    <p:extLst>
      <p:ext uri="{BB962C8B-B14F-4D97-AF65-F5344CB8AC3E}">
        <p14:creationId xmlns:p14="http://schemas.microsoft.com/office/powerpoint/2010/main" val="265954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NIFC">
      <a:dk1>
        <a:sysClr val="windowText" lastClr="000000"/>
      </a:dk1>
      <a:lt1>
        <a:sysClr val="window" lastClr="FFFFFF"/>
      </a:lt1>
      <a:dk2>
        <a:srgbClr val="1F497D"/>
      </a:dk2>
      <a:lt2>
        <a:srgbClr val="EEECE1"/>
      </a:lt2>
      <a:accent1>
        <a:srgbClr val="29C0E3"/>
      </a:accent1>
      <a:accent2>
        <a:srgbClr val="0223CA"/>
      </a:accent2>
      <a:accent3>
        <a:srgbClr val="FFFF00"/>
      </a:accent3>
      <a:accent4>
        <a:srgbClr val="008000"/>
      </a:accent4>
      <a:accent5>
        <a:srgbClr val="F5960B"/>
      </a:accent5>
      <a:accent6>
        <a:srgbClr val="CC0000"/>
      </a:accent6>
      <a:hlink>
        <a:srgbClr val="29C0E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Widescreen</PresentationFormat>
  <Paragraphs>82</Paragraphs>
  <Slides>8</Slides>
  <Notes>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8</vt:i4>
      </vt:variant>
    </vt:vector>
  </HeadingPairs>
  <TitlesOfParts>
    <vt:vector size="18" baseType="lpstr">
      <vt:lpstr>Arial</vt:lpstr>
      <vt:lpstr>Calibri</vt:lpstr>
      <vt:lpstr>1_Office Theme</vt:lpstr>
      <vt:lpstr>Office Theme</vt:lpstr>
      <vt:lpstr>2_Office Theme</vt:lpstr>
      <vt:lpstr>3_Office Theme</vt:lpstr>
      <vt:lpstr>4_Office Theme</vt:lpstr>
      <vt:lpstr>5_Office Theme</vt:lpstr>
      <vt:lpstr>6_Office Theme</vt:lpstr>
      <vt:lpstr>7_Office Theme</vt:lpstr>
      <vt:lpstr>PowerPoint Presentation</vt:lpstr>
      <vt:lpstr>PowerPoint Presentation</vt:lpstr>
      <vt:lpstr>Our Expertise</vt:lpstr>
      <vt:lpstr>National Multi-Agency Coordinating Group (representatives from seven agencies at NIFC)</vt:lpstr>
      <vt:lpstr>10 Geographic Areas</vt:lpstr>
      <vt:lpstr>3-Tier Response</vt:lpstr>
      <vt:lpstr>Annual Number of Fires in U.S.</vt:lpstr>
      <vt:lpstr>Annual Number of Acres in U.S.</vt:lpstr>
    </vt:vector>
  </TitlesOfParts>
  <Company>U. S.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Christensen, Kim A -FS</dc:creator>
  <cp:lastModifiedBy>Christensen, Kim A -FS</cp:lastModifiedBy>
  <cp:revision>1</cp:revision>
  <dcterms:created xsi:type="dcterms:W3CDTF">2019-06-11T21:58:29Z</dcterms:created>
  <dcterms:modified xsi:type="dcterms:W3CDTF">2019-06-11T21:59:01Z</dcterms:modified>
</cp:coreProperties>
</file>